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theme/themeOverride1.xml" ContentType="application/vnd.openxmlformats-officedocument.themeOverrid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68" r:id="rId3"/>
    <p:sldId id="269" r:id="rId4"/>
    <p:sldId id="259" r:id="rId5"/>
    <p:sldId id="256" r:id="rId6"/>
    <p:sldId id="264" r:id="rId7"/>
    <p:sldId id="257" r:id="rId8"/>
    <p:sldId id="258" r:id="rId9"/>
    <p:sldId id="260" r:id="rId10"/>
    <p:sldId id="261" r:id="rId11"/>
    <p:sldId id="267" r:id="rId12"/>
    <p:sldId id="270" r:id="rId13"/>
    <p:sldId id="271" r:id="rId14"/>
    <p:sldId id="265" r:id="rId15"/>
  </p:sldIdLst>
  <p:sldSz cx="9144000" cy="5143500" type="screen16x9"/>
  <p:notesSz cx="6858000" cy="994568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08FB837D-C827-4EFA-A057-4D05807E0F7C}" styleName="Стиль из темы 1 - акцент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F5AB1C69-6EDB-4FF4-983F-18BD219EF322}" styleName="Средний стиль 2 - акцент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0" d="100"/>
          <a:sy n="80" d="100"/>
        </p:scale>
        <p:origin x="808" y="4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oleObject" Target="file:///C:\Users\Ivanova\Desktop\&#1043;&#1080;&#1089;&#1090;&#1086;&#1075;&#1088;&#1072;&#1084;&#1084;&#1099;.xlsx" TargetMode="External"/><Relationship Id="rId1" Type="http://schemas.openxmlformats.org/officeDocument/2006/relationships/themeOverride" Target="../theme/themeOverride1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67.153.3\&#1091;&#1095;&#1080;&#1090;&#1077;&#1083;&#1103;&#1084;\&#1044;&#1048;&#1056;&#1045;&#1050;&#1058;&#1054;&#1056;\&#1055;&#1057;&#1056;%20&#1087;&#1088;&#1086;&#1077;&#1082;&#1090;\&#1050;&#1072;&#1088;&#1090;&#1099;%20&#1087;&#1088;&#1086;&#1094;&#1077;&#1089;&#1089;&#1072;\&#1043;&#1080;&#1089;&#1090;&#1086;&#1075;&#1088;&#1072;&#1084;&#1084;&#1099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67.153.3\&#1091;&#1095;&#1080;&#1090;&#1077;&#1083;&#1103;&#1084;\&#1044;&#1048;&#1056;&#1045;&#1050;&#1058;&#1054;&#1056;\&#1055;&#1057;&#1056;%20&#1087;&#1088;&#1086;&#1077;&#1082;&#1090;\&#1050;&#1072;&#1088;&#1090;&#1099;%20&#1087;&#1088;&#1086;&#1094;&#1077;&#1089;&#1089;&#1072;\&#1043;&#1080;&#1089;&#1090;&#1086;&#1075;&#1088;&#1072;&#1084;&#1084;&#1099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67.153.3\&#1091;&#1095;&#1080;&#1090;&#1077;&#1083;&#1103;&#1084;\&#1044;&#1048;&#1056;&#1045;&#1050;&#1058;&#1054;&#1056;\&#1055;&#1057;&#1056;%20&#1087;&#1088;&#1086;&#1077;&#1082;&#1090;\&#1050;&#1072;&#1088;&#1090;&#1099;%20&#1087;&#1088;&#1086;&#1094;&#1077;&#1089;&#1089;&#1072;\&#1043;&#1080;&#1089;&#1090;&#1086;&#1075;&#1088;&#1072;&#1084;&#1084;&#1099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67.153.3\&#1091;&#1095;&#1080;&#1090;&#1077;&#1083;&#1103;&#1084;\&#1044;&#1048;&#1056;&#1045;&#1050;&#1058;&#1054;&#1056;\&#1055;&#1057;&#1056;%20&#1087;&#1088;&#1086;&#1077;&#1082;&#1090;\&#1050;&#1072;&#1088;&#1090;&#1099;%20&#1087;&#1088;&#1086;&#1094;&#1077;&#1089;&#1089;&#1072;\&#1043;&#1080;&#1089;&#1090;&#1086;&#1075;&#1088;&#1072;&#1084;&#1084;&#1099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67.153.3\&#1091;&#1095;&#1080;&#1090;&#1077;&#1083;&#1103;&#1084;\&#1044;&#1048;&#1056;&#1045;&#1050;&#1058;&#1054;&#1056;\&#1055;&#1057;&#1056;%20&#1087;&#1088;&#1086;&#1077;&#1082;&#1090;\&#1050;&#1072;&#1088;&#1090;&#1099;%20&#1087;&#1088;&#1086;&#1094;&#1077;&#1089;&#1089;&#1072;\&#1043;&#1080;&#1089;&#1090;&#1086;&#1075;&#1088;&#1072;&#1084;&#1084;&#1099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\\10.67.153.3\&#1091;&#1095;&#1080;&#1090;&#1077;&#1083;&#1103;&#1084;\&#1044;&#1048;&#1056;&#1045;&#1050;&#1058;&#1054;&#1056;\&#1055;&#1057;&#1056;%20&#1087;&#1088;&#1086;&#1077;&#1082;&#1090;\&#1050;&#1072;&#1088;&#1090;&#1099;%20&#1087;&#1088;&#1086;&#1094;&#1077;&#1089;&#1089;&#1072;\&#1043;&#1080;&#1089;&#1090;&#1086;&#1075;&#1088;&#1072;&#1084;&#1084;&#1099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i="1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Объём затраченного времени педагогами</a:t>
            </a:r>
          </a:p>
        </c:rich>
      </c:tx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spPr>
            <a:solidFill>
              <a:srgbClr val="FF0000"/>
            </a:solidFill>
          </c:spPr>
          <c:dPt>
            <c:idx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1-6C68-444A-A81C-1B81AB72C4B4}"/>
              </c:ext>
            </c:extLst>
          </c:dPt>
          <c:dPt>
            <c:idx val="1"/>
            <c:bubble3D val="0"/>
            <c:spPr>
              <a:solidFill>
                <a:srgbClr val="FFFF99"/>
              </a:solidFill>
            </c:spPr>
            <c:extLst>
              <c:ext xmlns:c16="http://schemas.microsoft.com/office/drawing/2014/chart" uri="{C3380CC4-5D6E-409C-BE32-E72D297353CC}">
                <c16:uniqueId val="{00000003-6C68-444A-A81C-1B81AB72C4B4}"/>
              </c:ext>
            </c:extLst>
          </c:dPt>
          <c:dPt>
            <c:idx val="2"/>
            <c:bubble3D val="0"/>
            <c:spPr>
              <a:solidFill>
                <a:srgbClr val="FF0000">
                  <a:alpha val="67000"/>
                </a:srgbClr>
              </a:solidFill>
            </c:spPr>
            <c:extLst>
              <c:ext xmlns:c16="http://schemas.microsoft.com/office/drawing/2014/chart" uri="{C3380CC4-5D6E-409C-BE32-E72D297353CC}">
                <c16:uniqueId val="{00000005-6C68-444A-A81C-1B81AB72C4B4}"/>
              </c:ext>
            </c:extLst>
          </c:dPt>
          <c:dLbls>
            <c:spPr>
              <a:noFill/>
              <a:ln>
                <a:noFill/>
              </a:ln>
              <a:effectLst/>
            </c:sp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Лист1!$A$2:$A$4</c:f>
              <c:strCache>
                <c:ptCount val="3"/>
                <c:pt idx="0">
                  <c:v>на учебную деятельность </c:v>
                </c:pt>
                <c:pt idx="1">
                  <c:v>на внеурочную деятельность</c:v>
                </c:pt>
                <c:pt idx="2">
                  <c:v>на составление отчетной документации</c:v>
                </c:pt>
              </c:strCache>
            </c:strRef>
          </c:cat>
          <c:val>
            <c:numRef>
              <c:f>Лист1!$B$2:$B$4</c:f>
              <c:numCache>
                <c:formatCode>0%</c:formatCode>
                <c:ptCount val="3"/>
                <c:pt idx="0">
                  <c:v>0.5</c:v>
                </c:pt>
                <c:pt idx="1">
                  <c:v>0.3</c:v>
                </c:pt>
                <c:pt idx="2">
                  <c:v>0.2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6C68-444A-A81C-1B81AB72C4B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r"/>
      <c:legendEntry>
        <c:idx val="0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sz="1200">
                <a:latin typeface="Times New Roman" pitchFamily="18" charset="0"/>
                <a:cs typeface="Times New Roman" pitchFamily="18" charset="0"/>
              </a:defRPr>
            </a:pPr>
            <a:endParaRPr lang="ru-RU"/>
          </a:p>
        </c:txPr>
      </c:legendEntry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600" i="1" dirty="0">
                <a:latin typeface="Times New Roman" pitchFamily="18" charset="0"/>
                <a:cs typeface="Times New Roman" pitchFamily="18" charset="0"/>
              </a:rPr>
              <a:t>Количество человек, задействованных в  поиске и обработке информации</a:t>
            </a:r>
          </a:p>
        </c:rich>
      </c:tx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Количество человек, задействованных в  поиске и обработки информации</c:v>
                </c:pt>
              </c:strCache>
            </c:strRef>
          </c:tx>
          <c:invertIfNegative val="0"/>
          <c:dPt>
            <c:idx val="0"/>
            <c:invertIfNegative val="0"/>
            <c:bubble3D val="0"/>
            <c:spPr>
              <a:solidFill>
                <a:schemeClr val="bg1">
                  <a:lumMod val="8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1-F38A-411B-9B35-08B425965548}"/>
              </c:ext>
            </c:extLst>
          </c:dPt>
          <c:dPt>
            <c:idx val="1"/>
            <c:invertIfNegative val="0"/>
            <c:bubble3D val="0"/>
            <c:spPr>
              <a:solidFill>
                <a:schemeClr val="bg1">
                  <a:lumMod val="75000"/>
                </a:schemeClr>
              </a:solidFill>
            </c:spPr>
            <c:extLst>
              <c:ext xmlns:c16="http://schemas.microsoft.com/office/drawing/2014/chart" uri="{C3380CC4-5D6E-409C-BE32-E72D297353CC}">
                <c16:uniqueId val="{00000003-F38A-411B-9B35-08B425965548}"/>
              </c:ext>
            </c:extLst>
          </c:dPt>
          <c:dLbls>
            <c:dLbl>
              <c:idx val="1"/>
              <c:tx>
                <c:rich>
                  <a:bodyPr/>
                  <a:lstStyle/>
                  <a:p>
                    <a:r>
                      <a:rPr lang="ru-RU"/>
                      <a:t>36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38A-411B-9B35-08B425965548}"/>
                </c:ext>
              </c:extLst>
            </c:dLbl>
            <c:dLbl>
              <c:idx val="2"/>
              <c:tx>
                <c:rich>
                  <a:bodyPr/>
                  <a:lstStyle/>
                  <a:p>
                    <a:r>
                      <a:rPr lang="ru-RU"/>
                      <a:t>41</a:t>
                    </a:r>
                  </a:p>
                </c:rich>
              </c:tx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F38A-411B-9B35-08B425965548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Лист1!$A$2:$A$4</c:f>
              <c:strCache>
                <c:ptCount val="3"/>
                <c:pt idx="0">
                  <c:v>2022-2023 уч.год</c:v>
                </c:pt>
                <c:pt idx="1">
                  <c:v>2023-2024 уч.год</c:v>
                </c:pt>
                <c:pt idx="2">
                  <c:v>2024-2025 уч.год</c:v>
                </c:pt>
              </c:strCache>
            </c:strRef>
          </c:cat>
          <c:val>
            <c:numRef>
              <c:f>Лист1!$B$2:$B$4</c:f>
              <c:numCache>
                <c:formatCode>General</c:formatCode>
                <c:ptCount val="3"/>
                <c:pt idx="0">
                  <c:v>32</c:v>
                </c:pt>
                <c:pt idx="1">
                  <c:v>45</c:v>
                </c:pt>
                <c:pt idx="2">
                  <c:v>90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38A-411B-9B35-08B42596554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36563968"/>
        <c:axId val="36562432"/>
      </c:barChart>
      <c:valAx>
        <c:axId val="36562432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6563968"/>
        <c:crosses val="autoZero"/>
        <c:crossBetween val="between"/>
      </c:valAx>
      <c:catAx>
        <c:axId val="36563968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/>
          <a:lstStyle/>
          <a:p>
            <a:pPr>
              <a:defRPr sz="1200" b="1">
                <a:latin typeface="Arial" pitchFamily="34" charset="0"/>
                <a:cs typeface="Arial" pitchFamily="34" charset="0"/>
              </a:defRPr>
            </a:pPr>
            <a:endParaRPr lang="ru-RU"/>
          </a:p>
        </c:txPr>
        <c:crossAx val="36562432"/>
        <c:crosses val="autoZero"/>
        <c:auto val="1"/>
        <c:lblAlgn val="ctr"/>
        <c:lblOffset val="100"/>
        <c:noMultiLvlLbl val="0"/>
      </c:catAx>
    </c:plotArea>
    <c:legend>
      <c:legendPos val="r"/>
      <c:overlay val="0"/>
      <c:txPr>
        <a:bodyPr/>
        <a:lstStyle/>
        <a:p>
          <a:pPr>
            <a:defRPr sz="1200">
              <a:latin typeface="Times New Roman" pitchFamily="18" charset="0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lrMapOvr bg1="lt1" tx1="dk1" bg2="lt2" tx2="dk2" accent1="accent1" accent2="accent2" accent3="accent3" accent4="accent4" accent5="accent5" accent6="accent6" hlink="hlink" folHlink="folHlink"/>
  <c:chart>
    <c:title>
      <c:tx>
        <c:rich>
          <a:bodyPr/>
          <a:lstStyle/>
          <a:p>
            <a:pPr>
              <a:defRPr/>
            </a:pPr>
            <a:r>
              <a:rPr lang="ru-RU" sz="1200" i="1">
                <a:solidFill>
                  <a:schemeClr val="accent2">
                    <a:lumMod val="75000"/>
                  </a:schemeClr>
                </a:solidFill>
                <a:cs typeface="AngsanaUPC" pitchFamily="18" charset="-34"/>
              </a:rPr>
              <a:t>Участие</a:t>
            </a:r>
            <a:r>
              <a:rPr lang="ru-RU" sz="1200" i="1" baseline="0">
                <a:solidFill>
                  <a:schemeClr val="accent2">
                    <a:lumMod val="75000"/>
                  </a:schemeClr>
                </a:solidFill>
                <a:cs typeface="AngsanaUPC" pitchFamily="18" charset="-34"/>
              </a:rPr>
              <a:t> в конкурсах</a:t>
            </a:r>
          </a:p>
        </c:rich>
      </c:tx>
      <c:overlay val="0"/>
      <c:spPr>
        <a:effectLst>
          <a:outerShdw blurRad="50800" dist="38100" dir="10800000" algn="r" rotWithShape="0">
            <a:prstClr val="black">
              <a:alpha val="40000"/>
            </a:prstClr>
          </a:outerShdw>
        </a:effectLst>
      </c:spPr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37839232"/>
        <c:axId val="37840768"/>
        <c:axId val="0"/>
      </c:bar3DChart>
      <c:catAx>
        <c:axId val="37839232"/>
        <c:scaling>
          <c:orientation val="minMax"/>
        </c:scaling>
        <c:delete val="0"/>
        <c:axPos val="b"/>
        <c:majorTickMark val="none"/>
        <c:minorTickMark val="none"/>
        <c:tickLblPos val="nextTo"/>
        <c:txPr>
          <a:bodyPr/>
          <a:lstStyle/>
          <a:p>
            <a:pPr>
              <a:defRPr sz="900" b="1">
                <a:latin typeface="+mj-lt"/>
              </a:defRPr>
            </a:pPr>
            <a:endParaRPr lang="ru-RU"/>
          </a:p>
        </c:txPr>
        <c:crossAx val="37840768"/>
        <c:crosses val="autoZero"/>
        <c:auto val="1"/>
        <c:lblAlgn val="ctr"/>
        <c:lblOffset val="100"/>
        <c:noMultiLvlLbl val="0"/>
      </c:catAx>
      <c:valAx>
        <c:axId val="3784076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7839232"/>
        <c:crosses val="autoZero"/>
        <c:crossBetween val="between"/>
      </c:valAx>
    </c:plotArea>
    <c:plotVisOnly val="1"/>
    <c:dispBlanksAs val="gap"/>
    <c:showDLblsOverMax val="0"/>
  </c:chart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Персональные данные обучающихся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13242211096859613"/>
          <c:y val="0.13328399090226417"/>
          <c:w val="0.77406854755400478"/>
          <c:h val="0.6499941338941404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1-D1E3-425D-9853-4A6D43044499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D1E3-425D-9853-4A6D43044499}"/>
              </c:ext>
            </c:extLst>
          </c:dPt>
          <c:cat>
            <c:strRef>
              <c:f>[Гистограммы.xlsx]Лист1!$A$1:$C$1</c:f>
              <c:strCache>
                <c:ptCount val="3"/>
                <c:pt idx="0">
                  <c:v>Срок исполнения</c:v>
                </c:pt>
                <c:pt idx="1">
                  <c:v>Текущее состояние</c:v>
                </c:pt>
                <c:pt idx="2">
                  <c:v>Идеал</c:v>
                </c:pt>
              </c:strCache>
            </c:strRef>
          </c:cat>
          <c:val>
            <c:numRef>
              <c:f>[Гистограммы.xlsx]Лист1!$A$2:$C$2</c:f>
              <c:numCache>
                <c:formatCode>General</c:formatCode>
                <c:ptCount val="3"/>
                <c:pt idx="0">
                  <c:v>6</c:v>
                </c:pt>
                <c:pt idx="1">
                  <c:v>16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1E3-425D-9853-4A6D430444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37879168"/>
        <c:axId val="37877248"/>
        <c:axId val="0"/>
      </c:bar3DChart>
      <c:catAx>
        <c:axId val="3787916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700" baseline="0"/>
            </a:pPr>
            <a:endParaRPr lang="ru-RU"/>
          </a:p>
        </c:txPr>
        <c:crossAx val="37877248"/>
        <c:crosses val="autoZero"/>
        <c:auto val="1"/>
        <c:lblAlgn val="ctr"/>
        <c:lblOffset val="100"/>
        <c:noMultiLvlLbl val="0"/>
      </c:catAx>
      <c:valAx>
        <c:axId val="3787724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7879168"/>
        <c:crosses val="autoZero"/>
        <c:crossBetween val="between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Участие</a:t>
            </a:r>
            <a:r>
              <a:rPr lang="ru-RU" sz="1200" baseline="0" dirty="0">
                <a:latin typeface="Arial" pitchFamily="34" charset="0"/>
                <a:cs typeface="Arial" pitchFamily="34" charset="0"/>
              </a:rPr>
              <a:t> в конкурсах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1-D89A-46AE-8451-EB4F0CA7BCD0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D89A-46AE-8451-EB4F0CA7BCD0}"/>
              </c:ext>
            </c:extLst>
          </c:dPt>
          <c:cat>
            <c:strRef>
              <c:f>[Гистограммы.xlsx]Лист1!$D$1:$F$1</c:f>
              <c:strCache>
                <c:ptCount val="3"/>
                <c:pt idx="0">
                  <c:v>Срок исполнения</c:v>
                </c:pt>
                <c:pt idx="1">
                  <c:v>Текущее состояние</c:v>
                </c:pt>
                <c:pt idx="2">
                  <c:v>Идеал</c:v>
                </c:pt>
              </c:strCache>
            </c:strRef>
          </c:cat>
          <c:val>
            <c:numRef>
              <c:f>[Гистограммы.xlsx]Лист1!$D$2:$F$2</c:f>
              <c:numCache>
                <c:formatCode>General</c:formatCode>
                <c:ptCount val="3"/>
                <c:pt idx="0">
                  <c:v>8</c:v>
                </c:pt>
                <c:pt idx="1">
                  <c:v>16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89A-46AE-8451-EB4F0CA7BC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38293888"/>
        <c:axId val="38295424"/>
        <c:axId val="0"/>
      </c:bar3DChart>
      <c:catAx>
        <c:axId val="3829388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800"/>
            </a:pPr>
            <a:endParaRPr lang="ru-RU"/>
          </a:p>
        </c:txPr>
        <c:crossAx val="38295424"/>
        <c:crosses val="autoZero"/>
        <c:auto val="1"/>
        <c:lblAlgn val="ctr"/>
        <c:lblOffset val="100"/>
        <c:noMultiLvlLbl val="0"/>
      </c:catAx>
      <c:valAx>
        <c:axId val="382954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829388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/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Информация по педагогическим работникам</a:t>
            </a:r>
          </a:p>
          <a:p>
            <a:pPr>
              <a:defRPr/>
            </a:pPr>
            <a:endParaRPr lang="ru-RU" dirty="0"/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1-299A-4D35-BA43-429E86B3BF1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299A-4D35-BA43-429E86B3BF1F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5-299A-4D35-BA43-429E86B3BF1F}"/>
              </c:ext>
            </c:extLst>
          </c:dPt>
          <c:cat>
            <c:strRef>
              <c:f>[Гистограммы.xlsx]Лист1!$G$1:$I$1</c:f>
              <c:strCache>
                <c:ptCount val="3"/>
                <c:pt idx="0">
                  <c:v>Срок исполнения</c:v>
                </c:pt>
                <c:pt idx="1">
                  <c:v>Текущее состояние</c:v>
                </c:pt>
                <c:pt idx="2">
                  <c:v>Идеал</c:v>
                </c:pt>
              </c:strCache>
            </c:strRef>
          </c:cat>
          <c:val>
            <c:numRef>
              <c:f>[Гистограммы.xlsx]Лист1!$G$2:$I$2</c:f>
              <c:numCache>
                <c:formatCode>General</c:formatCode>
                <c:ptCount val="3"/>
                <c:pt idx="0">
                  <c:v>8</c:v>
                </c:pt>
                <c:pt idx="1">
                  <c:v>16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299A-4D35-BA43-429E86B3BF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38325248"/>
        <c:axId val="38327040"/>
        <c:axId val="0"/>
      </c:bar3DChart>
      <c:catAx>
        <c:axId val="38325248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700"/>
            </a:pPr>
            <a:endParaRPr lang="ru-RU"/>
          </a:p>
        </c:txPr>
        <c:crossAx val="38327040"/>
        <c:crosses val="autoZero"/>
        <c:auto val="1"/>
        <c:lblAlgn val="ctr"/>
        <c:lblOffset val="100"/>
        <c:noMultiLvlLbl val="0"/>
      </c:catAx>
      <c:valAx>
        <c:axId val="38327040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832524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4"/>
    </mc:Choice>
    <mc:Fallback>
      <c:style val="4"/>
    </mc:Fallback>
  </mc:AlternateContent>
  <c:chart>
    <c:title>
      <c:tx>
        <c:rich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r>
              <a:rPr lang="ru-RU" sz="1200" dirty="0">
                <a:latin typeface="Arial" pitchFamily="34" charset="0"/>
                <a:cs typeface="Arial" pitchFamily="34" charset="0"/>
              </a:rPr>
              <a:t>Качество образования</a:t>
            </a:r>
            <a:endParaRPr lang="ru-RU" sz="1200" baseline="0" dirty="0">
              <a:latin typeface="Arial" pitchFamily="34" charset="0"/>
              <a:cs typeface="Arial" pitchFamily="34" charset="0"/>
            </a:endParaRP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0704300713120999E-2"/>
          <c:y val="0.33771750181403115"/>
          <c:w val="0.8816336922874225"/>
          <c:h val="0.41273377091853392"/>
        </c:manualLayout>
      </c:layout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1-B7E3-42F0-80C8-3F51CCFAF201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3-B7E3-42F0-80C8-3F51CCFAF201}"/>
              </c:ext>
            </c:extLst>
          </c:dPt>
          <c:cat>
            <c:strRef>
              <c:f>[Гистограммы.xlsx]Лист1!$D$1:$F$1</c:f>
              <c:strCache>
                <c:ptCount val="3"/>
                <c:pt idx="0">
                  <c:v>Срок исполнения</c:v>
                </c:pt>
                <c:pt idx="1">
                  <c:v>Текущее состояние</c:v>
                </c:pt>
                <c:pt idx="2">
                  <c:v>Идеал</c:v>
                </c:pt>
              </c:strCache>
            </c:strRef>
          </c:cat>
          <c:val>
            <c:numRef>
              <c:f>[Гистограммы.xlsx]Лист1!$D$2:$F$2</c:f>
              <c:numCache>
                <c:formatCode>General</c:formatCode>
                <c:ptCount val="3"/>
                <c:pt idx="0">
                  <c:v>8</c:v>
                </c:pt>
                <c:pt idx="1">
                  <c:v>16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B7E3-42F0-80C8-3F51CCFAF2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38753792"/>
        <c:axId val="38755328"/>
        <c:axId val="0"/>
      </c:bar3DChart>
      <c:catAx>
        <c:axId val="387537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700"/>
            </a:pPr>
            <a:endParaRPr lang="ru-RU"/>
          </a:p>
        </c:txPr>
        <c:crossAx val="38755328"/>
        <c:crosses val="autoZero"/>
        <c:auto val="1"/>
        <c:lblAlgn val="ctr"/>
        <c:lblOffset val="100"/>
        <c:noMultiLvlLbl val="0"/>
      </c:catAx>
      <c:valAx>
        <c:axId val="3875532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87537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r>
              <a:rPr lang="ru-RU" sz="1200">
                <a:latin typeface="Arial" pitchFamily="34" charset="0"/>
                <a:cs typeface="Arial" pitchFamily="34" charset="0"/>
              </a:rPr>
              <a:t>Результаты ВСОШ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1-F8C6-4EB7-AF8E-C384BCC202FF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F8C6-4EB7-AF8E-C384BCC202FF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5-F8C6-4EB7-AF8E-C384BCC202FF}"/>
              </c:ext>
            </c:extLst>
          </c:dPt>
          <c:cat>
            <c:strRef>
              <c:f>[Гистограммы.xlsx]Лист1!$M$1:$O$1</c:f>
              <c:strCache>
                <c:ptCount val="3"/>
                <c:pt idx="0">
                  <c:v>Срок исполнения</c:v>
                </c:pt>
                <c:pt idx="1">
                  <c:v>Текущее состояние</c:v>
                </c:pt>
                <c:pt idx="2">
                  <c:v>Идеал</c:v>
                </c:pt>
              </c:strCache>
            </c:strRef>
          </c:cat>
          <c:val>
            <c:numRef>
              <c:f>[Гистограммы.xlsx]Лист1!$M$2:$O$2</c:f>
              <c:numCache>
                <c:formatCode>General</c:formatCode>
                <c:ptCount val="3"/>
                <c:pt idx="0">
                  <c:v>2</c:v>
                </c:pt>
                <c:pt idx="1">
                  <c:v>8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8C6-4EB7-AF8E-C384BCC202F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38768000"/>
        <c:axId val="38773888"/>
        <c:axId val="0"/>
      </c:bar3DChart>
      <c:catAx>
        <c:axId val="38768000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700"/>
            </a:pPr>
            <a:endParaRPr lang="ru-RU"/>
          </a:p>
        </c:txPr>
        <c:crossAx val="38773888"/>
        <c:crosses val="autoZero"/>
        <c:auto val="1"/>
        <c:lblAlgn val="ctr"/>
        <c:lblOffset val="100"/>
        <c:noMultiLvlLbl val="0"/>
      </c:catAx>
      <c:valAx>
        <c:axId val="38773888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38768000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>
                <a:latin typeface="Arial" pitchFamily="34" charset="0"/>
                <a:cs typeface="Arial" pitchFamily="34" charset="0"/>
              </a:defRPr>
            </a:pPr>
            <a:r>
              <a:rPr lang="ru-RU" sz="1200">
                <a:latin typeface="Arial" pitchFamily="34" charset="0"/>
                <a:cs typeface="Arial" pitchFamily="34" charset="0"/>
              </a:rPr>
              <a:t>Информация по дополнительному образованию</a:t>
            </a:r>
          </a:p>
        </c:rich>
      </c:tx>
      <c:overlay val="0"/>
    </c:title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invertIfNegative val="0"/>
          <c:dPt>
            <c:idx val="0"/>
            <c:invertIfNegative val="0"/>
            <c:bubble3D val="0"/>
            <c:spPr>
              <a:solidFill>
                <a:srgbClr val="0070C0"/>
              </a:solidFill>
            </c:spPr>
            <c:extLst>
              <c:ext xmlns:c16="http://schemas.microsoft.com/office/drawing/2014/chart" uri="{C3380CC4-5D6E-409C-BE32-E72D297353CC}">
                <c16:uniqueId val="{00000001-171B-4695-861B-A003B65E3D01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2"/>
              </a:solidFill>
            </c:spPr>
            <c:extLst>
              <c:ext xmlns:c16="http://schemas.microsoft.com/office/drawing/2014/chart" uri="{C3380CC4-5D6E-409C-BE32-E72D297353CC}">
                <c16:uniqueId val="{00000003-171B-4695-861B-A003B65E3D01}"/>
              </c:ext>
            </c:extLst>
          </c:dPt>
          <c:dPt>
            <c:idx val="2"/>
            <c:invertIfNegative val="0"/>
            <c:bubble3D val="0"/>
            <c:spPr>
              <a:solidFill>
                <a:srgbClr val="92D050"/>
              </a:solidFill>
            </c:spPr>
            <c:extLst>
              <c:ext xmlns:c16="http://schemas.microsoft.com/office/drawing/2014/chart" uri="{C3380CC4-5D6E-409C-BE32-E72D297353CC}">
                <c16:uniqueId val="{00000005-171B-4695-861B-A003B65E3D01}"/>
              </c:ext>
            </c:extLst>
          </c:dPt>
          <c:cat>
            <c:strRef>
              <c:f>[Гистограммы.xlsx]Лист1!$P$1:$R$1</c:f>
              <c:strCache>
                <c:ptCount val="3"/>
                <c:pt idx="0">
                  <c:v>Срок исполнения</c:v>
                </c:pt>
                <c:pt idx="1">
                  <c:v>Текущее состояние</c:v>
                </c:pt>
                <c:pt idx="2">
                  <c:v>Идеал</c:v>
                </c:pt>
              </c:strCache>
            </c:strRef>
          </c:cat>
          <c:val>
            <c:numRef>
              <c:f>[Гистограммы.xlsx]Лист1!$P$2:$R$2</c:f>
              <c:numCache>
                <c:formatCode>General</c:formatCode>
                <c:ptCount val="3"/>
                <c:pt idx="0">
                  <c:v>6</c:v>
                </c:pt>
                <c:pt idx="1">
                  <c:v>8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171B-4695-861B-A003B65E3D0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0"/>
        <c:gapDepth val="0"/>
        <c:shape val="cylinder"/>
        <c:axId val="40257792"/>
        <c:axId val="40259584"/>
        <c:axId val="0"/>
      </c:bar3DChart>
      <c:catAx>
        <c:axId val="40257792"/>
        <c:scaling>
          <c:orientation val="minMax"/>
        </c:scaling>
        <c:delete val="0"/>
        <c:axPos val="b"/>
        <c:numFmt formatCode="General" sourceLinked="0"/>
        <c:majorTickMark val="none"/>
        <c:minorTickMark val="none"/>
        <c:tickLblPos val="nextTo"/>
        <c:txPr>
          <a:bodyPr/>
          <a:lstStyle/>
          <a:p>
            <a:pPr>
              <a:defRPr sz="700"/>
            </a:pPr>
            <a:endParaRPr lang="ru-RU"/>
          </a:p>
        </c:txPr>
        <c:crossAx val="40259584"/>
        <c:crosses val="autoZero"/>
        <c:auto val="1"/>
        <c:lblAlgn val="ctr"/>
        <c:lblOffset val="100"/>
        <c:noMultiLvlLbl val="0"/>
      </c:catAx>
      <c:valAx>
        <c:axId val="402595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40257792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4">
  <dgm:title val=""/>
  <dgm:desc val=""/>
  <dgm:catLst>
    <dgm:cat type="accent3" pri="11400"/>
  </dgm:catLst>
  <dgm:styleLbl name="node0">
    <dgm:fillClrLst meth="cycle">
      <a:schemeClr val="accent3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3">
        <a:shade val="50000"/>
      </a:schemeClr>
      <a:schemeClr val="accent3">
        <a:tint val="55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3">
        <a:shade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3">
        <a:shade val="80000"/>
        <a:alpha val="50000"/>
      </a:schemeClr>
      <a:schemeClr val="accent3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3">
        <a:shade val="90000"/>
      </a:schemeClr>
      <a:schemeClr val="accent3">
        <a:tint val="50000"/>
      </a:schemeClr>
    </dgm:fillClrLst>
    <dgm:linClrLst meth="cycle">
      <a:schemeClr val="accent3">
        <a:shade val="90000"/>
      </a:schemeClr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3">
        <a:shade val="50000"/>
      </a:schemeClr>
      <a:schemeClr val="accent3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55000"/>
      </a:schemeClr>
    </dgm:fillClrLst>
    <dgm:linClrLst meth="repeat">
      <a:schemeClr val="accent3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55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9D098D5-9AFE-4D92-B3F4-12FA03015504}" type="doc">
      <dgm:prSet loTypeId="urn:microsoft.com/office/officeart/2005/8/layout/chevron2" loCatId="process" qsTypeId="urn:microsoft.com/office/officeart/2005/8/quickstyle/simple1" qsCatId="simple" csTypeId="urn:microsoft.com/office/officeart/2005/8/colors/accent3_4" csCatId="accent3" phldr="1"/>
      <dgm:spPr/>
      <dgm:t>
        <a:bodyPr/>
        <a:lstStyle/>
        <a:p>
          <a:endParaRPr lang="ru-RU"/>
        </a:p>
      </dgm:t>
    </dgm:pt>
    <dgm:pt modelId="{65D5E801-25C8-499D-B382-6E4BAE670D7C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1</a:t>
          </a:r>
        </a:p>
      </dgm:t>
    </dgm:pt>
    <dgm:pt modelId="{51498DF8-80C1-4B3D-B232-387C2BE1F995}" type="parTrans" cxnId="{051B4001-0C5E-4AF3-9DCF-2189357FD92A}">
      <dgm:prSet/>
      <dgm:spPr/>
      <dgm:t>
        <a:bodyPr/>
        <a:lstStyle/>
        <a:p>
          <a:endParaRPr lang="ru-RU"/>
        </a:p>
      </dgm:t>
    </dgm:pt>
    <dgm:pt modelId="{A7A16AB5-3066-4E3F-B684-611B85621F99}" type="sibTrans" cxnId="{051B4001-0C5E-4AF3-9DCF-2189357FD92A}">
      <dgm:prSet/>
      <dgm:spPr/>
      <dgm:t>
        <a:bodyPr/>
        <a:lstStyle/>
        <a:p>
          <a:endParaRPr lang="ru-RU"/>
        </a:p>
      </dgm:t>
    </dgm:pt>
    <dgm:pt modelId="{9C6876C7-9EF6-4D44-8D89-DFEFF74C9F91}">
      <dgm:prSet phldrT="[Текст]" custT="1"/>
      <dgm:spPr/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Запрос по параметрам (ФИО, дата рождения, класс)</a:t>
          </a:r>
        </a:p>
      </dgm:t>
    </dgm:pt>
    <dgm:pt modelId="{1FA9FBA2-4712-49B0-9D0F-B73DE697B6FB}" type="parTrans" cxnId="{1F8CE951-97C7-440A-99F9-0DAFDDB26995}">
      <dgm:prSet/>
      <dgm:spPr/>
      <dgm:t>
        <a:bodyPr/>
        <a:lstStyle/>
        <a:p>
          <a:endParaRPr lang="ru-RU"/>
        </a:p>
      </dgm:t>
    </dgm:pt>
    <dgm:pt modelId="{95D33A96-CBAF-486E-ACD2-7A6B8192CD97}" type="sibTrans" cxnId="{1F8CE951-97C7-440A-99F9-0DAFDDB26995}">
      <dgm:prSet/>
      <dgm:spPr/>
      <dgm:t>
        <a:bodyPr/>
        <a:lstStyle/>
        <a:p>
          <a:endParaRPr lang="ru-RU"/>
        </a:p>
      </dgm:t>
    </dgm:pt>
    <dgm:pt modelId="{4B256767-1BB0-43F7-8798-0D558B559D7F}">
      <dgm:prSet phldrT="[Текст]" custT="1"/>
      <dgm:spPr/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Отправка запроса в БД по интересующим параметрам</a:t>
          </a:r>
        </a:p>
      </dgm:t>
    </dgm:pt>
    <dgm:pt modelId="{DC3A907F-B935-4B90-ACF7-F007ADBF24AF}" type="parTrans" cxnId="{9C3C8C3F-6A6B-4CFA-9A02-B29309076EFB}">
      <dgm:prSet/>
      <dgm:spPr/>
      <dgm:t>
        <a:bodyPr/>
        <a:lstStyle/>
        <a:p>
          <a:endParaRPr lang="ru-RU"/>
        </a:p>
      </dgm:t>
    </dgm:pt>
    <dgm:pt modelId="{85613678-4388-4055-954B-BB9ECB323AD4}" type="sibTrans" cxnId="{9C3C8C3F-6A6B-4CFA-9A02-B29309076EFB}">
      <dgm:prSet/>
      <dgm:spPr/>
      <dgm:t>
        <a:bodyPr/>
        <a:lstStyle/>
        <a:p>
          <a:endParaRPr lang="ru-RU"/>
        </a:p>
      </dgm:t>
    </dgm:pt>
    <dgm:pt modelId="{60DF546E-3EBF-4EE3-95B9-0379D90A767B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2</a:t>
          </a:r>
        </a:p>
      </dgm:t>
    </dgm:pt>
    <dgm:pt modelId="{CE5FFE41-B2F1-4C10-96F2-B5DFECEE2CBA}" type="parTrans" cxnId="{62BAD020-D5C3-4F63-A1C6-FD72D0449406}">
      <dgm:prSet/>
      <dgm:spPr/>
      <dgm:t>
        <a:bodyPr/>
        <a:lstStyle/>
        <a:p>
          <a:endParaRPr lang="ru-RU"/>
        </a:p>
      </dgm:t>
    </dgm:pt>
    <dgm:pt modelId="{D2112C4A-D05E-4190-B05F-407920A6045B}" type="sibTrans" cxnId="{62BAD020-D5C3-4F63-A1C6-FD72D0449406}">
      <dgm:prSet/>
      <dgm:spPr/>
      <dgm:t>
        <a:bodyPr/>
        <a:lstStyle/>
        <a:p>
          <a:endParaRPr lang="ru-RU"/>
        </a:p>
      </dgm:t>
    </dgm:pt>
    <dgm:pt modelId="{7DABE41B-09A6-491D-87A3-CBA05C9E17A7}">
      <dgm:prSet phldrT="[Текст]" custT="1"/>
      <dgm:spPr/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Обработка запроса, формирование результата на основе шаблона</a:t>
          </a:r>
        </a:p>
      </dgm:t>
    </dgm:pt>
    <dgm:pt modelId="{1730CCFD-2544-4867-A207-D811D8082657}" type="parTrans" cxnId="{E1B56F8C-6C56-4FBB-A861-D1BB7680199A}">
      <dgm:prSet/>
      <dgm:spPr/>
      <dgm:t>
        <a:bodyPr/>
        <a:lstStyle/>
        <a:p>
          <a:endParaRPr lang="ru-RU"/>
        </a:p>
      </dgm:t>
    </dgm:pt>
    <dgm:pt modelId="{9480AC04-D930-48E3-933C-CF5FC72364BB}" type="sibTrans" cxnId="{E1B56F8C-6C56-4FBB-A861-D1BB7680199A}">
      <dgm:prSet/>
      <dgm:spPr/>
      <dgm:t>
        <a:bodyPr/>
        <a:lstStyle/>
        <a:p>
          <a:endParaRPr lang="ru-RU"/>
        </a:p>
      </dgm:t>
    </dgm:pt>
    <dgm:pt modelId="{A11F90E6-131A-4AED-B9CF-5931D05A7168}">
      <dgm:prSet phldrT="[Текст]" custT="1"/>
      <dgm:spPr/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Обработка запроса СУБД, заполнение заготовленного шаблона информацией из БД</a:t>
          </a:r>
        </a:p>
      </dgm:t>
    </dgm:pt>
    <dgm:pt modelId="{97CC2C3E-5A52-4A4F-BA9E-E38F8561BF6C}" type="parTrans" cxnId="{B621BCAF-4ECD-4B63-BAEE-E320FB3CFC69}">
      <dgm:prSet/>
      <dgm:spPr/>
      <dgm:t>
        <a:bodyPr/>
        <a:lstStyle/>
        <a:p>
          <a:endParaRPr lang="ru-RU"/>
        </a:p>
      </dgm:t>
    </dgm:pt>
    <dgm:pt modelId="{594F5337-13D3-4A66-ADB0-E55292EECB55}" type="sibTrans" cxnId="{B621BCAF-4ECD-4B63-BAEE-E320FB3CFC69}">
      <dgm:prSet/>
      <dgm:spPr/>
      <dgm:t>
        <a:bodyPr/>
        <a:lstStyle/>
        <a:p>
          <a:endParaRPr lang="ru-RU"/>
        </a:p>
      </dgm:t>
    </dgm:pt>
    <dgm:pt modelId="{825D33D8-7278-4C95-9B19-1C6B1085A600}">
      <dgm:prSet phldrT="[Текст]"/>
      <dgm:spPr/>
      <dgm:t>
        <a:bodyPr/>
        <a:lstStyle/>
        <a:p>
          <a:r>
            <a:rPr lang="ru-RU" dirty="0">
              <a:latin typeface="Arial" pitchFamily="34" charset="0"/>
              <a:cs typeface="Arial" pitchFamily="34" charset="0"/>
            </a:rPr>
            <a:t>3</a:t>
          </a:r>
        </a:p>
      </dgm:t>
    </dgm:pt>
    <dgm:pt modelId="{AC43E2A1-ED08-43BE-8BE6-698BEB0FE4FB}" type="parTrans" cxnId="{66167C60-5CC6-4D02-88C0-B3AB43CBCD67}">
      <dgm:prSet/>
      <dgm:spPr/>
      <dgm:t>
        <a:bodyPr/>
        <a:lstStyle/>
        <a:p>
          <a:endParaRPr lang="ru-RU"/>
        </a:p>
      </dgm:t>
    </dgm:pt>
    <dgm:pt modelId="{68627EBC-BEC6-4757-9ED1-50DA813DFCD3}" type="sibTrans" cxnId="{66167C60-5CC6-4D02-88C0-B3AB43CBCD67}">
      <dgm:prSet/>
      <dgm:spPr/>
      <dgm:t>
        <a:bodyPr/>
        <a:lstStyle/>
        <a:p>
          <a:endParaRPr lang="ru-RU"/>
        </a:p>
      </dgm:t>
    </dgm:pt>
    <dgm:pt modelId="{885B56B7-8658-47AA-9341-DBB7E913A0E7}">
      <dgm:prSet phldrT="[Текст]" custT="1"/>
      <dgm:spPr/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Готовый результат (справка, отчет)</a:t>
          </a:r>
        </a:p>
      </dgm:t>
    </dgm:pt>
    <dgm:pt modelId="{627A83CD-15A4-4642-8611-955E39A88719}" type="parTrans" cxnId="{542E98C5-BC14-450A-A798-D69DDD5997D6}">
      <dgm:prSet/>
      <dgm:spPr/>
      <dgm:t>
        <a:bodyPr/>
        <a:lstStyle/>
        <a:p>
          <a:endParaRPr lang="ru-RU"/>
        </a:p>
      </dgm:t>
    </dgm:pt>
    <dgm:pt modelId="{FE134848-FC6F-4EF5-A80C-E5B063E30B92}" type="sibTrans" cxnId="{542E98C5-BC14-450A-A798-D69DDD5997D6}">
      <dgm:prSet/>
      <dgm:spPr/>
      <dgm:t>
        <a:bodyPr/>
        <a:lstStyle/>
        <a:p>
          <a:endParaRPr lang="ru-RU"/>
        </a:p>
      </dgm:t>
    </dgm:pt>
    <dgm:pt modelId="{D2C250EB-FAC9-4DED-8581-21C5934BEFBA}">
      <dgm:prSet phldrT="[Текст]" custT="1"/>
      <dgm:spPr/>
      <dgm:t>
        <a:bodyPr/>
        <a:lstStyle/>
        <a:p>
          <a:r>
            <a:rPr lang="ru-RU" sz="1600" dirty="0">
              <a:latin typeface="Arial" pitchFamily="34" charset="0"/>
              <a:cs typeface="Arial" pitchFamily="34" charset="0"/>
            </a:rPr>
            <a:t>Получение готового результат на основе шаблона</a:t>
          </a:r>
        </a:p>
      </dgm:t>
    </dgm:pt>
    <dgm:pt modelId="{644EEBCD-E4E1-4D72-B963-6EF3A4B31F55}" type="parTrans" cxnId="{893CD798-9DE5-42A5-B833-8B20ACDD339F}">
      <dgm:prSet/>
      <dgm:spPr/>
      <dgm:t>
        <a:bodyPr/>
        <a:lstStyle/>
        <a:p>
          <a:endParaRPr lang="ru-RU"/>
        </a:p>
      </dgm:t>
    </dgm:pt>
    <dgm:pt modelId="{83D17988-4BF7-42BA-9AFE-4B4E88494153}" type="sibTrans" cxnId="{893CD798-9DE5-42A5-B833-8B20ACDD339F}">
      <dgm:prSet/>
      <dgm:spPr/>
      <dgm:t>
        <a:bodyPr/>
        <a:lstStyle/>
        <a:p>
          <a:endParaRPr lang="ru-RU"/>
        </a:p>
      </dgm:t>
    </dgm:pt>
    <dgm:pt modelId="{C1CAE4E0-4373-4238-8CE0-2E46AEC33958}" type="pres">
      <dgm:prSet presAssocID="{19D098D5-9AFE-4D92-B3F4-12FA03015504}" presName="linearFlow" presStyleCnt="0">
        <dgm:presLayoutVars>
          <dgm:dir/>
          <dgm:animLvl val="lvl"/>
          <dgm:resizeHandles val="exact"/>
        </dgm:presLayoutVars>
      </dgm:prSet>
      <dgm:spPr/>
    </dgm:pt>
    <dgm:pt modelId="{3E8164A8-E1A4-4788-A4A4-9B9E981B0878}" type="pres">
      <dgm:prSet presAssocID="{65D5E801-25C8-499D-B382-6E4BAE670D7C}" presName="composite" presStyleCnt="0"/>
      <dgm:spPr/>
    </dgm:pt>
    <dgm:pt modelId="{25A72C3F-FEAF-43A8-84C2-9EC3F5E40D2E}" type="pres">
      <dgm:prSet presAssocID="{65D5E801-25C8-499D-B382-6E4BAE670D7C}" presName="parentText" presStyleLbl="alignNode1" presStyleIdx="0" presStyleCnt="3">
        <dgm:presLayoutVars>
          <dgm:chMax val="1"/>
          <dgm:bulletEnabled val="1"/>
        </dgm:presLayoutVars>
      </dgm:prSet>
      <dgm:spPr/>
    </dgm:pt>
    <dgm:pt modelId="{48557AE3-E308-45CD-AC57-27F689CA6B64}" type="pres">
      <dgm:prSet presAssocID="{65D5E801-25C8-499D-B382-6E4BAE670D7C}" presName="descendantText" presStyleLbl="alignAcc1" presStyleIdx="0" presStyleCnt="3">
        <dgm:presLayoutVars>
          <dgm:bulletEnabled val="1"/>
        </dgm:presLayoutVars>
      </dgm:prSet>
      <dgm:spPr/>
    </dgm:pt>
    <dgm:pt modelId="{6ABB378A-7673-4331-A3FF-B436283024A5}" type="pres">
      <dgm:prSet presAssocID="{A7A16AB5-3066-4E3F-B684-611B85621F99}" presName="sp" presStyleCnt="0"/>
      <dgm:spPr/>
    </dgm:pt>
    <dgm:pt modelId="{AAB57B8D-DBAF-4C63-9213-0601D7C33B90}" type="pres">
      <dgm:prSet presAssocID="{60DF546E-3EBF-4EE3-95B9-0379D90A767B}" presName="composite" presStyleCnt="0"/>
      <dgm:spPr/>
    </dgm:pt>
    <dgm:pt modelId="{C7713B4D-6A69-470D-86B9-067B159D3B83}" type="pres">
      <dgm:prSet presAssocID="{60DF546E-3EBF-4EE3-95B9-0379D90A767B}" presName="parentText" presStyleLbl="alignNode1" presStyleIdx="1" presStyleCnt="3">
        <dgm:presLayoutVars>
          <dgm:chMax val="1"/>
          <dgm:bulletEnabled val="1"/>
        </dgm:presLayoutVars>
      </dgm:prSet>
      <dgm:spPr/>
    </dgm:pt>
    <dgm:pt modelId="{F84E8D5F-EFA8-49A2-9360-3A3C3BDE6876}" type="pres">
      <dgm:prSet presAssocID="{60DF546E-3EBF-4EE3-95B9-0379D90A767B}" presName="descendantText" presStyleLbl="alignAcc1" presStyleIdx="1" presStyleCnt="3">
        <dgm:presLayoutVars>
          <dgm:bulletEnabled val="1"/>
        </dgm:presLayoutVars>
      </dgm:prSet>
      <dgm:spPr/>
    </dgm:pt>
    <dgm:pt modelId="{D18E5988-AB45-45FE-A3AA-387F76B89306}" type="pres">
      <dgm:prSet presAssocID="{D2112C4A-D05E-4190-B05F-407920A6045B}" presName="sp" presStyleCnt="0"/>
      <dgm:spPr/>
    </dgm:pt>
    <dgm:pt modelId="{BA3B84BC-F001-4BC9-99E3-635AF2CE50D1}" type="pres">
      <dgm:prSet presAssocID="{825D33D8-7278-4C95-9B19-1C6B1085A600}" presName="composite" presStyleCnt="0"/>
      <dgm:spPr/>
    </dgm:pt>
    <dgm:pt modelId="{9A2ABB4B-10BE-4306-BC84-7E793496DA1C}" type="pres">
      <dgm:prSet presAssocID="{825D33D8-7278-4C95-9B19-1C6B1085A600}" presName="parentText" presStyleLbl="alignNode1" presStyleIdx="2" presStyleCnt="3">
        <dgm:presLayoutVars>
          <dgm:chMax val="1"/>
          <dgm:bulletEnabled val="1"/>
        </dgm:presLayoutVars>
      </dgm:prSet>
      <dgm:spPr/>
    </dgm:pt>
    <dgm:pt modelId="{C8E8E0AC-74AA-4CFD-80A8-FC81AEA5349A}" type="pres">
      <dgm:prSet presAssocID="{825D33D8-7278-4C95-9B19-1C6B1085A600}" presName="descendantText" presStyleLbl="alignAcc1" presStyleIdx="2" presStyleCnt="3">
        <dgm:presLayoutVars>
          <dgm:bulletEnabled val="1"/>
        </dgm:presLayoutVars>
      </dgm:prSet>
      <dgm:spPr/>
    </dgm:pt>
  </dgm:ptLst>
  <dgm:cxnLst>
    <dgm:cxn modelId="{051B4001-0C5E-4AF3-9DCF-2189357FD92A}" srcId="{19D098D5-9AFE-4D92-B3F4-12FA03015504}" destId="{65D5E801-25C8-499D-B382-6E4BAE670D7C}" srcOrd="0" destOrd="0" parTransId="{51498DF8-80C1-4B3D-B232-387C2BE1F995}" sibTransId="{A7A16AB5-3066-4E3F-B684-611B85621F99}"/>
    <dgm:cxn modelId="{62BAD020-D5C3-4F63-A1C6-FD72D0449406}" srcId="{19D098D5-9AFE-4D92-B3F4-12FA03015504}" destId="{60DF546E-3EBF-4EE3-95B9-0379D90A767B}" srcOrd="1" destOrd="0" parTransId="{CE5FFE41-B2F1-4C10-96F2-B5DFECEE2CBA}" sibTransId="{D2112C4A-D05E-4190-B05F-407920A6045B}"/>
    <dgm:cxn modelId="{9DF25238-1A6C-4603-9695-9057BF9D6423}" type="presOf" srcId="{19D098D5-9AFE-4D92-B3F4-12FA03015504}" destId="{C1CAE4E0-4373-4238-8CE0-2E46AEC33958}" srcOrd="0" destOrd="0" presId="urn:microsoft.com/office/officeart/2005/8/layout/chevron2"/>
    <dgm:cxn modelId="{9C3C8C3F-6A6B-4CFA-9A02-B29309076EFB}" srcId="{65D5E801-25C8-499D-B382-6E4BAE670D7C}" destId="{4B256767-1BB0-43F7-8798-0D558B559D7F}" srcOrd="1" destOrd="0" parTransId="{DC3A907F-B935-4B90-ACF7-F007ADBF24AF}" sibTransId="{85613678-4388-4055-954B-BB9ECB323AD4}"/>
    <dgm:cxn modelId="{5F88595C-7601-4897-963F-D3B521671D2C}" type="presOf" srcId="{885B56B7-8658-47AA-9341-DBB7E913A0E7}" destId="{C8E8E0AC-74AA-4CFD-80A8-FC81AEA5349A}" srcOrd="0" destOrd="0" presId="urn:microsoft.com/office/officeart/2005/8/layout/chevron2"/>
    <dgm:cxn modelId="{66167C60-5CC6-4D02-88C0-B3AB43CBCD67}" srcId="{19D098D5-9AFE-4D92-B3F4-12FA03015504}" destId="{825D33D8-7278-4C95-9B19-1C6B1085A600}" srcOrd="2" destOrd="0" parTransId="{AC43E2A1-ED08-43BE-8BE6-698BEB0FE4FB}" sibTransId="{68627EBC-BEC6-4757-9ED1-50DA813DFCD3}"/>
    <dgm:cxn modelId="{1F8CE951-97C7-440A-99F9-0DAFDDB26995}" srcId="{65D5E801-25C8-499D-B382-6E4BAE670D7C}" destId="{9C6876C7-9EF6-4D44-8D89-DFEFF74C9F91}" srcOrd="0" destOrd="0" parTransId="{1FA9FBA2-4712-49B0-9D0F-B73DE697B6FB}" sibTransId="{95D33A96-CBAF-486E-ACD2-7A6B8192CD97}"/>
    <dgm:cxn modelId="{DE29B57C-C42D-44D5-9B7D-BD4F15594A86}" type="presOf" srcId="{60DF546E-3EBF-4EE3-95B9-0379D90A767B}" destId="{C7713B4D-6A69-470D-86B9-067B159D3B83}" srcOrd="0" destOrd="0" presId="urn:microsoft.com/office/officeart/2005/8/layout/chevron2"/>
    <dgm:cxn modelId="{4F51627F-6302-44DD-8414-A8D2310E51EF}" type="presOf" srcId="{65D5E801-25C8-499D-B382-6E4BAE670D7C}" destId="{25A72C3F-FEAF-43A8-84C2-9EC3F5E40D2E}" srcOrd="0" destOrd="0" presId="urn:microsoft.com/office/officeart/2005/8/layout/chevron2"/>
    <dgm:cxn modelId="{F7ED1D85-FAD2-43FD-977B-8B7E1BB249D0}" type="presOf" srcId="{D2C250EB-FAC9-4DED-8581-21C5934BEFBA}" destId="{C8E8E0AC-74AA-4CFD-80A8-FC81AEA5349A}" srcOrd="0" destOrd="1" presId="urn:microsoft.com/office/officeart/2005/8/layout/chevron2"/>
    <dgm:cxn modelId="{E1B56F8C-6C56-4FBB-A861-D1BB7680199A}" srcId="{60DF546E-3EBF-4EE3-95B9-0379D90A767B}" destId="{7DABE41B-09A6-491D-87A3-CBA05C9E17A7}" srcOrd="0" destOrd="0" parTransId="{1730CCFD-2544-4867-A207-D811D8082657}" sibTransId="{9480AC04-D930-48E3-933C-CF5FC72364BB}"/>
    <dgm:cxn modelId="{893CD798-9DE5-42A5-B833-8B20ACDD339F}" srcId="{825D33D8-7278-4C95-9B19-1C6B1085A600}" destId="{D2C250EB-FAC9-4DED-8581-21C5934BEFBA}" srcOrd="1" destOrd="0" parTransId="{644EEBCD-E4E1-4D72-B963-6EF3A4B31F55}" sibTransId="{83D17988-4BF7-42BA-9AFE-4B4E88494153}"/>
    <dgm:cxn modelId="{CEABA2AA-77AB-419A-8E42-1615C315DBCF}" type="presOf" srcId="{825D33D8-7278-4C95-9B19-1C6B1085A600}" destId="{9A2ABB4B-10BE-4306-BC84-7E793496DA1C}" srcOrd="0" destOrd="0" presId="urn:microsoft.com/office/officeart/2005/8/layout/chevron2"/>
    <dgm:cxn modelId="{B621BCAF-4ECD-4B63-BAEE-E320FB3CFC69}" srcId="{60DF546E-3EBF-4EE3-95B9-0379D90A767B}" destId="{A11F90E6-131A-4AED-B9CF-5931D05A7168}" srcOrd="1" destOrd="0" parTransId="{97CC2C3E-5A52-4A4F-BA9E-E38F8561BF6C}" sibTransId="{594F5337-13D3-4A66-ADB0-E55292EECB55}"/>
    <dgm:cxn modelId="{1F2027B6-ECD4-4197-8525-5A7FF85F4A95}" type="presOf" srcId="{A11F90E6-131A-4AED-B9CF-5931D05A7168}" destId="{F84E8D5F-EFA8-49A2-9360-3A3C3BDE6876}" srcOrd="0" destOrd="1" presId="urn:microsoft.com/office/officeart/2005/8/layout/chevron2"/>
    <dgm:cxn modelId="{9F7CF0B9-0098-4A06-AB31-82C91B50CEDD}" type="presOf" srcId="{4B256767-1BB0-43F7-8798-0D558B559D7F}" destId="{48557AE3-E308-45CD-AC57-27F689CA6B64}" srcOrd="0" destOrd="1" presId="urn:microsoft.com/office/officeart/2005/8/layout/chevron2"/>
    <dgm:cxn modelId="{542E98C5-BC14-450A-A798-D69DDD5997D6}" srcId="{825D33D8-7278-4C95-9B19-1C6B1085A600}" destId="{885B56B7-8658-47AA-9341-DBB7E913A0E7}" srcOrd="0" destOrd="0" parTransId="{627A83CD-15A4-4642-8611-955E39A88719}" sibTransId="{FE134848-FC6F-4EF5-A80C-E5B063E30B92}"/>
    <dgm:cxn modelId="{8D5804D1-CF81-4540-BD32-388A854CB239}" type="presOf" srcId="{9C6876C7-9EF6-4D44-8D89-DFEFF74C9F91}" destId="{48557AE3-E308-45CD-AC57-27F689CA6B64}" srcOrd="0" destOrd="0" presId="urn:microsoft.com/office/officeart/2005/8/layout/chevron2"/>
    <dgm:cxn modelId="{E64077E8-CAE0-4353-AE3F-F8F6F2A814CB}" type="presOf" srcId="{7DABE41B-09A6-491D-87A3-CBA05C9E17A7}" destId="{F84E8D5F-EFA8-49A2-9360-3A3C3BDE6876}" srcOrd="0" destOrd="0" presId="urn:microsoft.com/office/officeart/2005/8/layout/chevron2"/>
    <dgm:cxn modelId="{695DF541-176C-4329-9E92-3D032F172A4C}" type="presParOf" srcId="{C1CAE4E0-4373-4238-8CE0-2E46AEC33958}" destId="{3E8164A8-E1A4-4788-A4A4-9B9E981B0878}" srcOrd="0" destOrd="0" presId="urn:microsoft.com/office/officeart/2005/8/layout/chevron2"/>
    <dgm:cxn modelId="{D051EB3E-8A5A-4C5F-B752-AC01C7A2C665}" type="presParOf" srcId="{3E8164A8-E1A4-4788-A4A4-9B9E981B0878}" destId="{25A72C3F-FEAF-43A8-84C2-9EC3F5E40D2E}" srcOrd="0" destOrd="0" presId="urn:microsoft.com/office/officeart/2005/8/layout/chevron2"/>
    <dgm:cxn modelId="{00467D0D-C40D-4283-9E80-08F465078187}" type="presParOf" srcId="{3E8164A8-E1A4-4788-A4A4-9B9E981B0878}" destId="{48557AE3-E308-45CD-AC57-27F689CA6B64}" srcOrd="1" destOrd="0" presId="urn:microsoft.com/office/officeart/2005/8/layout/chevron2"/>
    <dgm:cxn modelId="{E2D138D8-B9CC-47F3-804B-0CF931DD6E7D}" type="presParOf" srcId="{C1CAE4E0-4373-4238-8CE0-2E46AEC33958}" destId="{6ABB378A-7673-4331-A3FF-B436283024A5}" srcOrd="1" destOrd="0" presId="urn:microsoft.com/office/officeart/2005/8/layout/chevron2"/>
    <dgm:cxn modelId="{BD309D80-EF7E-48DB-A8A7-D2EC5663A387}" type="presParOf" srcId="{C1CAE4E0-4373-4238-8CE0-2E46AEC33958}" destId="{AAB57B8D-DBAF-4C63-9213-0601D7C33B90}" srcOrd="2" destOrd="0" presId="urn:microsoft.com/office/officeart/2005/8/layout/chevron2"/>
    <dgm:cxn modelId="{BA715C5F-5574-4C75-B55D-17DE507FB03F}" type="presParOf" srcId="{AAB57B8D-DBAF-4C63-9213-0601D7C33B90}" destId="{C7713B4D-6A69-470D-86B9-067B159D3B83}" srcOrd="0" destOrd="0" presId="urn:microsoft.com/office/officeart/2005/8/layout/chevron2"/>
    <dgm:cxn modelId="{A47EA017-A9D1-4184-8477-9A411C0B1AD0}" type="presParOf" srcId="{AAB57B8D-DBAF-4C63-9213-0601D7C33B90}" destId="{F84E8D5F-EFA8-49A2-9360-3A3C3BDE6876}" srcOrd="1" destOrd="0" presId="urn:microsoft.com/office/officeart/2005/8/layout/chevron2"/>
    <dgm:cxn modelId="{EC7CC556-AD56-466D-805D-681C4CAF2732}" type="presParOf" srcId="{C1CAE4E0-4373-4238-8CE0-2E46AEC33958}" destId="{D18E5988-AB45-45FE-A3AA-387F76B89306}" srcOrd="3" destOrd="0" presId="urn:microsoft.com/office/officeart/2005/8/layout/chevron2"/>
    <dgm:cxn modelId="{A03670A1-7507-4CAB-8A40-813D9C3E4462}" type="presParOf" srcId="{C1CAE4E0-4373-4238-8CE0-2E46AEC33958}" destId="{BA3B84BC-F001-4BC9-99E3-635AF2CE50D1}" srcOrd="4" destOrd="0" presId="urn:microsoft.com/office/officeart/2005/8/layout/chevron2"/>
    <dgm:cxn modelId="{F05166E1-E2FE-4369-89DD-40ACD4A1F99E}" type="presParOf" srcId="{BA3B84BC-F001-4BC9-99E3-635AF2CE50D1}" destId="{9A2ABB4B-10BE-4306-BC84-7E793496DA1C}" srcOrd="0" destOrd="0" presId="urn:microsoft.com/office/officeart/2005/8/layout/chevron2"/>
    <dgm:cxn modelId="{91C3D69E-9CED-43CE-A728-868B47D42E13}" type="presParOf" srcId="{BA3B84BC-F001-4BC9-99E3-635AF2CE50D1}" destId="{C8E8E0AC-74AA-4CFD-80A8-FC81AEA5349A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5A72C3F-FEAF-43A8-84C2-9EC3F5E40D2E}">
      <dsp:nvSpPr>
        <dsp:cNvPr id="0" name=""/>
        <dsp:cNvSpPr/>
      </dsp:nvSpPr>
      <dsp:spPr>
        <a:xfrm rot="5400000">
          <a:off x="-222429" y="225592"/>
          <a:ext cx="1482862" cy="1038004"/>
        </a:xfrm>
        <a:prstGeom prst="chevron">
          <a:avLst/>
        </a:prstGeom>
        <a:solidFill>
          <a:schemeClr val="accent3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>
              <a:latin typeface="Arial" pitchFamily="34" charset="0"/>
              <a:cs typeface="Arial" pitchFamily="34" charset="0"/>
            </a:rPr>
            <a:t>1</a:t>
          </a:r>
        </a:p>
      </dsp:txBody>
      <dsp:txXfrm rot="-5400000">
        <a:off x="0" y="522165"/>
        <a:ext cx="1038004" cy="444858"/>
      </dsp:txXfrm>
    </dsp:sp>
    <dsp:sp modelId="{48557AE3-E308-45CD-AC57-27F689CA6B64}">
      <dsp:nvSpPr>
        <dsp:cNvPr id="0" name=""/>
        <dsp:cNvSpPr/>
      </dsp:nvSpPr>
      <dsp:spPr>
        <a:xfrm rot="5400000">
          <a:off x="3085071" y="-2043904"/>
          <a:ext cx="963860" cy="50579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Запрос по параметрам (ФИО, дата рождения, класс)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Отправка запроса в БД по интересующим параметрам</a:t>
          </a:r>
        </a:p>
      </dsp:txBody>
      <dsp:txXfrm rot="-5400000">
        <a:off x="1038004" y="50215"/>
        <a:ext cx="5010943" cy="869756"/>
      </dsp:txXfrm>
    </dsp:sp>
    <dsp:sp modelId="{C7713B4D-6A69-470D-86B9-067B159D3B83}">
      <dsp:nvSpPr>
        <dsp:cNvPr id="0" name=""/>
        <dsp:cNvSpPr/>
      </dsp:nvSpPr>
      <dsp:spPr>
        <a:xfrm rot="5400000">
          <a:off x="-222429" y="1512997"/>
          <a:ext cx="1482862" cy="1038004"/>
        </a:xfrm>
        <a:prstGeom prst="chevron">
          <a:avLst/>
        </a:prstGeom>
        <a:solidFill>
          <a:schemeClr val="accent3">
            <a:shade val="50000"/>
            <a:hueOff val="178371"/>
            <a:satOff val="-2846"/>
            <a:lumOff val="27405"/>
            <a:alphaOff val="0"/>
          </a:schemeClr>
        </a:solidFill>
        <a:ln w="25400" cap="flat" cmpd="sng" algn="ctr">
          <a:solidFill>
            <a:schemeClr val="accent3">
              <a:shade val="50000"/>
              <a:hueOff val="178371"/>
              <a:satOff val="-2846"/>
              <a:lumOff val="274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>
              <a:latin typeface="Arial" pitchFamily="34" charset="0"/>
              <a:cs typeface="Arial" pitchFamily="34" charset="0"/>
            </a:rPr>
            <a:t>2</a:t>
          </a:r>
        </a:p>
      </dsp:txBody>
      <dsp:txXfrm rot="-5400000">
        <a:off x="0" y="1809570"/>
        <a:ext cx="1038004" cy="444858"/>
      </dsp:txXfrm>
    </dsp:sp>
    <dsp:sp modelId="{F84E8D5F-EFA8-49A2-9360-3A3C3BDE6876}">
      <dsp:nvSpPr>
        <dsp:cNvPr id="0" name=""/>
        <dsp:cNvSpPr/>
      </dsp:nvSpPr>
      <dsp:spPr>
        <a:xfrm rot="5400000">
          <a:off x="3085071" y="-756498"/>
          <a:ext cx="963860" cy="50579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178371"/>
              <a:satOff val="-2846"/>
              <a:lumOff val="274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Обработка запроса, формирование результата на основе шаблона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Обработка запроса СУБД, заполнение заготовленного шаблона информацией из БД</a:t>
          </a:r>
        </a:p>
      </dsp:txBody>
      <dsp:txXfrm rot="-5400000">
        <a:off x="1038004" y="1337621"/>
        <a:ext cx="5010943" cy="869756"/>
      </dsp:txXfrm>
    </dsp:sp>
    <dsp:sp modelId="{9A2ABB4B-10BE-4306-BC84-7E793496DA1C}">
      <dsp:nvSpPr>
        <dsp:cNvPr id="0" name=""/>
        <dsp:cNvSpPr/>
      </dsp:nvSpPr>
      <dsp:spPr>
        <a:xfrm rot="5400000">
          <a:off x="-222429" y="2800403"/>
          <a:ext cx="1482862" cy="1038004"/>
        </a:xfrm>
        <a:prstGeom prst="chevron">
          <a:avLst/>
        </a:prstGeom>
        <a:solidFill>
          <a:schemeClr val="accent3">
            <a:shade val="50000"/>
            <a:hueOff val="178371"/>
            <a:satOff val="-2846"/>
            <a:lumOff val="27405"/>
            <a:alphaOff val="0"/>
          </a:schemeClr>
        </a:solidFill>
        <a:ln w="25400" cap="flat" cmpd="sng" algn="ctr">
          <a:solidFill>
            <a:schemeClr val="accent3">
              <a:shade val="50000"/>
              <a:hueOff val="178371"/>
              <a:satOff val="-2846"/>
              <a:lumOff val="274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9050" tIns="19050" rIns="19050" bIns="1905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3000" kern="1200" dirty="0">
              <a:latin typeface="Arial" pitchFamily="34" charset="0"/>
              <a:cs typeface="Arial" pitchFamily="34" charset="0"/>
            </a:rPr>
            <a:t>3</a:t>
          </a:r>
        </a:p>
      </dsp:txBody>
      <dsp:txXfrm rot="-5400000">
        <a:off x="0" y="3096976"/>
        <a:ext cx="1038004" cy="444858"/>
      </dsp:txXfrm>
    </dsp:sp>
    <dsp:sp modelId="{C8E8E0AC-74AA-4CFD-80A8-FC81AEA5349A}">
      <dsp:nvSpPr>
        <dsp:cNvPr id="0" name=""/>
        <dsp:cNvSpPr/>
      </dsp:nvSpPr>
      <dsp:spPr>
        <a:xfrm rot="5400000">
          <a:off x="3085071" y="530906"/>
          <a:ext cx="963860" cy="5057995"/>
        </a:xfrm>
        <a:prstGeom prst="round2Same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50000"/>
              <a:hueOff val="178371"/>
              <a:satOff val="-2846"/>
              <a:lumOff val="27405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0160" rIns="10160" bIns="10160" numCol="1" spcCol="1270" anchor="ctr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Готовый результат (справка, отчет)</a:t>
          </a:r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ru-RU" sz="1600" kern="1200" dirty="0">
              <a:latin typeface="Arial" pitchFamily="34" charset="0"/>
              <a:cs typeface="Arial" pitchFamily="34" charset="0"/>
            </a:rPr>
            <a:t>Получение готового результат на основе шаблона</a:t>
          </a:r>
        </a:p>
      </dsp:txBody>
      <dsp:txXfrm rot="-5400000">
        <a:off x="1038004" y="2625025"/>
        <a:ext cx="5010943" cy="86975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963E-CEE5-4EFD-B50D-B0E1CC6498A7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0377-DE7C-49E0-90EC-65EC14480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874134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963E-CEE5-4EFD-B50D-B0E1CC6498A7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0377-DE7C-49E0-90EC-65EC14480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86068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963E-CEE5-4EFD-B50D-B0E1CC6498A7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0377-DE7C-49E0-90EC-65EC14480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5313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963E-CEE5-4EFD-B50D-B0E1CC6498A7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0377-DE7C-49E0-90EC-65EC14480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39957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963E-CEE5-4EFD-B50D-B0E1CC6498A7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0377-DE7C-49E0-90EC-65EC14480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521286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963E-CEE5-4EFD-B50D-B0E1CC6498A7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0377-DE7C-49E0-90EC-65EC14480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049113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963E-CEE5-4EFD-B50D-B0E1CC6498A7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0377-DE7C-49E0-90EC-65EC14480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64868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963E-CEE5-4EFD-B50D-B0E1CC6498A7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0377-DE7C-49E0-90EC-65EC14480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28072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963E-CEE5-4EFD-B50D-B0E1CC6498A7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0377-DE7C-49E0-90EC-65EC14480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42765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963E-CEE5-4EFD-B50D-B0E1CC6498A7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0377-DE7C-49E0-90EC-65EC14480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330556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08963E-CEE5-4EFD-B50D-B0E1CC6498A7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870377-DE7C-49E0-90EC-65EC14480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58559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08963E-CEE5-4EFD-B50D-B0E1CC6498A7}" type="datetimeFigureOut">
              <a:rPr lang="ru-RU" smtClean="0"/>
              <a:t>11.12.2025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870377-DE7C-49E0-90EC-65EC14480842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548805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8.xml"/><Relationship Id="rId3" Type="http://schemas.openxmlformats.org/officeDocument/2006/relationships/image" Target="../media/image7.jpeg"/><Relationship Id="rId7" Type="http://schemas.openxmlformats.org/officeDocument/2006/relationships/chart" Target="../charts/chart7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Relationship Id="rId6" Type="http://schemas.openxmlformats.org/officeDocument/2006/relationships/chart" Target="../charts/chart6.xml"/><Relationship Id="rId5" Type="http://schemas.openxmlformats.org/officeDocument/2006/relationships/chart" Target="../charts/chart5.xml"/><Relationship Id="rId4" Type="http://schemas.openxmlformats.org/officeDocument/2006/relationships/chart" Target="../charts/chart4.xml"/><Relationship Id="rId9" Type="http://schemas.openxmlformats.org/officeDocument/2006/relationships/chart" Target="../charts/chart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9" Type="http://schemas.openxmlformats.org/officeDocument/2006/relationships/image" Target="../media/image14.e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15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7.jpe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23361" y="15356"/>
            <a:ext cx="864096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dirty="0">
                <a:latin typeface="Arial" pitchFamily="34" charset="0"/>
                <a:cs typeface="Arial" pitchFamily="34" charset="0"/>
              </a:rPr>
              <a:t>Муниципальное бюджетное общеобразовательное </a:t>
            </a:r>
          </a:p>
          <a:p>
            <a:pPr algn="ctr"/>
            <a:r>
              <a:rPr lang="ru-RU" sz="2000" dirty="0">
                <a:latin typeface="Arial" pitchFamily="34" charset="0"/>
                <a:cs typeface="Arial" pitchFamily="34" charset="0"/>
              </a:rPr>
              <a:t>учреждение «Средняя школа №1» </a:t>
            </a:r>
          </a:p>
          <a:p>
            <a:pPr algn="ctr"/>
            <a:r>
              <a:rPr lang="ru-RU" sz="2000" dirty="0">
                <a:latin typeface="Arial" pitchFamily="34" charset="0"/>
                <a:cs typeface="Arial" pitchFamily="34" charset="0"/>
              </a:rPr>
              <a:t>муниципального образования «город Десногорск»</a:t>
            </a:r>
          </a:p>
          <a:p>
            <a:pPr algn="ctr"/>
            <a:r>
              <a:rPr lang="ru-RU" sz="2000" dirty="0">
                <a:latin typeface="Arial" pitchFamily="34" charset="0"/>
                <a:cs typeface="Arial" pitchFamily="34" charset="0"/>
              </a:rPr>
              <a:t>Смоленской области </a:t>
            </a:r>
          </a:p>
        </p:txBody>
      </p:sp>
      <p:sp>
        <p:nvSpPr>
          <p:cNvPr id="3" name="Объект 2"/>
          <p:cNvSpPr txBox="1">
            <a:spLocks/>
          </p:cNvSpPr>
          <p:nvPr/>
        </p:nvSpPr>
        <p:spPr>
          <a:xfrm>
            <a:off x="275791" y="3642783"/>
            <a:ext cx="8640960" cy="150071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itchFamily="34" charset="0"/>
              <a:buNone/>
            </a:pPr>
            <a:r>
              <a:rPr lang="ru-RU" b="1" dirty="0">
                <a:latin typeface="Arial" pitchFamily="34" charset="0"/>
                <a:cs typeface="Arial" pitchFamily="34" charset="0"/>
              </a:rPr>
              <a:t>Тема проекта: Оптимизация процесса подготовки по запросу</a:t>
            </a:r>
          </a:p>
          <a:p>
            <a:pPr marL="0" indent="0" algn="ctr">
              <a:buFont typeface="Arial" pitchFamily="34" charset="0"/>
              <a:buNone/>
            </a:pPr>
            <a:r>
              <a:rPr lang="ru-RU" sz="2000" dirty="0">
                <a:latin typeface="Arial" pitchFamily="34" charset="0"/>
                <a:cs typeface="Arial" pitchFamily="34" charset="0"/>
              </a:rPr>
              <a:t>2025 год</a:t>
            </a:r>
          </a:p>
        </p:txBody>
      </p:sp>
      <p:pic>
        <p:nvPicPr>
          <p:cNvPr id="2050" name="Picture 2" descr="Школа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33399"/>
          <a:stretch/>
        </p:blipFill>
        <p:spPr bwMode="auto">
          <a:xfrm>
            <a:off x="275791" y="1576206"/>
            <a:ext cx="4104455" cy="20527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50985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774054" y="123478"/>
            <a:ext cx="3342582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>
              <a:defRPr/>
            </a:pPr>
            <a:r>
              <a:rPr lang="ru-RU" sz="2800" b="1" kern="0" spc="50" dirty="0">
                <a:ln w="11430"/>
                <a:solidFill>
                  <a:prstClr val="black"/>
                </a:solidFill>
                <a:latin typeface="Arial" panose="020B0604020202020204" pitchFamily="34" charset="0"/>
              </a:rPr>
              <a:t>Команда проекта</a:t>
            </a:r>
            <a:endParaRPr lang="ru-RU" sz="1600" b="1" kern="0" spc="50" dirty="0">
              <a:ln w="11430"/>
              <a:solidFill>
                <a:prstClr val="black"/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5063" y="1227711"/>
            <a:ext cx="1444276" cy="21286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3926106" y="699228"/>
            <a:ext cx="1141658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Руководитель </a:t>
            </a: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проекта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779911" y="3322366"/>
            <a:ext cx="166331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Юлия Владимировна </a:t>
            </a: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Михеева</a:t>
            </a: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Директор</a:t>
            </a:r>
            <a:endParaRPr lang="ru-RU" sz="12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09976"/>
            <a:ext cx="1572801" cy="20200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0572" y="1685257"/>
            <a:ext cx="1546586" cy="190255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199" name="Picture 7" descr="Плаксина Светлана Владимировна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3162" y="1141338"/>
            <a:ext cx="1613065" cy="20907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7195797" y="3225630"/>
            <a:ext cx="184069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Светлана Владимировна</a:t>
            </a: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 Плаксина</a:t>
            </a: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Секретарь </a:t>
            </a:r>
          </a:p>
        </p:txBody>
      </p:sp>
      <p:pic>
        <p:nvPicPr>
          <p:cNvPr id="8200" name="Picture 8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519" r="6354" b="25578"/>
          <a:stretch/>
        </p:blipFill>
        <p:spPr bwMode="auto">
          <a:xfrm>
            <a:off x="1891339" y="1635646"/>
            <a:ext cx="1642916" cy="1900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5443227" y="3337748"/>
            <a:ext cx="1713931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Ирина Валерьевна </a:t>
            </a: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Сысоева</a:t>
            </a: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Зам. директора по УВР</a:t>
            </a:r>
          </a:p>
          <a:p>
            <a:pPr algn="ctr"/>
            <a:endParaRPr lang="ru-RU" sz="110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802835" y="3294396"/>
            <a:ext cx="1757211" cy="110030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algn="ctr"/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Сергей Владиславович </a:t>
            </a: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Корнеев</a:t>
            </a: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Зам. директора по БЖ</a:t>
            </a:r>
          </a:p>
          <a:p>
            <a:pPr algn="ctr"/>
            <a:endParaRPr lang="ru-RU" sz="1050" dirty="0">
              <a:latin typeface="Arial" pitchFamily="34" charset="0"/>
              <a:cs typeface="Arial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8322" y="3129999"/>
            <a:ext cx="170912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endParaRPr lang="ru-RU" sz="1100" dirty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Анна Олеговна </a:t>
            </a: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Иванова </a:t>
            </a:r>
          </a:p>
          <a:p>
            <a:pPr algn="ctr"/>
            <a:r>
              <a:rPr lang="ru-RU" sz="1100" dirty="0">
                <a:latin typeface="Arial" pitchFamily="34" charset="0"/>
                <a:cs typeface="Arial" pitchFamily="34" charset="0"/>
              </a:rPr>
              <a:t>Зам. директора по УВ</a:t>
            </a:r>
            <a:r>
              <a:rPr lang="ru-RU" sz="1050" dirty="0">
                <a:latin typeface="Arial" pitchFamily="34" charset="0"/>
                <a:cs typeface="Arial" pitchFamily="34" charset="0"/>
              </a:rPr>
              <a:t>Р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901" y="9119"/>
            <a:ext cx="994284" cy="1132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94138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725091"/>
            <a:ext cx="8568952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>
                <a:latin typeface="Arial" pitchFamily="34" charset="0"/>
                <a:cs typeface="Arial" pitchFamily="34" charset="0"/>
              </a:rPr>
              <a:t>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Наша Школа основана в 1974 году и является первой школой в городе.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Учредитель:</a:t>
            </a:r>
            <a:r>
              <a:rPr lang="ru-RU" dirty="0"/>
              <a:t> </a:t>
            </a:r>
            <a:r>
              <a:rPr lang="ru-RU" dirty="0">
                <a:latin typeface="Arial" pitchFamily="34" charset="0"/>
                <a:cs typeface="Arial" pitchFamily="34" charset="0"/>
              </a:rPr>
              <a:t>Муниципальное образование «город Десногорск» 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Смоленской области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МБОУ «СШ №1» г. Десногорска на 1 сентября 2025 года- это 610 обучающихся и 72 сотрудника, из них 41 учитель.</a:t>
            </a:r>
          </a:p>
          <a:p>
            <a:endParaRPr lang="ru-RU" dirty="0">
              <a:latin typeface="Arial" pitchFamily="34" charset="0"/>
              <a:cs typeface="Arial" pitchFamily="34" charset="0"/>
            </a:endParaRP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· I уровень 1-4 классы – 9 классов,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· II уровень 5-9 классы – 14 классов,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· III уровень 10-11 классы – 3 класса.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Основным языком обучения является – русский.</a:t>
            </a:r>
          </a:p>
          <a:p>
            <a:r>
              <a:rPr lang="ru-RU" dirty="0">
                <a:latin typeface="Arial" pitchFamily="34" charset="0"/>
                <a:cs typeface="Arial" pitchFamily="34" charset="0"/>
              </a:rPr>
              <a:t>В школе изучаются иностранные языки: английский, немецкий и французский.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1901" y="40884"/>
            <a:ext cx="994284" cy="1132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6" name="Заголовок 1"/>
          <p:cNvSpPr txBox="1">
            <a:spLocks/>
          </p:cNvSpPr>
          <p:nvPr/>
        </p:nvSpPr>
        <p:spPr>
          <a:xfrm>
            <a:off x="611560" y="47262"/>
            <a:ext cx="7470341" cy="743961"/>
          </a:xfrm>
          <a:prstGeom prst="rect">
            <a:avLst/>
          </a:prstGeom>
        </p:spPr>
        <p:txBody>
          <a:bodyPr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latin typeface="Arial" pitchFamily="34" charset="0"/>
                <a:cs typeface="Arial" pitchFamily="34" charset="0"/>
              </a:rPr>
              <a:t>Информация об учреждении</a:t>
            </a:r>
          </a:p>
        </p:txBody>
      </p:sp>
    </p:spTree>
    <p:extLst>
      <p:ext uri="{BB962C8B-B14F-4D97-AF65-F5344CB8AC3E}">
        <p14:creationId xmlns:p14="http://schemas.microsoft.com/office/powerpoint/2010/main" val="37947234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915816" y="249493"/>
            <a:ext cx="2260555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800" b="1" i="0" u="none" strike="noStrike" kern="0" spc="50" normalizeH="0" baseline="0" noProof="0" dirty="0">
                <a:ln w="11430"/>
                <a:uLnTx/>
                <a:uFillTx/>
                <a:latin typeface="Arial" panose="020B0604020202020204" pitchFamily="34" charset="0"/>
                <a:ea typeface="+mj-ea"/>
                <a:cs typeface="+mj-cs"/>
              </a:rPr>
              <a:t>Статистика</a:t>
            </a:r>
            <a:endParaRPr kumimoji="0" lang="ru-RU" sz="1600" b="1" i="0" u="none" strike="noStrike" kern="0" spc="50" normalizeH="0" baseline="0" noProof="0" dirty="0">
              <a:ln w="11430"/>
              <a:uLnTx/>
              <a:uFillTx/>
            </a:endParaRPr>
          </a:p>
        </p:txBody>
      </p:sp>
      <p:graphicFrame>
        <p:nvGraphicFramePr>
          <p:cNvPr id="3" name="Диаграмма 2"/>
          <p:cNvGraphicFramePr/>
          <p:nvPr>
            <p:extLst>
              <p:ext uri="{D42A27DB-BD31-4B8C-83A1-F6EECF244321}">
                <p14:modId xmlns:p14="http://schemas.microsoft.com/office/powerpoint/2010/main" val="3107484"/>
              </p:ext>
            </p:extLst>
          </p:nvPr>
        </p:nvGraphicFramePr>
        <p:xfrm>
          <a:off x="198926" y="1326628"/>
          <a:ext cx="4229058" cy="32613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201251833"/>
              </p:ext>
            </p:extLst>
          </p:nvPr>
        </p:nvGraphicFramePr>
        <p:xfrm>
          <a:off x="4355977" y="1329612"/>
          <a:ext cx="4490647" cy="24302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56376" y="51470"/>
            <a:ext cx="1119809" cy="12751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787518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0179" y="364351"/>
            <a:ext cx="42537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1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1115616" y="0"/>
            <a:ext cx="6768752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>
                <a:ln w="11430"/>
                <a:latin typeface="Arial" pitchFamily="34" charset="0"/>
                <a:cs typeface="Arial" pitchFamily="34" charset="0"/>
              </a:rPr>
              <a:t>Рейтинг обращений по количеству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2932451" y="1020385"/>
            <a:ext cx="43204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5801747" y="1561911"/>
            <a:ext cx="376838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3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90179" y="2470125"/>
            <a:ext cx="425372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4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932451" y="3029724"/>
            <a:ext cx="53572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5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5796135" y="3754204"/>
            <a:ext cx="456281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5400" b="1" cap="none" spc="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6</a:t>
            </a:r>
          </a:p>
        </p:txBody>
      </p:sp>
      <p:graphicFrame>
        <p:nvGraphicFramePr>
          <p:cNvPr id="15" name="Диаграмма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06476706"/>
              </p:ext>
            </p:extLst>
          </p:nvPr>
        </p:nvGraphicFramePr>
        <p:xfrm>
          <a:off x="3279835" y="627534"/>
          <a:ext cx="2484000" cy="2025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2494308" y="2190869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36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03694" y="2375535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28</a:t>
            </a:r>
          </a:p>
        </p:txBody>
      </p:sp>
      <p:pic>
        <p:nvPicPr>
          <p:cNvPr id="1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2301" y="89713"/>
            <a:ext cx="915478" cy="10424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9" name="TextBox 18"/>
          <p:cNvSpPr txBox="1"/>
          <p:nvPr/>
        </p:nvSpPr>
        <p:spPr>
          <a:xfrm>
            <a:off x="8382410" y="4741282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5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457581" y="4495125"/>
            <a:ext cx="3385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9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2483768" y="4379718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19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228521" y="2560201"/>
            <a:ext cx="49244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solidFill>
                  <a:srgbClr val="FF0000"/>
                </a:solidFill>
                <a:latin typeface="Arial Black" pitchFamily="34" charset="0"/>
              </a:rPr>
              <a:t>24</a:t>
            </a:r>
          </a:p>
        </p:txBody>
      </p:sp>
      <p:graphicFrame>
        <p:nvGraphicFramePr>
          <p:cNvPr id="23" name="Диаграмма 2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18656812"/>
              </p:ext>
            </p:extLst>
          </p:nvPr>
        </p:nvGraphicFramePr>
        <p:xfrm>
          <a:off x="467544" y="497529"/>
          <a:ext cx="2592287" cy="20626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4" name="Диаграмма 2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18860419"/>
              </p:ext>
            </p:extLst>
          </p:nvPr>
        </p:nvGraphicFramePr>
        <p:xfrm>
          <a:off x="3345160" y="557423"/>
          <a:ext cx="2416901" cy="209736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Диаграмма 2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72000210"/>
              </p:ext>
            </p:extLst>
          </p:nvPr>
        </p:nvGraphicFramePr>
        <p:xfrm>
          <a:off x="6024275" y="595110"/>
          <a:ext cx="2662737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6" name="Диаграмма 2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67969049"/>
              </p:ext>
            </p:extLst>
          </p:nvPr>
        </p:nvGraphicFramePr>
        <p:xfrm>
          <a:off x="503535" y="2419582"/>
          <a:ext cx="2360469" cy="24048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27" name="Диаграмма 2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1812213"/>
              </p:ext>
            </p:extLst>
          </p:nvPr>
        </p:nvGraphicFramePr>
        <p:xfrm>
          <a:off x="3200312" y="2560202"/>
          <a:ext cx="2605370" cy="228217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28" name="Диаграмма 2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3979879"/>
              </p:ext>
            </p:extLst>
          </p:nvPr>
        </p:nvGraphicFramePr>
        <p:xfrm>
          <a:off x="6264461" y="2858888"/>
          <a:ext cx="2463725" cy="218833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  <p:extLst>
      <p:ext uri="{BB962C8B-B14F-4D97-AF65-F5344CB8AC3E}">
        <p14:creationId xmlns:p14="http://schemas.microsoft.com/office/powerpoint/2010/main" val="8623574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3529" y="34944"/>
            <a:ext cx="1062967" cy="12104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771800" y="354591"/>
            <a:ext cx="392209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2800" b="1" dirty="0">
                <a:latin typeface="Arial" pitchFamily="34" charset="0"/>
                <a:cs typeface="Arial" pitchFamily="34" charset="0"/>
              </a:rPr>
              <a:t>Целевые показатели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00522432"/>
              </p:ext>
            </p:extLst>
          </p:nvPr>
        </p:nvGraphicFramePr>
        <p:xfrm>
          <a:off x="179512" y="1203598"/>
          <a:ext cx="8208912" cy="3391272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321218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56974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4269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791297"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Наименование показателей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Текущий показатель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Целевой показатель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30424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Время протекания процесса (ВПП) подготовки отчета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3 рабочих</a:t>
                      </a:r>
                      <a:r>
                        <a:rPr lang="ru-RU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дня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6 часов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69551">
                <a:tc>
                  <a:txBody>
                    <a:bodyPr/>
                    <a:lstStyle/>
                    <a:p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Количество участников, задействованных в процессе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>
                          <a:latin typeface="Arial" pitchFamily="34" charset="0"/>
                          <a:cs typeface="Arial" pitchFamily="34" charset="0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116114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25215" y="0"/>
            <a:ext cx="6977679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>
                <a:ln w="11430"/>
                <a:latin typeface="Arial" pitchFamily="34" charset="0"/>
                <a:cs typeface="Arial" pitchFamily="34" charset="0"/>
              </a:rPr>
              <a:t>Карта текущего состояния процесса </a:t>
            </a:r>
          </a:p>
        </p:txBody>
      </p:sp>
      <p:sp>
        <p:nvSpPr>
          <p:cNvPr id="2083" name="Объект 2082"/>
          <p:cNvSpPr>
            <a:spLocks noGrp="1"/>
          </p:cNvSpPr>
          <p:nvPr>
            <p:ph idx="1"/>
          </p:nvPr>
        </p:nvSpPr>
        <p:spPr>
          <a:xfrm>
            <a:off x="433461" y="3042902"/>
            <a:ext cx="8229600" cy="1968866"/>
          </a:xfrm>
        </p:spPr>
        <p:txBody>
          <a:bodyPr>
            <a:normAutofit fontScale="92500" lnSpcReduction="20000"/>
          </a:bodyPr>
          <a:lstStyle/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600" b="1" dirty="0">
                <a:latin typeface="Times New Roman" pitchFamily="18" charset="0"/>
                <a:cs typeface="Times New Roman" pitchFamily="18" charset="0"/>
              </a:rPr>
              <a:t>Перечень проблем</a:t>
            </a:r>
          </a:p>
          <a:p>
            <a:pPr>
              <a:buAutoNum type="arabicPeriod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Перемещение   </a:t>
            </a:r>
          </a:p>
          <a:p>
            <a:pPr>
              <a:buAutoNum type="arabicPeriod" startAt="2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Отвлечение педагогов от основной работы  </a:t>
            </a:r>
          </a:p>
          <a:p>
            <a:pPr>
              <a:buAutoNum type="arabicPeriod" startAt="3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Лишний этап обработки информации  </a:t>
            </a:r>
          </a:p>
          <a:p>
            <a:pPr>
              <a:buAutoNum type="arabicPeriod" startAt="4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Ожидание информации  </a:t>
            </a:r>
          </a:p>
          <a:p>
            <a:pPr>
              <a:buAutoNum type="arabicPeriod" startAt="4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Работа с бумажными носителями  </a:t>
            </a:r>
          </a:p>
          <a:p>
            <a:pPr>
              <a:buAutoNum type="arabicPeriod" startAt="4"/>
            </a:pP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Поиск информации  </a:t>
            </a:r>
          </a:p>
          <a:p>
            <a:pPr marL="0" indent="0">
              <a:buNone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159" name="Picture 11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80192" y="3513306"/>
            <a:ext cx="319119" cy="2629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60" name="Picture 1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2742" y="3708856"/>
            <a:ext cx="341312" cy="2881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61" name="Picture 11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44885" y="3992188"/>
            <a:ext cx="387350" cy="347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62" name="Picture 11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42562" y="4166020"/>
            <a:ext cx="347662" cy="3315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63" name="Picture 115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22540" y="4443010"/>
            <a:ext cx="402777" cy="3020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164" name="Picture 116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441" y="4745093"/>
            <a:ext cx="439737" cy="3524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26881"/>
            <a:ext cx="866868" cy="9871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121" name="Picture 1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31590"/>
            <a:ext cx="8640960" cy="21602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585824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108680" y="0"/>
            <a:ext cx="6998647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>
                <a:ln w="11430"/>
                <a:latin typeface="Arial" pitchFamily="34" charset="0"/>
                <a:cs typeface="Arial" pitchFamily="34" charset="0"/>
              </a:rPr>
              <a:t>Карта целевого состояния процесса </a:t>
            </a:r>
          </a:p>
        </p:txBody>
      </p:sp>
      <p:sp>
        <p:nvSpPr>
          <p:cNvPr id="4" name="Объект 3"/>
          <p:cNvSpPr>
            <a:spLocks noGrp="1"/>
          </p:cNvSpPr>
          <p:nvPr>
            <p:ph idx="1"/>
          </p:nvPr>
        </p:nvSpPr>
        <p:spPr>
          <a:xfrm>
            <a:off x="498375" y="3145278"/>
            <a:ext cx="8219256" cy="1998222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Решение проблем </a:t>
            </a:r>
          </a:p>
          <a:p>
            <a:pPr>
              <a:buFont typeface="+mj-lt"/>
              <a:buAutoNum type="arabicPeriod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Оптимизирован процесс формирования и согласования отчетности (исключили согласование на первом этапе)</a:t>
            </a:r>
          </a:p>
          <a:p>
            <a:pPr>
              <a:buFont typeface="+mj-lt"/>
              <a:buAutoNum type="arabicPeriod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Исключены промежуточные этапы обработки информации</a:t>
            </a:r>
          </a:p>
          <a:p>
            <a:pPr>
              <a:buFont typeface="+mj-lt"/>
              <a:buAutoNum type="arabicPeriod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Организован процесс сдачи отчетов педагогами</a:t>
            </a:r>
          </a:p>
          <a:p>
            <a:pPr>
              <a:buFont typeface="+mj-lt"/>
              <a:buAutoNum type="arabicPeriod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Перенос отчетности на электронный носитель</a:t>
            </a:r>
          </a:p>
          <a:p>
            <a:pPr>
              <a:buFont typeface="+mj-lt"/>
              <a:buAutoNum type="arabicPeriod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Информация  доступна в общей базе данных</a:t>
            </a:r>
          </a:p>
          <a:p>
            <a:pPr>
              <a:buFont typeface="+mj-lt"/>
              <a:buAutoNum type="arabicPeriod"/>
            </a:pPr>
            <a:r>
              <a:rPr lang="ru-RU" sz="1800" dirty="0">
                <a:latin typeface="Times New Roman" pitchFamily="18" charset="0"/>
                <a:cs typeface="Times New Roman" pitchFamily="18" charset="0"/>
              </a:rPr>
              <a:t>Систематизирован процесс обработки  и поиска информации</a:t>
            </a:r>
          </a:p>
          <a:p>
            <a:pPr>
              <a:buAutoNum type="arabicPeriod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 startAt="2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 startAt="2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 startAt="2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 startAt="2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 startAt="2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 startAt="2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 startAt="2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buAutoNum type="arabicPeriod" startAt="2"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915566"/>
            <a:ext cx="8712968" cy="2214246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44408" y="31960"/>
            <a:ext cx="792088" cy="901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343880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92715" y="0"/>
            <a:ext cx="8074711" cy="523220"/>
          </a:xfrm>
          <a:prstGeom prst="rect">
            <a:avLst/>
          </a:prstGeom>
        </p:spPr>
        <p:txBody>
          <a:bodyPr wrap="non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2800" b="1" spc="50" dirty="0">
                <a:ln w="11430"/>
                <a:latin typeface="Arial" pitchFamily="34" charset="0"/>
                <a:cs typeface="Arial" pitchFamily="34" charset="0"/>
              </a:rPr>
              <a:t>План мероприятий по реализации проекта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89095661"/>
              </p:ext>
            </p:extLst>
          </p:nvPr>
        </p:nvGraphicFramePr>
        <p:xfrm>
          <a:off x="-1" y="717130"/>
          <a:ext cx="9108505" cy="4342891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10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4956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460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8483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79905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п/п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Проблема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Мероприятие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Срок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Ответственный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Ожидаемый результат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Финансовые затраты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08660">
                <a:tc rowSpan="4"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1.</a:t>
                      </a:r>
                    </a:p>
                  </a:txBody>
                  <a:tcPr marT="34290" marB="34290"/>
                </a:tc>
                <a:tc rowSpan="4"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Отсутствие единой статистической базы школы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indent="0" algn="l">
                        <a:buFont typeface="+mj-lt"/>
                        <a:buNone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1. Проведение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 м</a:t>
                      </a: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ониторинга получаемых запросов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Выполнено</a:t>
                      </a:r>
                    </a:p>
                  </a:txBody>
                  <a:tcPr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Секретарь</a:t>
                      </a:r>
                    </a:p>
                  </a:txBody>
                  <a:tcPr marT="34290" marB="34290"/>
                </a:tc>
                <a:tc rowSpan="4"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Уменьшение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 нагрузки на педагогов (до 5% занимаемого времени)</a:t>
                      </a:r>
                    </a:p>
                    <a:p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Уменьшение количества задействован</a:t>
                      </a:r>
                    </a:p>
                    <a:p>
                      <a:r>
                        <a:rPr lang="ru-RU" sz="1400" baseline="0" dirty="0" err="1">
                          <a:latin typeface="Arial" pitchFamily="34" charset="0"/>
                          <a:cs typeface="Arial" pitchFamily="34" charset="0"/>
                        </a:rPr>
                        <a:t>ного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 персонала (до 6 человек)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 rowSpan="4"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Отсутствуют </a:t>
                      </a: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7777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2. </a:t>
                      </a:r>
                      <a:r>
                        <a:rPr lang="ru-RU" sz="1400" dirty="0" err="1">
                          <a:latin typeface="Arial" pitchFamily="34" charset="0"/>
                          <a:cs typeface="Arial" pitchFamily="34" charset="0"/>
                        </a:rPr>
                        <a:t>Рейтингование</a:t>
                      </a: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запросов, получаемых школой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Выполнено</a:t>
                      </a: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Зам. директора по УВР</a:t>
                      </a:r>
                    </a:p>
                  </a:txBody>
                  <a:tcPr marT="34290" marB="3429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8057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3. Составление шаблона структурированной базы (БД)</a:t>
                      </a: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Выполнено</a:t>
                      </a: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Зам.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 директора по БЖ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0294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 typeface="+mj-lt"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4. Апробация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 работы с шаблонами БД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marL="342900" indent="-342900" algn="l">
                        <a:buFont typeface="+mj-lt"/>
                        <a:buAutoNum type="arabicPeriod"/>
                      </a:pP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Выполнено</a:t>
                      </a:r>
                    </a:p>
                  </a:txBody>
                  <a:tcPr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Рабочая группа</a:t>
                      </a: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34417647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51776947"/>
              </p:ext>
            </p:extLst>
          </p:nvPr>
        </p:nvGraphicFramePr>
        <p:xfrm>
          <a:off x="0" y="1"/>
          <a:ext cx="9144000" cy="4358728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4604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3035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59496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728192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31640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44966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п/п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Проблема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Мероприятие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Срок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Ответственный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Ожидаемый результат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Финансовые затраты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46769"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2.</a:t>
                      </a:r>
                    </a:p>
                  </a:txBody>
                  <a:tcPr marT="34290" marB="34290"/>
                </a:tc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Отсутствие алгоритма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 работы с базой 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indent="0">
                        <a:buAutoNum type="arabicPeriod"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 Разработка стандарта действий с БД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Выполнено</a:t>
                      </a:r>
                    </a:p>
                  </a:txBody>
                  <a:tcPr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Директор</a:t>
                      </a:r>
                    </a:p>
                  </a:txBody>
                  <a:tcPr marT="34290" marB="34290"/>
                </a:tc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Структурирование информации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Регламентирование работы с отчетной документацией (установлены сроки проверки и обновления 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данных)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Уменьшение времени на подготовку информации по запросу (до 2 часов)</a:t>
                      </a:r>
                    </a:p>
                  </a:txBody>
                  <a:tcPr marT="34290" marB="34290"/>
                </a:tc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Отсутствуют</a:t>
                      </a: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04363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prstClr val="black"/>
                          </a:solidFill>
                          <a:latin typeface="Arial" pitchFamily="34" charset="0"/>
                          <a:cs typeface="Arial" pitchFamily="34" charset="0"/>
                        </a:rPr>
                        <a:t>2. Разработка регламента работы с отчетной документацией.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Выполнено</a:t>
                      </a: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Зам. директора по УВР</a:t>
                      </a: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9602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3. Мониторинг целевых показателей</a:t>
                      </a: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4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itchFamily="34" charset="0"/>
                          <a:ea typeface="+mn-ea"/>
                          <a:cs typeface="Arial" pitchFamily="34" charset="0"/>
                        </a:rPr>
                        <a:t>Выполнено</a:t>
                      </a:r>
                    </a:p>
                  </a:txBody>
                  <a:tcPr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Секретарь</a:t>
                      </a:r>
                    </a:p>
                  </a:txBody>
                  <a:tcPr marT="34290" marB="3429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23016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94477315"/>
              </p:ext>
            </p:extLst>
          </p:nvPr>
        </p:nvGraphicFramePr>
        <p:xfrm>
          <a:off x="-6379" y="22065"/>
          <a:ext cx="9144000" cy="497586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7392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4574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1666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368152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24136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2526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3657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№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п/п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Проблема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Мероприятие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Срок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Ответственный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Ожидаемый результат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dirty="0">
                          <a:effectLst/>
                          <a:latin typeface="Arial" pitchFamily="34" charset="0"/>
                          <a:cs typeface="Arial" pitchFamily="34" charset="0"/>
                        </a:rPr>
                        <a:t>Финансовые затраты </a:t>
                      </a:r>
                      <a:endParaRPr lang="ru-RU" sz="1400" dirty="0">
                        <a:solidFill>
                          <a:srgbClr val="000000"/>
                        </a:solidFill>
                        <a:effectLst/>
                        <a:latin typeface="Arial" pitchFamily="34" charset="0"/>
                        <a:ea typeface="Calibri" panose="020F0502020204030204" pitchFamily="34" charset="0"/>
                        <a:cs typeface="Arial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3254"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3.</a:t>
                      </a:r>
                    </a:p>
                  </a:txBody>
                  <a:tcPr marT="34290" marB="34290"/>
                </a:tc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Задействовано большое количество персонала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1. Составление конкретного перечня отчетной документации,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требуемой от педагогов 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Выполнено</a:t>
                      </a: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Директор</a:t>
                      </a: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Структурирование информации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 </a:t>
                      </a:r>
                    </a:p>
                    <a:p>
                      <a:endParaRPr lang="ru-RU" sz="1400" baseline="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Регламентирование работы с отчетной документацией (установлены сроки проверки и обновления 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данных)</a:t>
                      </a:r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Уменьшение времени на подготовку информации по запросу (до 2 часов)</a:t>
                      </a:r>
                    </a:p>
                  </a:txBody>
                  <a:tcPr marT="34290" marB="34290"/>
                </a:tc>
                <a:tc rowSpan="3"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Отсутствуют</a:t>
                      </a:r>
                    </a:p>
                  </a:txBody>
                  <a:tcPr marT="34290" marB="34290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2241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2. Разработка ЛНА, </a:t>
                      </a:r>
                      <a:r>
                        <a:rPr lang="ru-RU" sz="1400" baseline="0" dirty="0">
                          <a:latin typeface="Arial" pitchFamily="34" charset="0"/>
                          <a:cs typeface="Arial" pitchFamily="34" charset="0"/>
                        </a:rPr>
                        <a:t>регламентирующих порядок и сроки заполнения, отправки или размещение отчетной документации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Выполнено</a:t>
                      </a: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ru-RU" sz="1400" dirty="0">
                          <a:latin typeface="Arial" pitchFamily="34" charset="0"/>
                          <a:cs typeface="Arial" pitchFamily="34" charset="0"/>
                        </a:rPr>
                        <a:t>Зам. директора по УВР</a:t>
                      </a: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endParaRPr lang="ru-RU" sz="14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728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3. Контроль сроков исполнения и актуальности</a:t>
                      </a:r>
                      <a:r>
                        <a:rPr lang="ru-RU" sz="1400" baseline="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 данных, вносимых привлеченными  сотрудниками.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В течение учебного года</a:t>
                      </a:r>
                    </a:p>
                    <a:p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ПОСТОЯННО</a:t>
                      </a:r>
                    </a:p>
                  </a:txBody>
                  <a:tcPr marT="34290" marB="34290"/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dirty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Зам. директора по УВР</a:t>
                      </a:r>
                    </a:p>
                    <a:p>
                      <a:endParaRPr lang="ru-RU" sz="1400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T="34290" marB="34290"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0334672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267494"/>
            <a:ext cx="784887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2800" b="1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Показатели</a:t>
            </a: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01558737"/>
              </p:ext>
            </p:extLst>
          </p:nvPr>
        </p:nvGraphicFramePr>
        <p:xfrm>
          <a:off x="683568" y="1131590"/>
          <a:ext cx="7848872" cy="2989704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411131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737558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42710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Было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>
                          <a:latin typeface="Arial" pitchFamily="34" charset="0"/>
                          <a:cs typeface="Arial" pitchFamily="34" charset="0"/>
                        </a:rPr>
                        <a:t>Стало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87055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Не было возможности эффективно организовать работу по отработке отчета на запросы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База данных позволила создать запросы для быстрого наполнения шаблона отчетного документа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675549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Большое</a:t>
                      </a:r>
                      <a:r>
                        <a:rPr lang="ru-RU" sz="1600" baseline="0" dirty="0">
                          <a:latin typeface="Arial" pitchFamily="34" charset="0"/>
                          <a:cs typeface="Arial" pitchFamily="34" charset="0"/>
                        </a:rPr>
                        <a:t> количество задействованных  сотрудников  не позволяло в короткие сроки сформировать отчетную документацию . Срок выполнения доходил до 3 рабочих дней.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  <a:p>
                      <a:pPr algn="ctr"/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Централизованное управление данными позволяет уменьшить формирование</a:t>
                      </a:r>
                      <a:r>
                        <a:rPr lang="ru-RU" sz="1600" baseline="0" dirty="0">
                          <a:latin typeface="Arial" pitchFamily="34" charset="0"/>
                          <a:cs typeface="Arial" pitchFamily="34" charset="0"/>
                        </a:rPr>
                        <a:t> отчетности до 10 мин. При этом максимально задействованы на момент подачи отчёта до 3 сотрудников.</a:t>
                      </a:r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51470"/>
            <a:ext cx="1008112" cy="1147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611559" y="4083918"/>
            <a:ext cx="7920881" cy="83099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2400" dirty="0">
                <a:latin typeface="Arial" pitchFamily="34" charset="0"/>
                <a:cs typeface="Arial" pitchFamily="34" charset="0"/>
              </a:rPr>
              <a:t>Вся информация в одном месте</a:t>
            </a:r>
          </a:p>
          <a:p>
            <a:pPr algn="ctr"/>
            <a:r>
              <a:rPr lang="ru-RU" sz="2400" dirty="0">
                <a:latin typeface="Arial" pitchFamily="34" charset="0"/>
                <a:ea typeface="Arial Unicode MS" pitchFamily="34" charset="-128"/>
                <a:cs typeface="Arial" pitchFamily="34" charset="0"/>
              </a:rPr>
              <a:t>Удалось избежать потерю и искажение данных</a:t>
            </a:r>
          </a:p>
        </p:txBody>
      </p:sp>
    </p:spTree>
    <p:extLst>
      <p:ext uri="{BB962C8B-B14F-4D97-AF65-F5344CB8AC3E}">
        <p14:creationId xmlns:p14="http://schemas.microsoft.com/office/powerpoint/2010/main" val="33297351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Схема 1"/>
          <p:cNvGraphicFramePr/>
          <p:nvPr>
            <p:extLst>
              <p:ext uri="{D42A27DB-BD31-4B8C-83A1-F6EECF244321}">
                <p14:modId xmlns:p14="http://schemas.microsoft.com/office/powerpoint/2010/main" val="3239159173"/>
              </p:ext>
            </p:extLst>
          </p:nvPr>
        </p:nvGraphicFramePr>
        <p:xfrm>
          <a:off x="1524000" y="539750"/>
          <a:ext cx="6096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44463"/>
            <a:ext cx="1008112" cy="1147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08233856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259632" y="339502"/>
            <a:ext cx="6192688" cy="523220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sz="2800" b="1" spc="50" dirty="0">
                <a:ln w="11430"/>
                <a:latin typeface="Arial" pitchFamily="34" charset="0"/>
                <a:cs typeface="Arial" pitchFamily="34" charset="0"/>
              </a:rPr>
              <a:t>Результаты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00392" y="144463"/>
            <a:ext cx="1008112" cy="11479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9168537"/>
              </p:ext>
            </p:extLst>
          </p:nvPr>
        </p:nvGraphicFramePr>
        <p:xfrm>
          <a:off x="1259632" y="1203598"/>
          <a:ext cx="6264696" cy="1981200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317928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085407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Время протекания процесса (ВПП) подготовки отчета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Количество участников, задействованных 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в процессе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3 рабочих дня</a:t>
                      </a:r>
                    </a:p>
                    <a:p>
                      <a:pPr algn="ctr"/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41 человек</a:t>
                      </a:r>
                    </a:p>
                    <a:p>
                      <a:pPr algn="ctr"/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10 минут</a:t>
                      </a:r>
                    </a:p>
                    <a:p>
                      <a:pPr algn="ctr"/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>
                          <a:latin typeface="Arial" pitchFamily="34" charset="0"/>
                          <a:cs typeface="Arial" pitchFamily="34" charset="0"/>
                        </a:rPr>
                        <a:t>1-3 человека</a:t>
                      </a:r>
                    </a:p>
                    <a:p>
                      <a:pPr algn="ctr"/>
                      <a:endParaRPr lang="ru-RU" sz="1600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</a:tbl>
          </a:graphicData>
        </a:graphic>
      </p:graphicFrame>
      <p:sp>
        <p:nvSpPr>
          <p:cNvPr id="6" name="Стрелка вниз 5"/>
          <p:cNvSpPr/>
          <p:nvPr/>
        </p:nvSpPr>
        <p:spPr>
          <a:xfrm>
            <a:off x="755576" y="2067694"/>
            <a:ext cx="360040" cy="864096"/>
          </a:xfrm>
          <a:prstGeom prst="downArrow">
            <a:avLst/>
          </a:prstGeom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1331640" y="3363838"/>
            <a:ext cx="633670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Работа  структурированной базы позволяет на данном этапе:  </a:t>
            </a:r>
          </a:p>
          <a:p>
            <a:pPr marL="285750" lvl="0" indent="-285750" algn="ctr">
              <a:buFont typeface="Wingdings" pitchFamily="2" charset="2"/>
              <a:buChar char="q"/>
            </a:pP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уменьшить количество задействованного персонала; </a:t>
            </a:r>
          </a:p>
          <a:p>
            <a:pPr marL="285750" lvl="0" indent="-285750" algn="ctr">
              <a:buFont typeface="Wingdings" pitchFamily="2" charset="2"/>
              <a:buChar char="q"/>
            </a:pPr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уменьшить время на формирование отчета.</a:t>
            </a:r>
          </a:p>
          <a:p>
            <a:pPr lvl="0" algn="ctr"/>
            <a:r>
              <a:rPr lang="ru-RU" sz="1600" dirty="0">
                <a:solidFill>
                  <a:prstClr val="black"/>
                </a:solidFill>
                <a:latin typeface="Arial" pitchFamily="34" charset="0"/>
                <a:cs typeface="Arial" pitchFamily="34" charset="0"/>
              </a:rPr>
              <a:t>Созданы шаблоны стандартных форм отчетов.    </a:t>
            </a:r>
          </a:p>
        </p:txBody>
      </p:sp>
    </p:spTree>
    <p:extLst>
      <p:ext uri="{BB962C8B-B14F-4D97-AF65-F5344CB8AC3E}">
        <p14:creationId xmlns:p14="http://schemas.microsoft.com/office/powerpoint/2010/main" val="330458998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Стандартная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Стандартная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1029</TotalTime>
  <Words>694</Words>
  <Application>Microsoft Office PowerPoint</Application>
  <PresentationFormat>Экран (16:9)</PresentationFormat>
  <Paragraphs>213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21" baseType="lpstr">
      <vt:lpstr>AngsanaUPC</vt:lpstr>
      <vt:lpstr>Arial</vt:lpstr>
      <vt:lpstr>Arial Black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Анна Олеговна Иванова</dc:creator>
  <cp:lastModifiedBy>павел сосновских</cp:lastModifiedBy>
  <cp:revision>69</cp:revision>
  <dcterms:created xsi:type="dcterms:W3CDTF">2025-09-10T12:48:42Z</dcterms:created>
  <dcterms:modified xsi:type="dcterms:W3CDTF">2025-12-11T13:54:43Z</dcterms:modified>
</cp:coreProperties>
</file>