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4" r:id="rId4"/>
    <p:sldId id="267" r:id="rId5"/>
    <p:sldId id="268" r:id="rId6"/>
    <p:sldId id="256" r:id="rId7"/>
    <p:sldId id="265" r:id="rId8"/>
    <p:sldId id="257" r:id="rId9"/>
    <p:sldId id="259" r:id="rId10"/>
    <p:sldId id="261" r:id="rId11"/>
    <p:sldId id="262" r:id="rId12"/>
    <p:sldId id="271" r:id="rId13"/>
    <p:sldId id="270" r:id="rId14"/>
    <p:sldId id="272" r:id="rId15"/>
    <p:sldId id="273" r:id="rId16"/>
    <p:sldId id="275" r:id="rId17"/>
    <p:sldId id="274" r:id="rId18"/>
    <p:sldId id="26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84" autoAdjust="0"/>
  </p:normalViewPr>
  <p:slideViewPr>
    <p:cSldViewPr snapToGrid="0">
      <p:cViewPr>
        <p:scale>
          <a:sx n="100" d="100"/>
          <a:sy n="100" d="100"/>
        </p:scale>
        <p:origin x="-2088" y="-6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D92719-DF4E-43E1-81ED-C3E169BEC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97971BC-9254-4DB1-ADAD-C505FA993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B9EA75-EB58-4780-9D4F-DF415B8B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21FDA68-3C25-45E8-9946-2EADBB7F9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5FD00C2-7204-4A75-8FA7-51650C234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50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59811B-DEA7-407B-80F2-25F5B33B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7CB0A5-8000-47B9-8E8F-0E37740D8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AFC8C98-DB5D-40EC-8690-236D956D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BD41CDE-FF54-43CE-8BE5-F61CA7FA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8DF4D3-B42E-4304-9C8B-AFAD5CD23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06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B1F7D0-5752-4C75-A60D-B07DBEBA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F2F58C8-B3F3-44BC-A5EF-DCB6BED14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69C60AE-466B-4443-A62F-1A5ABDFA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762859-8D75-4617-80EF-BF099E27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F750CDE-8B32-482B-A686-D3B41DEF7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83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F04D41-CD0F-452A-A199-D651F767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D63F328-1F8A-48CA-9459-6965B50BB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8F906BE-BF05-47F1-B58E-110A19880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821010F-AAE3-4344-B53F-AA0940A4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906455F-4D10-4E2F-93A3-2036DF7B8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34F2C7A-33CF-4B60-B002-39EF306D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72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7826190-4E90-49A0-8490-E4E98561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58A17FB-8407-4B13-8C02-53360FE01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E92D560-F217-4F50-8858-6DA78BC34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210CC7B-B0CB-454B-8F2C-6173C0D6F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24017F3-7668-4031-A5D3-818E211DEA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AC5778D-BB92-4B57-B52B-6B1D599BB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5604D9E-DE59-41AD-B5CB-98EFA725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074FB2D-39A2-4CAE-91A6-2E3BB2F6D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32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A6A85F-A338-44F6-880F-49966D532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0DA53E3-6656-4BD6-8537-9F846FD0E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BCE6691-4661-40B3-B0FD-C87CF34A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7DC0A67-54D1-4938-BEB5-67B07AB42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79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C68A959A-A951-4920-9115-7A7CBFFE6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6BA2AF26-392D-4835-B1BC-B990D8779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2C80A91-2133-4887-BA03-98E910DA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420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03C6CC-7107-483A-88EF-E558DE04C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45FAD3F-E608-4B03-80A0-23346E1E2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9713855-3094-47FF-85AA-71D1815E5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41DCAE5-23CD-444A-BC3C-BFF1620A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943E4D1-B267-40C6-98CB-516989C8E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309819B-98ED-4D66-AE73-27E7AD6E1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95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5B17D6-2E46-4B65-9EDC-0B3E84613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58862E0-F9E3-4B33-8D79-78CC4B3F6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0CC044E-BA4A-4727-92B7-587329447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8DF80DC-D25F-40DB-BDFF-3C2CA877F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D258AB1-D06D-46F1-9CD9-E5CE597A2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8278AF5-A53D-46A6-A357-E39D7B10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50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8A6E5C-67B5-4E8E-BE5B-819612530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38D1FA8-5319-46A9-817E-173AA861B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9504D-19FA-4CCC-8B42-B6D4D0CED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10E6C4D-44FE-4460-901B-C33B39BB9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D19991A-F422-4A99-ABE5-A3BDD418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67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627249E-95C3-4FCD-9E6D-D580D40D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AD9145E-DE87-498F-8BEB-E5F082530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097E0B8-B6D0-43E1-B2BC-A2C6EFAF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2CFDC96-2B13-4319-A996-553F22310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35F3354-09DE-40E2-B1D7-59460C7C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472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ED2644-950A-43B1-BC15-968BEE31F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1DDF3AD-DD2B-4FBD-A936-D736931C4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31042A-B94C-4A39-ACDA-6A30EAABA8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55E6EDF2-A86E-4F45-B37A-51E0C014ED36}" type="datetimeFigureOut">
              <a:rPr lang="ru-RU" smtClean="0"/>
              <a:pPr/>
              <a:t>25.06.2026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A6898FD-97F3-4FAB-88CE-43442FEC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30CDED7-B7CB-4AA5-92C4-3898326AF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6F078A7-65EA-4C8A-AB4D-002F7153A4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95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2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>
                <a:latin typeface="Arial" pitchFamily="34" charset="0"/>
                <a:cs typeface="Arial" pitchFamily="34" charset="0"/>
              </a:rPr>
              <a:t>м</a:t>
            </a:r>
            <a:r>
              <a:rPr lang="ru-RU" sz="2700" dirty="0" smtClean="0">
                <a:latin typeface="Arial" pitchFamily="34" charset="0"/>
                <a:cs typeface="Arial" pitchFamily="34" charset="0"/>
              </a:rPr>
              <a:t>униципальное бюджетное дошкольное </a:t>
            </a:r>
            <a:br>
              <a:rPr lang="ru-RU" sz="2700" dirty="0" smtClean="0">
                <a:latin typeface="Arial" pitchFamily="34" charset="0"/>
                <a:cs typeface="Arial" pitchFamily="34" charset="0"/>
              </a:rPr>
            </a:br>
            <a:r>
              <a:rPr lang="ru-RU" sz="2700" dirty="0" smtClean="0">
                <a:latin typeface="Arial" pitchFamily="34" charset="0"/>
                <a:cs typeface="Arial" pitchFamily="34" charset="0"/>
              </a:rPr>
              <a:t>образовательное учреждение</a:t>
            </a:r>
            <a:br>
              <a:rPr lang="ru-RU" sz="2700" dirty="0" smtClean="0">
                <a:latin typeface="Arial" pitchFamily="34" charset="0"/>
                <a:cs typeface="Arial" pitchFamily="34" charset="0"/>
              </a:rPr>
            </a:br>
            <a:r>
              <a:rPr lang="ru-RU" sz="2700" dirty="0" smtClean="0">
                <a:latin typeface="Arial" pitchFamily="34" charset="0"/>
                <a:cs typeface="Arial" pitchFamily="34" charset="0"/>
              </a:rPr>
              <a:t>«Детский сад «Лесная сказка»</a:t>
            </a:r>
            <a:br>
              <a:rPr lang="ru-RU" sz="2700" dirty="0" smtClean="0">
                <a:latin typeface="Arial" pitchFamily="34" charset="0"/>
                <a:cs typeface="Arial" pitchFamily="34" charset="0"/>
              </a:rPr>
            </a:br>
            <a:r>
              <a:rPr lang="ru-RU" sz="2700" dirty="0" smtClean="0">
                <a:latin typeface="Arial" pitchFamily="34" charset="0"/>
                <a:cs typeface="Arial" pitchFamily="34" charset="0"/>
              </a:rPr>
              <a:t>муниципального образования «город Десногорск» </a:t>
            </a:r>
            <a:br>
              <a:rPr lang="ru-RU" sz="2700" dirty="0" smtClean="0">
                <a:latin typeface="Arial" pitchFamily="34" charset="0"/>
                <a:cs typeface="Arial" pitchFamily="34" charset="0"/>
              </a:rPr>
            </a:br>
            <a:r>
              <a:rPr lang="ru-RU" sz="2700" dirty="0" smtClean="0">
                <a:latin typeface="Arial" pitchFamily="34" charset="0"/>
                <a:cs typeface="Arial" pitchFamily="34" charset="0"/>
              </a:rPr>
              <a:t>Смоленской области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698" y="2645764"/>
            <a:ext cx="10132102" cy="353119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ПРОЕКТ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«Оптимизация процесса подготовки педагогов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к образовательной деятельности»</a:t>
            </a:r>
          </a:p>
          <a:p>
            <a:pPr marL="0" indent="0" algn="ctr">
              <a:buNone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2025 год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300" y="223278"/>
            <a:ext cx="2224647" cy="2224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25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93444" y="3360"/>
            <a:ext cx="4232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 проекта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63" y="1008550"/>
            <a:ext cx="11861074" cy="5626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8719" y="1193606"/>
            <a:ext cx="15612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</a:rPr>
              <a:t>Руководитель</a:t>
            </a:r>
            <a:endParaRPr lang="ru-RU" dirty="0">
              <a:latin typeface="Arial" panose="020B0604020202020204" pitchFamily="34" charset="0"/>
            </a:endParaRPr>
          </a:p>
          <a:p>
            <a:pPr algn="ctr"/>
            <a:r>
              <a:rPr lang="ru-RU" dirty="0">
                <a:latin typeface="Arial" panose="020B0604020202020204" pitchFamily="34" charset="0"/>
              </a:rPr>
              <a:t> проекта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4225" y="3384753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</a:rPr>
              <a:t>Устинова И.А., заместитель 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</a:rPr>
              <a:t>заведующего </a:t>
            </a:r>
            <a:endParaRPr lang="ru-RU" sz="1600" dirty="0"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1100" y="4031084"/>
            <a:ext cx="2352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</a:rPr>
              <a:t>Члены рабочей группы 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2958717" y="3338587"/>
            <a:ext cx="1699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</a:rPr>
              <a:t>Суханова Ж.Б., заведующий</a:t>
            </a:r>
            <a:endParaRPr lang="ru-RU" sz="1600" dirty="0"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43776" y="6119332"/>
            <a:ext cx="2219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latin typeface="Arial" panose="020B0604020202020204" pitchFamily="34" charset="0"/>
              </a:rPr>
              <a:t>Шпук</a:t>
            </a:r>
            <a:r>
              <a:rPr lang="ru-RU" sz="1400" dirty="0" smtClean="0">
                <a:latin typeface="Arial" panose="020B0604020202020204" pitchFamily="34" charset="0"/>
              </a:rPr>
              <a:t> А.Г., заместитель </a:t>
            </a:r>
          </a:p>
          <a:p>
            <a:pPr algn="ctr"/>
            <a:r>
              <a:rPr lang="ru-RU" sz="1400" dirty="0" smtClean="0">
                <a:latin typeface="Arial" panose="020B0604020202020204" pitchFamily="34" charset="0"/>
              </a:rPr>
              <a:t>заведующего АХР</a:t>
            </a:r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393F41B-5B96-413B-B6B3-BC5411D76322}"/>
              </a:ext>
            </a:extLst>
          </p:cNvPr>
          <p:cNvSpPr txBox="1"/>
          <p:nvPr/>
        </p:nvSpPr>
        <p:spPr>
          <a:xfrm flipH="1">
            <a:off x="2581274" y="6096847"/>
            <a:ext cx="1938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</a:rPr>
              <a:t>Костина Е.В., социальный педагог </a:t>
            </a:r>
            <a:endParaRPr lang="ru-RU" sz="1400" dirty="0">
              <a:latin typeface="Arial" panose="020B0604020202020204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293" y="80403"/>
            <a:ext cx="1420979" cy="142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E:\Фото коллектива дс\IMG_16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44" y="4566866"/>
            <a:ext cx="115227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Фото коллектива дс\IMG_16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334" y="4566866"/>
            <a:ext cx="1152233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Фото коллектива дс\Суханова Жанна Бекетовн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269" y="1741975"/>
            <a:ext cx="115234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Фото коллектива дс\Устинова Инна Анатольевн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605" y="1594100"/>
            <a:ext cx="115209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71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304"/>
            <a:ext cx="10515600" cy="74396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Информация об учреждении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8" y="664239"/>
            <a:ext cx="11471564" cy="578216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dirty="0"/>
              <a:t>Учреждение введено в эксплуатацию в </a:t>
            </a:r>
            <a:r>
              <a:rPr lang="ru-RU" sz="2000" dirty="0" smtClean="0"/>
              <a:t>сентябре 1984 </a:t>
            </a:r>
            <a:r>
              <a:rPr lang="ru-RU" sz="2000" dirty="0"/>
              <a:t>года.</a:t>
            </a:r>
            <a:br>
              <a:rPr lang="ru-RU" sz="2000" dirty="0"/>
            </a:br>
            <a:r>
              <a:rPr lang="ru-RU" sz="2000" dirty="0"/>
              <a:t>Учредитель -  администрация </a:t>
            </a:r>
            <a:r>
              <a:rPr lang="ru-RU" sz="2000" dirty="0" smtClean="0"/>
              <a:t>муниципального образования «город Десногорск» Смоленской области.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Лицензия на осуществление образовательной деятельности, выдана Министерством образования </a:t>
            </a:r>
            <a:r>
              <a:rPr lang="ru-RU" sz="2000" dirty="0" smtClean="0"/>
              <a:t>и науки Смоленской области 28.07.2015 </a:t>
            </a:r>
            <a:r>
              <a:rPr lang="ru-RU" sz="2000" dirty="0"/>
              <a:t>года </a:t>
            </a:r>
            <a:r>
              <a:rPr lang="ru-RU" sz="2000" dirty="0" smtClean="0"/>
              <a:t>№ 4191 бессрочно</a:t>
            </a:r>
            <a:r>
              <a:rPr lang="ru-RU" sz="2000" dirty="0"/>
              <a:t>. </a:t>
            </a:r>
            <a:br>
              <a:rPr lang="ru-RU" sz="2000" dirty="0"/>
            </a:br>
            <a:r>
              <a:rPr lang="ru-RU" sz="2000" dirty="0"/>
              <a:t>На </a:t>
            </a:r>
            <a:r>
              <a:rPr lang="ru-RU" sz="2000" dirty="0" smtClean="0"/>
              <a:t>01.08.2025  </a:t>
            </a:r>
            <a:r>
              <a:rPr lang="ru-RU" sz="2000" dirty="0"/>
              <a:t>года функционирует </a:t>
            </a:r>
            <a:r>
              <a:rPr lang="ru-RU" sz="2000" dirty="0" smtClean="0"/>
              <a:t>10 возрастных </a:t>
            </a:r>
            <a:r>
              <a:rPr lang="ru-RU" sz="2000" dirty="0"/>
              <a:t>групп: </a:t>
            </a:r>
            <a:br>
              <a:rPr lang="ru-RU" sz="2000" dirty="0"/>
            </a:br>
            <a:r>
              <a:rPr lang="ru-RU" sz="2000" dirty="0" smtClean="0"/>
              <a:t>3 группы </a:t>
            </a:r>
            <a:r>
              <a:rPr lang="ru-RU" sz="2000" dirty="0"/>
              <a:t>раннего возраста - с 1,5 до 3 лет </a:t>
            </a:r>
            <a:r>
              <a:rPr lang="ru-RU" sz="2000" dirty="0" smtClean="0"/>
              <a:t>(34 ребенка)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1 группа младшего </a:t>
            </a:r>
            <a:r>
              <a:rPr lang="ru-RU" sz="2000" dirty="0"/>
              <a:t>возраста - 3 х до 4 лет </a:t>
            </a:r>
            <a:r>
              <a:rPr lang="ru-RU" sz="2000" dirty="0" smtClean="0"/>
              <a:t>(19 </a:t>
            </a:r>
            <a:r>
              <a:rPr lang="ru-RU" sz="2000" dirty="0"/>
              <a:t>детей)</a:t>
            </a:r>
            <a:br>
              <a:rPr lang="ru-RU" sz="2000" dirty="0"/>
            </a:br>
            <a:r>
              <a:rPr lang="ru-RU" sz="2000" dirty="0"/>
              <a:t>2 группы среднего  возраста с 4-х до 5 лет (</a:t>
            </a:r>
            <a:r>
              <a:rPr lang="ru-RU" sz="2000" dirty="0" smtClean="0"/>
              <a:t>32 ребенка)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2 группы </a:t>
            </a:r>
            <a:r>
              <a:rPr lang="ru-RU" sz="2000" dirty="0"/>
              <a:t>старшего возраста от 5 до 6 лет </a:t>
            </a:r>
            <a:r>
              <a:rPr lang="ru-RU" sz="2000" dirty="0" smtClean="0"/>
              <a:t>(39 детей)</a:t>
            </a: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2 подготовительные </a:t>
            </a:r>
            <a:r>
              <a:rPr lang="ru-RU" sz="2000" dirty="0"/>
              <a:t>к школе </a:t>
            </a:r>
            <a:r>
              <a:rPr lang="ru-RU" sz="2000" dirty="0" smtClean="0"/>
              <a:t>группы  </a:t>
            </a:r>
            <a:r>
              <a:rPr lang="ru-RU" sz="2000" dirty="0"/>
              <a:t>от 6 до 7 лет </a:t>
            </a:r>
            <a:r>
              <a:rPr lang="ru-RU" sz="2000" dirty="0" smtClean="0"/>
              <a:t>(43 ребенка)  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 Общее количество воспитанников - </a:t>
            </a:r>
            <a:r>
              <a:rPr lang="ru-RU" sz="2000" dirty="0" smtClean="0"/>
              <a:t>167 </a:t>
            </a:r>
            <a:r>
              <a:rPr lang="ru-RU" sz="2000" dirty="0"/>
              <a:t>человек. 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2000" dirty="0"/>
              <a:t>Численность работников – </a:t>
            </a:r>
            <a:r>
              <a:rPr lang="ru-RU" sz="2000" dirty="0" smtClean="0"/>
              <a:t>48 </a:t>
            </a:r>
            <a:r>
              <a:rPr lang="ru-RU" sz="2000" dirty="0"/>
              <a:t>чел., из них педагогических </a:t>
            </a:r>
            <a:r>
              <a:rPr lang="ru-RU" sz="2000" dirty="0" smtClean="0"/>
              <a:t>-19чел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Детский сад работает в режиме </a:t>
            </a:r>
            <a:r>
              <a:rPr lang="ru-RU" sz="2000" dirty="0" smtClean="0"/>
              <a:t>полного </a:t>
            </a:r>
            <a:r>
              <a:rPr lang="ru-RU" sz="2000" dirty="0"/>
              <a:t>рабочего дня </a:t>
            </a:r>
            <a:r>
              <a:rPr lang="ru-RU" sz="2000" dirty="0" smtClean="0"/>
              <a:t>12 </a:t>
            </a:r>
            <a:r>
              <a:rPr lang="ru-RU" sz="2000" dirty="0"/>
              <a:t>часов.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1" y="80403"/>
            <a:ext cx="1144022" cy="114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04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1976"/>
            <a:ext cx="10515600" cy="5614988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b="1" dirty="0" smtClean="0"/>
              <a:t>Обоснование выбора процесса:</a:t>
            </a: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Распределение </a:t>
            </a:r>
            <a:r>
              <a:rPr lang="ru-RU" sz="2400" dirty="0"/>
              <a:t>методической литературы, документации </a:t>
            </a:r>
            <a:r>
              <a:rPr lang="ru-RU" sz="2400" dirty="0" smtClean="0"/>
              <a:t>в методическом кабинете</a:t>
            </a:r>
            <a:r>
              <a:rPr lang="ru-RU" sz="2400" dirty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Отсутствие на папках маркировки.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Отсутствие систематизации  </a:t>
            </a:r>
            <a:r>
              <a:rPr lang="ru-RU" sz="2400" dirty="0" smtClean="0"/>
              <a:t>методических и дидактических пособий.</a:t>
            </a:r>
            <a:endParaRPr lang="ru-RU" sz="2400" dirty="0"/>
          </a:p>
          <a:p>
            <a:pPr>
              <a:buFont typeface="Wingdings" pitchFamily="2" charset="2"/>
              <a:buChar char="ü"/>
            </a:pPr>
            <a:r>
              <a:rPr lang="ru-RU" sz="2400" dirty="0"/>
              <a:t>Потеря времени на поиск  </a:t>
            </a:r>
            <a:r>
              <a:rPr lang="ru-RU" sz="2400" dirty="0" smtClean="0"/>
              <a:t>нужных </a:t>
            </a:r>
            <a:r>
              <a:rPr lang="ru-RU" sz="2400" dirty="0"/>
              <a:t>методических и дидактических пособий</a:t>
            </a:r>
            <a:r>
              <a:rPr lang="ru-RU" sz="2400" dirty="0" smtClean="0"/>
              <a:t>.</a:t>
            </a:r>
            <a:endParaRPr lang="ru-RU" sz="2400" dirty="0"/>
          </a:p>
          <a:p>
            <a:pPr marL="0" indent="0">
              <a:buNone/>
            </a:pPr>
            <a:r>
              <a:rPr lang="ru-RU" b="1" dirty="0" smtClean="0"/>
              <a:t>Цель </a:t>
            </a:r>
            <a:r>
              <a:rPr lang="ru-RU" b="1" dirty="0"/>
              <a:t>проекта:</a:t>
            </a:r>
            <a:endParaRPr lang="ru-RU" dirty="0"/>
          </a:p>
          <a:p>
            <a:pPr marL="0" indent="0">
              <a:buNone/>
            </a:pPr>
            <a:r>
              <a:rPr lang="ru-RU" sz="2200" dirty="0"/>
              <a:t>Сокращение  времени на поиск  документации, методического </a:t>
            </a:r>
            <a:r>
              <a:rPr lang="ru-RU" sz="2200" dirty="0" smtClean="0"/>
              <a:t> и дидактического пособия</a:t>
            </a:r>
            <a:endParaRPr lang="ru-RU" sz="2200" dirty="0"/>
          </a:p>
          <a:p>
            <a:pPr marL="0" indent="0">
              <a:buNone/>
            </a:pPr>
            <a:r>
              <a:rPr lang="ru-RU" b="1" dirty="0"/>
              <a:t>Эффекты проекта :</a:t>
            </a:r>
            <a:endParaRPr lang="ru-RU" dirty="0"/>
          </a:p>
          <a:p>
            <a:pPr marL="0" indent="0">
              <a:buNone/>
            </a:pPr>
            <a:r>
              <a:rPr lang="ru-RU" sz="2200" dirty="0" smtClean="0"/>
              <a:t>1.Создание </a:t>
            </a:r>
            <a:r>
              <a:rPr lang="ru-RU" sz="2200" dirty="0"/>
              <a:t>благоприятных и комфортных  условий для  деятельности педагогов  в  методическом кабинете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 smtClean="0"/>
              <a:t>2</a:t>
            </a:r>
            <a:r>
              <a:rPr lang="ru-RU" sz="2200" dirty="0"/>
              <a:t>. Минимизация  потери времени, при подготовке педагога к </a:t>
            </a:r>
            <a:r>
              <a:rPr lang="ru-RU" sz="2200" dirty="0" smtClean="0"/>
              <a:t>образовательной </a:t>
            </a:r>
            <a:r>
              <a:rPr lang="ru-RU" sz="2200" dirty="0"/>
              <a:t>деятельности.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1" y="80403"/>
            <a:ext cx="1144022" cy="114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1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73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/>
              <a:t/>
            </a:r>
            <a:br>
              <a:rPr lang="ru-RU" sz="2800"/>
            </a:br>
            <a:r>
              <a:rPr lang="ru-RU" sz="2800" b="1" smtClean="0"/>
              <a:t>Введение </a:t>
            </a:r>
            <a:r>
              <a:rPr lang="ru-RU" sz="2800" b="1" dirty="0" smtClean="0"/>
              <a:t>в проблему </a:t>
            </a:r>
            <a:r>
              <a:rPr lang="ru-RU" sz="2800" dirty="0" smtClean="0"/>
              <a:t>- </a:t>
            </a:r>
            <a:r>
              <a:rPr lang="ru-RU" sz="2800" b="1" dirty="0" smtClean="0"/>
              <a:t>Описание </a:t>
            </a:r>
            <a:r>
              <a:rPr lang="ru-RU" sz="2800" b="1" dirty="0"/>
              <a:t>ситуации «как есть</a:t>
            </a:r>
            <a:r>
              <a:rPr lang="ru-RU" sz="2800" b="1" dirty="0" smtClean="0"/>
              <a:t>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0" y="1224425"/>
            <a:ext cx="10401300" cy="4769181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2000" dirty="0" smtClean="0"/>
              <a:t>Отсутствие системы хранения в шкафах и стеллажах методического кабинета.</a:t>
            </a:r>
          </a:p>
          <a:p>
            <a:r>
              <a:rPr lang="ru-RU" sz="2000" dirty="0" smtClean="0"/>
              <a:t>Длительный поиск  нужного материала, пособия, документа</a:t>
            </a:r>
            <a:endParaRPr lang="ru-RU" sz="2000" dirty="0"/>
          </a:p>
          <a:p>
            <a:r>
              <a:rPr lang="ru-RU" sz="2000" dirty="0" smtClean="0"/>
              <a:t>Отсутствие обозначений(знаков–указателей)на шкафах кабинета</a:t>
            </a:r>
            <a:r>
              <a:rPr lang="ru-RU" sz="2000" dirty="0"/>
              <a:t>.</a:t>
            </a:r>
          </a:p>
          <a:p>
            <a:r>
              <a:rPr lang="ru-RU" sz="2000" dirty="0" smtClean="0"/>
              <a:t>Отсутствие классификации по образовательным областям</a:t>
            </a:r>
            <a:r>
              <a:rPr lang="ru-RU" sz="2000" dirty="0"/>
              <a:t>.</a:t>
            </a:r>
          </a:p>
          <a:p>
            <a:r>
              <a:rPr lang="ru-RU" sz="2000" dirty="0" smtClean="0"/>
              <a:t>Не </a:t>
            </a:r>
            <a:r>
              <a:rPr lang="ru-RU" sz="2000" dirty="0"/>
              <a:t>своевременно </a:t>
            </a:r>
            <a:r>
              <a:rPr lang="ru-RU" sz="2000" dirty="0" smtClean="0"/>
              <a:t>возвращение методической литературы, пособий</a:t>
            </a:r>
            <a:endParaRPr lang="ru-RU" sz="2000" dirty="0"/>
          </a:p>
          <a:p>
            <a:r>
              <a:rPr lang="ru-RU" sz="2000" dirty="0"/>
              <a:t>Наличие материала, который используется редко.</a:t>
            </a:r>
          </a:p>
          <a:p>
            <a:r>
              <a:rPr lang="ru-RU" sz="2000" dirty="0" smtClean="0"/>
              <a:t>Отсутствие форм </a:t>
            </a:r>
            <a:r>
              <a:rPr lang="ru-RU" sz="2000" dirty="0"/>
              <a:t>фиксации  взятой  методической литературы , документа, пособия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1" y="80403"/>
            <a:ext cx="1144022" cy="114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ятно 1 4"/>
          <p:cNvSpPr/>
          <p:nvPr/>
        </p:nvSpPr>
        <p:spPr>
          <a:xfrm>
            <a:off x="771525" y="1733548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771525" y="2447924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771525" y="2876548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800100" y="3228974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800100" y="3676649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800100" y="4095749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771525" y="2105023"/>
            <a:ext cx="361950" cy="34290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6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е 12">
            <a:extLst>
              <a:ext uri="{FF2B5EF4-FFF2-40B4-BE49-F238E27FC236}">
                <a16:creationId xmlns="" xmlns:a16="http://schemas.microsoft.com/office/drawing/2014/main" id="{265EF551-0CDD-48B1-94FB-3137A752D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9270" y="1834080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Запрос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материалов в методическом 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кабинете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едагог</a:t>
            </a:r>
            <a:endParaRPr kumimoji="0" lang="ru-RU" altLang="ru-RU" sz="105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оле 14">
            <a:extLst>
              <a:ext uri="{FF2B5EF4-FFF2-40B4-BE49-F238E27FC236}">
                <a16:creationId xmlns="" xmlns:a16="http://schemas.microsoft.com/office/drawing/2014/main" id="{3D7D2579-71D3-4A14-BEC3-23E87A7CE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577" y="1834080"/>
            <a:ext cx="1189604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0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Подбор материала в методкабинете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05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Методист, педагог</a:t>
            </a:r>
            <a:endParaRPr kumimoji="0" lang="ru-RU" alt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оле 1">
            <a:extLst>
              <a:ext uri="{FF2B5EF4-FFF2-40B4-BE49-F238E27FC236}">
                <a16:creationId xmlns="" xmlns:a16="http://schemas.microsoft.com/office/drawing/2014/main" id="{03EB2FB1-493A-42AB-9878-A4E46913A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868" y="1834080"/>
            <a:ext cx="1211991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Подбор материала в </a:t>
            </a:r>
            <a:r>
              <a:rPr lang="ru-RU" altLang="ru-RU" sz="105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группе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5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Методист</a:t>
            </a:r>
            <a:r>
              <a:rPr lang="ru-RU" altLang="ru-RU" sz="10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05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оле 4">
            <a:extLst>
              <a:ext uri="{FF2B5EF4-FFF2-40B4-BE49-F238E27FC236}">
                <a16:creationId xmlns="" xmlns:a16="http://schemas.microsoft.com/office/drawing/2014/main" id="{B42B8A74-39B8-4BEC-9220-36548CCF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176" y="1834080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Распечатка материалов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5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Методист</a:t>
            </a: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оле 15">
            <a:extLst>
              <a:ext uri="{FF2B5EF4-FFF2-40B4-BE49-F238E27FC236}">
                <a16:creationId xmlns="" xmlns:a16="http://schemas.microsoft.com/office/drawing/2014/main" id="{85317759-4646-4266-BF1E-C64D5B0FA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2055" y="1834080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Комплектация</a:t>
            </a:r>
            <a:r>
              <a:rPr kumimoji="0" lang="ru-RU" altLang="ru-RU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материалов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ле 16">
            <a:extLst>
              <a:ext uri="{FF2B5EF4-FFF2-40B4-BE49-F238E27FC236}">
                <a16:creationId xmlns="" xmlns:a16="http://schemas.microsoft.com/office/drawing/2014/main" id="{C2B4CFB6-B6F9-435F-B6FF-32BE3B07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7028" y="1834080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Проведение занятия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ле 17">
            <a:extLst>
              <a:ext uri="{FF2B5EF4-FFF2-40B4-BE49-F238E27FC236}">
                <a16:creationId xmlns="" xmlns:a16="http://schemas.microsoft.com/office/drawing/2014/main" id="{B98E4031-5ECD-4534-ADF4-6541EAC0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9346" y="1834080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Возврат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материалов  в методический 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кабинет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ятно 1 23">
            <a:extLst>
              <a:ext uri="{FF2B5EF4-FFF2-40B4-BE49-F238E27FC236}">
                <a16:creationId xmlns="" xmlns:a16="http://schemas.microsoft.com/office/drawing/2014/main" id="{C4183A14-9E64-4E21-9B10-682F50C9BF50}"/>
              </a:ext>
            </a:extLst>
          </p:cNvPr>
          <p:cNvSpPr/>
          <p:nvPr/>
        </p:nvSpPr>
        <p:spPr>
          <a:xfrm>
            <a:off x="1862533" y="1343125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52" name="Rectangle 49">
            <a:extLst>
              <a:ext uri="{FF2B5EF4-FFF2-40B4-BE49-F238E27FC236}">
                <a16:creationId xmlns="" xmlns:a16="http://schemas.microsoft.com/office/drawing/2014/main" id="{E805C93D-CF13-4048-918B-E4B40FF3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00193"/>
            <a:ext cx="106936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Карта текущего состояния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«Оптимизация процесса подготовки педагогов к образовательной деятельности»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0">
            <a:extLst>
              <a:ext uri="{FF2B5EF4-FFF2-40B4-BE49-F238E27FC236}">
                <a16:creationId xmlns="" xmlns:a16="http://schemas.microsoft.com/office/drawing/2014/main" id="{0656A0C6-858E-4877-8A11-2D7051C0E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="" xmlns:a16="http://schemas.microsoft.com/office/drawing/2014/main" id="{109E20CE-B0EF-4ECF-B9FC-46DF0A9D0F23}"/>
              </a:ext>
            </a:extLst>
          </p:cNvPr>
          <p:cNvSpPr/>
          <p:nvPr/>
        </p:nvSpPr>
        <p:spPr>
          <a:xfrm>
            <a:off x="739173" y="1814274"/>
            <a:ext cx="1080000" cy="1223412"/>
          </a:xfrm>
          <a:prstGeom prst="rect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anchor="ctr" anchorCtr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занятий по плану, подбор мет. и </a:t>
            </a:r>
            <a:r>
              <a:rPr lang="ru-RU" altLang="ru-RU" sz="105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дид</a:t>
            </a: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материалов на группе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Пятно 1 23">
            <a:extLst>
              <a:ext uri="{FF2B5EF4-FFF2-40B4-BE49-F238E27FC236}">
                <a16:creationId xmlns="" xmlns:a16="http://schemas.microsoft.com/office/drawing/2014/main" id="{D79BA1B2-EC48-481A-B56D-A9D2DA6A6145}"/>
              </a:ext>
            </a:extLst>
          </p:cNvPr>
          <p:cNvSpPr/>
          <p:nvPr/>
        </p:nvSpPr>
        <p:spPr>
          <a:xfrm>
            <a:off x="289008" y="5850907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2</a:t>
            </a:r>
          </a:p>
        </p:txBody>
      </p:sp>
      <p:sp>
        <p:nvSpPr>
          <p:cNvPr id="128" name="Пятно 1 23">
            <a:extLst>
              <a:ext uri="{FF2B5EF4-FFF2-40B4-BE49-F238E27FC236}">
                <a16:creationId xmlns="" xmlns:a16="http://schemas.microsoft.com/office/drawing/2014/main" id="{2E8D2C62-1A57-4950-971C-ABBD1016C302}"/>
              </a:ext>
            </a:extLst>
          </p:cNvPr>
          <p:cNvSpPr/>
          <p:nvPr/>
        </p:nvSpPr>
        <p:spPr>
          <a:xfrm>
            <a:off x="296799" y="6273413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129" name="Пятно 1 23">
            <a:extLst>
              <a:ext uri="{FF2B5EF4-FFF2-40B4-BE49-F238E27FC236}">
                <a16:creationId xmlns="" xmlns:a16="http://schemas.microsoft.com/office/drawing/2014/main" id="{D83420BD-917B-4645-945F-A4EE0F438AB5}"/>
              </a:ext>
            </a:extLst>
          </p:cNvPr>
          <p:cNvSpPr/>
          <p:nvPr/>
        </p:nvSpPr>
        <p:spPr>
          <a:xfrm>
            <a:off x="3575566" y="5422852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4</a:t>
            </a:r>
          </a:p>
        </p:txBody>
      </p:sp>
      <p:sp>
        <p:nvSpPr>
          <p:cNvPr id="130" name="Пятно 1 23">
            <a:extLst>
              <a:ext uri="{FF2B5EF4-FFF2-40B4-BE49-F238E27FC236}">
                <a16:creationId xmlns="" xmlns:a16="http://schemas.microsoft.com/office/drawing/2014/main" id="{1C5918EF-7138-4F04-8660-FA4CE41E13D3}"/>
              </a:ext>
            </a:extLst>
          </p:cNvPr>
          <p:cNvSpPr/>
          <p:nvPr/>
        </p:nvSpPr>
        <p:spPr>
          <a:xfrm>
            <a:off x="3587785" y="5911711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5</a:t>
            </a:r>
          </a:p>
        </p:txBody>
      </p:sp>
      <p:cxnSp>
        <p:nvCxnSpPr>
          <p:cNvPr id="132" name="Прямая со стрелкой 131">
            <a:extLst>
              <a:ext uri="{FF2B5EF4-FFF2-40B4-BE49-F238E27FC236}">
                <a16:creationId xmlns="" xmlns:a16="http://schemas.microsoft.com/office/drawing/2014/main" id="{7743CDE7-DA27-4F84-93E9-27C1C5F89E6F}"/>
              </a:ext>
            </a:extLst>
          </p:cNvPr>
          <p:cNvCxnSpPr>
            <a:cxnSpLocks/>
          </p:cNvCxnSpPr>
          <p:nvPr/>
        </p:nvCxnSpPr>
        <p:spPr>
          <a:xfrm>
            <a:off x="1802982" y="2453315"/>
            <a:ext cx="465895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>
            <a:extLst>
              <a:ext uri="{FF2B5EF4-FFF2-40B4-BE49-F238E27FC236}">
                <a16:creationId xmlns="" xmlns:a16="http://schemas.microsoft.com/office/drawing/2014/main" id="{9613EC2B-501C-4F41-A2F9-91F7B6DEE9B1}"/>
              </a:ext>
            </a:extLst>
          </p:cNvPr>
          <p:cNvCxnSpPr>
            <a:cxnSpLocks/>
          </p:cNvCxnSpPr>
          <p:nvPr/>
        </p:nvCxnSpPr>
        <p:spPr>
          <a:xfrm>
            <a:off x="4510181" y="2428080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>
            <a:extLst>
              <a:ext uri="{FF2B5EF4-FFF2-40B4-BE49-F238E27FC236}">
                <a16:creationId xmlns="" xmlns:a16="http://schemas.microsoft.com/office/drawing/2014/main" id="{A0913E25-79FA-4A99-8BAB-6766B06B8F26}"/>
              </a:ext>
            </a:extLst>
          </p:cNvPr>
          <p:cNvCxnSpPr>
            <a:cxnSpLocks/>
          </p:cNvCxnSpPr>
          <p:nvPr/>
        </p:nvCxnSpPr>
        <p:spPr>
          <a:xfrm>
            <a:off x="6188067" y="2428649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>
            <a:extLst>
              <a:ext uri="{FF2B5EF4-FFF2-40B4-BE49-F238E27FC236}">
                <a16:creationId xmlns="" xmlns:a16="http://schemas.microsoft.com/office/drawing/2014/main" id="{135F90BD-2EE7-4D02-85DB-FA89DC256986}"/>
              </a:ext>
            </a:extLst>
          </p:cNvPr>
          <p:cNvCxnSpPr>
            <a:cxnSpLocks/>
          </p:cNvCxnSpPr>
          <p:nvPr/>
        </p:nvCxnSpPr>
        <p:spPr>
          <a:xfrm>
            <a:off x="8776341" y="2428080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>
            <a:extLst>
              <a:ext uri="{FF2B5EF4-FFF2-40B4-BE49-F238E27FC236}">
                <a16:creationId xmlns="" xmlns:a16="http://schemas.microsoft.com/office/drawing/2014/main" id="{935AFD89-65E5-4572-B4E2-3EA4CDB5DB7B}"/>
              </a:ext>
            </a:extLst>
          </p:cNvPr>
          <p:cNvCxnSpPr>
            <a:cxnSpLocks/>
          </p:cNvCxnSpPr>
          <p:nvPr/>
        </p:nvCxnSpPr>
        <p:spPr>
          <a:xfrm>
            <a:off x="10277028" y="2428080"/>
            <a:ext cx="42068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>
            <a:extLst>
              <a:ext uri="{FF2B5EF4-FFF2-40B4-BE49-F238E27FC236}">
                <a16:creationId xmlns="" xmlns:a16="http://schemas.microsoft.com/office/drawing/2014/main" id="{49EE765A-6B0B-4579-8882-019B139CD264}"/>
              </a:ext>
            </a:extLst>
          </p:cNvPr>
          <p:cNvCxnSpPr/>
          <p:nvPr/>
        </p:nvCxnSpPr>
        <p:spPr>
          <a:xfrm>
            <a:off x="965090" y="3065021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>
            <a:extLst>
              <a:ext uri="{FF2B5EF4-FFF2-40B4-BE49-F238E27FC236}">
                <a16:creationId xmlns="" xmlns:a16="http://schemas.microsoft.com/office/drawing/2014/main" id="{E8B0DFAC-9363-41C3-B37E-906A3488AB0C}"/>
              </a:ext>
            </a:extLst>
          </p:cNvPr>
          <p:cNvCxnSpPr/>
          <p:nvPr/>
        </p:nvCxnSpPr>
        <p:spPr>
          <a:xfrm>
            <a:off x="1964552" y="2428080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>
            <a:extLst>
              <a:ext uri="{FF2B5EF4-FFF2-40B4-BE49-F238E27FC236}">
                <a16:creationId xmlns="" xmlns:a16="http://schemas.microsoft.com/office/drawing/2014/main" id="{BC3E3EBC-DB2D-48C1-8ADF-7A211D11AD47}"/>
              </a:ext>
            </a:extLst>
          </p:cNvPr>
          <p:cNvCxnSpPr/>
          <p:nvPr/>
        </p:nvCxnSpPr>
        <p:spPr>
          <a:xfrm>
            <a:off x="2873057" y="3014088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единительная линия 147">
            <a:extLst>
              <a:ext uri="{FF2B5EF4-FFF2-40B4-BE49-F238E27FC236}">
                <a16:creationId xmlns="" xmlns:a16="http://schemas.microsoft.com/office/drawing/2014/main" id="{277DF7AF-ED89-4EA6-BEDE-F877F7DBE1CF}"/>
              </a:ext>
            </a:extLst>
          </p:cNvPr>
          <p:cNvCxnSpPr/>
          <p:nvPr/>
        </p:nvCxnSpPr>
        <p:spPr>
          <a:xfrm>
            <a:off x="3927252" y="3022080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>
            <a:extLst>
              <a:ext uri="{FF2B5EF4-FFF2-40B4-BE49-F238E27FC236}">
                <a16:creationId xmlns="" xmlns:a16="http://schemas.microsoft.com/office/drawing/2014/main" id="{3381C741-28BD-4E2D-BDA9-D12522DA5148}"/>
              </a:ext>
            </a:extLst>
          </p:cNvPr>
          <p:cNvCxnSpPr/>
          <p:nvPr/>
        </p:nvCxnSpPr>
        <p:spPr>
          <a:xfrm>
            <a:off x="4765452" y="2428080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="" xmlns:a16="http://schemas.microsoft.com/office/drawing/2014/main" id="{FCE7F2CC-E30E-4BD5-80D3-6371F661CC08}"/>
              </a:ext>
            </a:extLst>
          </p:cNvPr>
          <p:cNvCxnSpPr/>
          <p:nvPr/>
        </p:nvCxnSpPr>
        <p:spPr>
          <a:xfrm>
            <a:off x="5602859" y="3014087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>
            <a:extLst>
              <a:ext uri="{FF2B5EF4-FFF2-40B4-BE49-F238E27FC236}">
                <a16:creationId xmlns="" xmlns:a16="http://schemas.microsoft.com/office/drawing/2014/main" id="{C90462BB-2DB7-44CD-81EB-6D00E7E3D91D}"/>
              </a:ext>
            </a:extLst>
          </p:cNvPr>
          <p:cNvCxnSpPr/>
          <p:nvPr/>
        </p:nvCxnSpPr>
        <p:spPr>
          <a:xfrm>
            <a:off x="6310431" y="2428080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=""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>
            <a:off x="7115176" y="3014086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>
            <a:extLst>
              <a:ext uri="{FF2B5EF4-FFF2-40B4-BE49-F238E27FC236}">
                <a16:creationId xmlns="" xmlns:a16="http://schemas.microsoft.com/office/drawing/2014/main" id="{C703FFBE-8DE3-4F2E-A22C-430D3356D81D}"/>
              </a:ext>
            </a:extLst>
          </p:cNvPr>
          <p:cNvCxnSpPr/>
          <p:nvPr/>
        </p:nvCxnSpPr>
        <p:spPr>
          <a:xfrm>
            <a:off x="8964912" y="2402383"/>
            <a:ext cx="0" cy="1260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>
            <a:extLst>
              <a:ext uri="{FF2B5EF4-FFF2-40B4-BE49-F238E27FC236}">
                <a16:creationId xmlns="" xmlns:a16="http://schemas.microsoft.com/office/drawing/2014/main" id="{0CF4070B-5A55-4CFD-A31D-98F44D9090CA}"/>
              </a:ext>
            </a:extLst>
          </p:cNvPr>
          <p:cNvCxnSpPr/>
          <p:nvPr/>
        </p:nvCxnSpPr>
        <p:spPr>
          <a:xfrm>
            <a:off x="8085249" y="3014083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>
            <a:extLst>
              <a:ext uri="{FF2B5EF4-FFF2-40B4-BE49-F238E27FC236}">
                <a16:creationId xmlns="" xmlns:a16="http://schemas.microsoft.com/office/drawing/2014/main" id="{FC3937C4-C07E-4671-A0F1-91129644DB02}"/>
              </a:ext>
            </a:extLst>
          </p:cNvPr>
          <p:cNvCxnSpPr/>
          <p:nvPr/>
        </p:nvCxnSpPr>
        <p:spPr>
          <a:xfrm>
            <a:off x="9737028" y="3014085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>
            <a:extLst>
              <a:ext uri="{FF2B5EF4-FFF2-40B4-BE49-F238E27FC236}">
                <a16:creationId xmlns="" xmlns:a16="http://schemas.microsoft.com/office/drawing/2014/main" id="{A9B6A121-DFEC-4440-A206-CA70F59090D2}"/>
              </a:ext>
            </a:extLst>
          </p:cNvPr>
          <p:cNvCxnSpPr>
            <a:endCxn id="192" idx="0"/>
          </p:cNvCxnSpPr>
          <p:nvPr/>
        </p:nvCxnSpPr>
        <p:spPr>
          <a:xfrm>
            <a:off x="10439006" y="2419480"/>
            <a:ext cx="0" cy="10742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>
            <a:extLst>
              <a:ext uri="{FF2B5EF4-FFF2-40B4-BE49-F238E27FC236}">
                <a16:creationId xmlns="" xmlns:a16="http://schemas.microsoft.com/office/drawing/2014/main" id="{1264D04C-A95F-41BA-AD9D-4ABCCB0E7B5D}"/>
              </a:ext>
            </a:extLst>
          </p:cNvPr>
          <p:cNvCxnSpPr/>
          <p:nvPr/>
        </p:nvCxnSpPr>
        <p:spPr>
          <a:xfrm>
            <a:off x="11249346" y="3014084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="" xmlns:a16="http://schemas.microsoft.com/office/drawing/2014/main" id="{7600881F-A6A0-4DC6-9324-AF63E80E0007}"/>
              </a:ext>
            </a:extLst>
          </p:cNvPr>
          <p:cNvSpPr txBox="1"/>
          <p:nvPr/>
        </p:nvSpPr>
        <p:spPr>
          <a:xfrm>
            <a:off x="619518" y="4438879"/>
            <a:ext cx="1202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Тц=15 мин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63F6252E-ADEB-4052-99E9-F8F128A8CBE6}"/>
              </a:ext>
            </a:extLst>
          </p:cNvPr>
          <p:cNvSpPr txBox="1"/>
          <p:nvPr/>
        </p:nvSpPr>
        <p:spPr>
          <a:xfrm>
            <a:off x="2541776" y="443887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Тц=5 мин.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="" xmlns:a16="http://schemas.microsoft.com/office/drawing/2014/main" id="{E087B0EB-01D6-41BD-B417-D480ADCE43AD}"/>
              </a:ext>
            </a:extLst>
          </p:cNvPr>
          <p:cNvSpPr txBox="1"/>
          <p:nvPr/>
        </p:nvSpPr>
        <p:spPr>
          <a:xfrm>
            <a:off x="3615615" y="4438879"/>
            <a:ext cx="1260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Тц=25 мин.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=""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5328100" y="4438879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Тц=5 мин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667E3CA3-5DEE-408C-8BF4-79273CA41799}"/>
              </a:ext>
            </a:extLst>
          </p:cNvPr>
          <p:cNvSpPr txBox="1"/>
          <p:nvPr/>
        </p:nvSpPr>
        <p:spPr>
          <a:xfrm>
            <a:off x="6729122" y="4438879"/>
            <a:ext cx="1202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Тц=10 мин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C46CFDC2-9293-470A-89D5-BEF5413AF174}"/>
              </a:ext>
            </a:extLst>
          </p:cNvPr>
          <p:cNvSpPr txBox="1"/>
          <p:nvPr/>
        </p:nvSpPr>
        <p:spPr>
          <a:xfrm>
            <a:off x="7826111" y="4438879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Тц=5 мин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894EE202-4852-45B1-B454-EB0799A07855}"/>
              </a:ext>
            </a:extLst>
          </p:cNvPr>
          <p:cNvSpPr txBox="1"/>
          <p:nvPr/>
        </p:nvSpPr>
        <p:spPr>
          <a:xfrm>
            <a:off x="9450988" y="4438879"/>
            <a:ext cx="156324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Тц</a:t>
            </a:r>
            <a:r>
              <a:rPr lang="ru-RU" sz="1600" dirty="0">
                <a:latin typeface="Arial" pitchFamily="34" charset="0"/>
              </a:rPr>
              <a:t>=5-30 </a:t>
            </a:r>
            <a:r>
              <a:rPr lang="ru-RU" sz="1600" dirty="0" smtClean="0">
                <a:latin typeface="Arial" pitchFamily="34" charset="0"/>
              </a:rPr>
              <a:t>мин</a:t>
            </a:r>
          </a:p>
          <a:p>
            <a:r>
              <a:rPr lang="ru-RU" sz="1100" dirty="0" smtClean="0">
                <a:latin typeface="Arial" pitchFamily="34" charset="0"/>
              </a:rPr>
              <a:t>(не учитывается</a:t>
            </a:r>
          </a:p>
          <a:p>
            <a:r>
              <a:rPr lang="ru-RU" sz="1100" dirty="0" smtClean="0">
                <a:latin typeface="Arial" pitchFamily="34" charset="0"/>
              </a:rPr>
              <a:t>в целевом значении)</a:t>
            </a:r>
            <a:endParaRPr lang="ru-RU" sz="1100" dirty="0">
              <a:latin typeface="Arial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49EE5387-8CA5-4661-81A6-FF7E2AC0693F}"/>
              </a:ext>
            </a:extLst>
          </p:cNvPr>
          <p:cNvSpPr txBox="1"/>
          <p:nvPr/>
        </p:nvSpPr>
        <p:spPr>
          <a:xfrm>
            <a:off x="11019484" y="4438879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Тц=5 мин</a:t>
            </a:r>
          </a:p>
        </p:txBody>
      </p:sp>
      <p:sp>
        <p:nvSpPr>
          <p:cNvPr id="168" name="Пятно 1 23">
            <a:extLst>
              <a:ext uri="{FF2B5EF4-FFF2-40B4-BE49-F238E27FC236}">
                <a16:creationId xmlns="" xmlns:a16="http://schemas.microsoft.com/office/drawing/2014/main" id="{C3F913B1-E92A-44D5-9846-C85EFD794862}"/>
              </a:ext>
            </a:extLst>
          </p:cNvPr>
          <p:cNvSpPr/>
          <p:nvPr/>
        </p:nvSpPr>
        <p:spPr>
          <a:xfrm>
            <a:off x="4510683" y="1530880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169" name="Пятно 1 23">
            <a:extLst>
              <a:ext uri="{FF2B5EF4-FFF2-40B4-BE49-F238E27FC236}">
                <a16:creationId xmlns="" xmlns:a16="http://schemas.microsoft.com/office/drawing/2014/main" id="{7652ECBB-25A7-4184-BA36-56D172EE16E2}"/>
              </a:ext>
            </a:extLst>
          </p:cNvPr>
          <p:cNvSpPr/>
          <p:nvPr/>
        </p:nvSpPr>
        <p:spPr>
          <a:xfrm>
            <a:off x="6101108" y="1556814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170" name="Пятно 1 23">
            <a:extLst>
              <a:ext uri="{FF2B5EF4-FFF2-40B4-BE49-F238E27FC236}">
                <a16:creationId xmlns="" xmlns:a16="http://schemas.microsoft.com/office/drawing/2014/main" id="{672DC8AF-7A02-40FA-B599-DA3A70684756}"/>
              </a:ext>
            </a:extLst>
          </p:cNvPr>
          <p:cNvSpPr/>
          <p:nvPr/>
        </p:nvSpPr>
        <p:spPr>
          <a:xfrm>
            <a:off x="8734589" y="1424505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171" name="Пятно 1 23">
            <a:extLst>
              <a:ext uri="{FF2B5EF4-FFF2-40B4-BE49-F238E27FC236}">
                <a16:creationId xmlns="" xmlns:a16="http://schemas.microsoft.com/office/drawing/2014/main" id="{7715CDB0-7E64-45B3-8FA7-86435960D8C5}"/>
              </a:ext>
            </a:extLst>
          </p:cNvPr>
          <p:cNvSpPr/>
          <p:nvPr/>
        </p:nvSpPr>
        <p:spPr>
          <a:xfrm>
            <a:off x="10275545" y="1366980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172" name="Пятно 1 23">
            <a:extLst>
              <a:ext uri="{FF2B5EF4-FFF2-40B4-BE49-F238E27FC236}">
                <a16:creationId xmlns="" xmlns:a16="http://schemas.microsoft.com/office/drawing/2014/main" id="{45B3CEC2-E066-41FF-A60F-EB520B749B6D}"/>
              </a:ext>
            </a:extLst>
          </p:cNvPr>
          <p:cNvSpPr/>
          <p:nvPr/>
        </p:nvSpPr>
        <p:spPr>
          <a:xfrm>
            <a:off x="2887053" y="1422405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2</a:t>
            </a:r>
          </a:p>
        </p:txBody>
      </p:sp>
      <p:sp>
        <p:nvSpPr>
          <p:cNvPr id="173" name="Пятно 1 23">
            <a:extLst>
              <a:ext uri="{FF2B5EF4-FFF2-40B4-BE49-F238E27FC236}">
                <a16:creationId xmlns="" xmlns:a16="http://schemas.microsoft.com/office/drawing/2014/main" id="{B881F6FD-B1E9-4EF3-9FDE-F28C561600AC}"/>
              </a:ext>
            </a:extLst>
          </p:cNvPr>
          <p:cNvSpPr/>
          <p:nvPr/>
        </p:nvSpPr>
        <p:spPr>
          <a:xfrm>
            <a:off x="5328479" y="1454187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174" name="Пятно 1 23">
            <a:extLst>
              <a:ext uri="{FF2B5EF4-FFF2-40B4-BE49-F238E27FC236}">
                <a16:creationId xmlns="" xmlns:a16="http://schemas.microsoft.com/office/drawing/2014/main" id="{43A6628C-6491-4EE8-8DCB-30C15ED89CC1}"/>
              </a:ext>
            </a:extLst>
          </p:cNvPr>
          <p:cNvSpPr/>
          <p:nvPr/>
        </p:nvSpPr>
        <p:spPr>
          <a:xfrm>
            <a:off x="7031808" y="1454187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4</a:t>
            </a:r>
          </a:p>
        </p:txBody>
      </p:sp>
      <p:sp>
        <p:nvSpPr>
          <p:cNvPr id="175" name="Пятно 1 23">
            <a:extLst>
              <a:ext uri="{FF2B5EF4-FFF2-40B4-BE49-F238E27FC236}">
                <a16:creationId xmlns="" xmlns:a16="http://schemas.microsoft.com/office/drawing/2014/main" id="{803E1AE8-4B03-444B-9800-A7E79CC3F37E}"/>
              </a:ext>
            </a:extLst>
          </p:cNvPr>
          <p:cNvSpPr/>
          <p:nvPr/>
        </p:nvSpPr>
        <p:spPr>
          <a:xfrm>
            <a:off x="7997913" y="1454183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5</a:t>
            </a:r>
          </a:p>
        </p:txBody>
      </p:sp>
      <p:sp>
        <p:nvSpPr>
          <p:cNvPr id="176" name="Пятно 1 23">
            <a:extLst>
              <a:ext uri="{FF2B5EF4-FFF2-40B4-BE49-F238E27FC236}">
                <a16:creationId xmlns="" xmlns:a16="http://schemas.microsoft.com/office/drawing/2014/main" id="{D28068C5-9889-483C-98B8-3B119DE255CA}"/>
              </a:ext>
            </a:extLst>
          </p:cNvPr>
          <p:cNvSpPr/>
          <p:nvPr/>
        </p:nvSpPr>
        <p:spPr>
          <a:xfrm>
            <a:off x="289008" y="5430140"/>
            <a:ext cx="504190" cy="409575"/>
          </a:xfrm>
          <a:prstGeom prst="irregularSeal1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dirty="0">
                <a:latin typeface="Arial" pitchFamily="34" charset="0"/>
              </a:rPr>
              <a:t>1</a:t>
            </a:r>
          </a:p>
        </p:txBody>
      </p:sp>
      <p:cxnSp>
        <p:nvCxnSpPr>
          <p:cNvPr id="177" name="Прямая со стрелкой 176">
            <a:extLst>
              <a:ext uri="{FF2B5EF4-FFF2-40B4-BE49-F238E27FC236}">
                <a16:creationId xmlns=""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152400" y="2402383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="" xmlns:a16="http://schemas.microsoft.com/office/drawing/2014/main" id="{C59C2D37-BDFC-4752-8888-012E6270F930}"/>
              </a:ext>
            </a:extLst>
          </p:cNvPr>
          <p:cNvSpPr txBox="1"/>
          <p:nvPr/>
        </p:nvSpPr>
        <p:spPr>
          <a:xfrm>
            <a:off x="1444782" y="3836355"/>
            <a:ext cx="1244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=1,5 мин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="" xmlns:a16="http://schemas.microsoft.com/office/drawing/2014/main" id="{F15BAF2D-6AD5-43F1-BF61-FFFA53D2502D}"/>
              </a:ext>
            </a:extLst>
          </p:cNvPr>
          <p:cNvSpPr txBox="1"/>
          <p:nvPr/>
        </p:nvSpPr>
        <p:spPr>
          <a:xfrm>
            <a:off x="4236686" y="3853134"/>
            <a:ext cx="1244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=1,5 мин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="" xmlns:a16="http://schemas.microsoft.com/office/drawing/2014/main" id="{0C1A03BC-FC2E-4886-B81F-C6F6AA688661}"/>
              </a:ext>
            </a:extLst>
          </p:cNvPr>
          <p:cNvSpPr txBox="1"/>
          <p:nvPr/>
        </p:nvSpPr>
        <p:spPr>
          <a:xfrm>
            <a:off x="5726729" y="3819466"/>
            <a:ext cx="1244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=1,5 мин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="" xmlns:a16="http://schemas.microsoft.com/office/drawing/2014/main" id="{9E4E9C7D-79FF-4CD0-936D-2F01403C3901}"/>
              </a:ext>
            </a:extLst>
          </p:cNvPr>
          <p:cNvSpPr txBox="1"/>
          <p:nvPr/>
        </p:nvSpPr>
        <p:spPr>
          <a:xfrm>
            <a:off x="8316823" y="3819466"/>
            <a:ext cx="1244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=1,5 мин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="" xmlns:a16="http://schemas.microsoft.com/office/drawing/2014/main" id="{2672F770-2810-40A4-A9C7-51D72E0881FC}"/>
              </a:ext>
            </a:extLst>
          </p:cNvPr>
          <p:cNvSpPr txBox="1"/>
          <p:nvPr/>
        </p:nvSpPr>
        <p:spPr>
          <a:xfrm>
            <a:off x="9812973" y="3836355"/>
            <a:ext cx="1244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=1,5 мин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="" xmlns:a16="http://schemas.microsoft.com/office/drawing/2014/main" id="{60ABA76C-783C-4353-9D9C-E41E22AC4F66}"/>
              </a:ext>
            </a:extLst>
          </p:cNvPr>
          <p:cNvSpPr txBox="1"/>
          <p:nvPr/>
        </p:nvSpPr>
        <p:spPr>
          <a:xfrm>
            <a:off x="-10545" y="3835007"/>
            <a:ext cx="1009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=5 сек</a:t>
            </a:r>
          </a:p>
        </p:txBody>
      </p:sp>
      <p:cxnSp>
        <p:nvCxnSpPr>
          <p:cNvPr id="186" name="Прямая соединительная линия 185">
            <a:extLst>
              <a:ext uri="{FF2B5EF4-FFF2-40B4-BE49-F238E27FC236}">
                <a16:creationId xmlns="" xmlns:a16="http://schemas.microsoft.com/office/drawing/2014/main" id="{212F7111-7F53-43E9-BED2-A5794ACD1264}"/>
              </a:ext>
            </a:extLst>
          </p:cNvPr>
          <p:cNvCxnSpPr/>
          <p:nvPr/>
        </p:nvCxnSpPr>
        <p:spPr>
          <a:xfrm>
            <a:off x="311365" y="2419480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="" xmlns:a16="http://schemas.microsoft.com/office/drawing/2014/main" id="{3A0E5402-8128-4393-A0E5-C02AC9F7B45E}"/>
              </a:ext>
            </a:extLst>
          </p:cNvPr>
          <p:cNvSpPr txBox="1"/>
          <p:nvPr/>
        </p:nvSpPr>
        <p:spPr>
          <a:xfrm>
            <a:off x="-51910" y="3501156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=5 м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="" xmlns:a16="http://schemas.microsoft.com/office/drawing/2014/main" id="{301D54C1-1028-4FB9-9262-B4DDD3C5AD65}"/>
              </a:ext>
            </a:extLst>
          </p:cNvPr>
          <p:cNvSpPr txBox="1"/>
          <p:nvPr/>
        </p:nvSpPr>
        <p:spPr>
          <a:xfrm>
            <a:off x="1754297" y="350115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</a:t>
            </a:r>
            <a:r>
              <a:rPr lang="en-US" sz="1600" dirty="0">
                <a:latin typeface="Arial" pitchFamily="34" charset="0"/>
              </a:rPr>
              <a:t>70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="" xmlns:a16="http://schemas.microsoft.com/office/drawing/2014/main" id="{C68507A0-8ADB-4C9C-B575-6140DEB5E416}"/>
              </a:ext>
            </a:extLst>
          </p:cNvPr>
          <p:cNvSpPr txBox="1"/>
          <p:nvPr/>
        </p:nvSpPr>
        <p:spPr>
          <a:xfrm>
            <a:off x="4435818" y="350115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</a:t>
            </a:r>
            <a:r>
              <a:rPr lang="en-US" sz="1600" dirty="0">
                <a:latin typeface="Arial" pitchFamily="34" charset="0"/>
              </a:rPr>
              <a:t>70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="" xmlns:a16="http://schemas.microsoft.com/office/drawing/2014/main" id="{71E7E397-F998-4F3E-B6A0-6E3572F56E45}"/>
              </a:ext>
            </a:extLst>
          </p:cNvPr>
          <p:cNvSpPr txBox="1"/>
          <p:nvPr/>
        </p:nvSpPr>
        <p:spPr>
          <a:xfrm>
            <a:off x="5998918" y="350115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</a:t>
            </a:r>
            <a:r>
              <a:rPr lang="en-US" sz="1600" dirty="0">
                <a:latin typeface="Arial" pitchFamily="34" charset="0"/>
              </a:rPr>
              <a:t>70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="" xmlns:a16="http://schemas.microsoft.com/office/drawing/2014/main" id="{4DE7CACD-79A9-4B9B-A8D8-873E32861950}"/>
              </a:ext>
            </a:extLst>
          </p:cNvPr>
          <p:cNvSpPr txBox="1"/>
          <p:nvPr/>
        </p:nvSpPr>
        <p:spPr>
          <a:xfrm>
            <a:off x="8632114" y="350115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</a:t>
            </a:r>
            <a:r>
              <a:rPr lang="en-US" sz="1600" dirty="0">
                <a:latin typeface="Arial" pitchFamily="34" charset="0"/>
              </a:rPr>
              <a:t>70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="" xmlns:a16="http://schemas.microsoft.com/office/drawing/2014/main" id="{38F6DC68-B622-4FEA-B0B6-8D15C858BAE6}"/>
              </a:ext>
            </a:extLst>
          </p:cNvPr>
          <p:cNvSpPr txBox="1"/>
          <p:nvPr/>
        </p:nvSpPr>
        <p:spPr>
          <a:xfrm>
            <a:off x="10016454" y="3493772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</a:t>
            </a:r>
            <a:r>
              <a:rPr lang="en-US" sz="1600" dirty="0">
                <a:latin typeface="Arial" pitchFamily="34" charset="0"/>
              </a:rPr>
              <a:t>70</a:t>
            </a:r>
            <a:r>
              <a:rPr lang="ru-RU" sz="1600" dirty="0">
                <a:latin typeface="Arial" pitchFamily="34" charset="0"/>
              </a:rPr>
              <a:t> м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="" xmlns:a16="http://schemas.microsoft.com/office/drawing/2014/main" id="{1FB36EE7-FEF3-45E3-92A1-582CB7357EA3}"/>
              </a:ext>
            </a:extLst>
          </p:cNvPr>
          <p:cNvSpPr txBox="1"/>
          <p:nvPr/>
        </p:nvSpPr>
        <p:spPr>
          <a:xfrm>
            <a:off x="841224" y="5430140"/>
            <a:ext cx="1511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перемещение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="" xmlns:a16="http://schemas.microsoft.com/office/drawing/2014/main" id="{ED7FC4FC-7211-4CF4-A577-F07FC2A9B3AD}"/>
              </a:ext>
            </a:extLst>
          </p:cNvPr>
          <p:cNvSpPr txBox="1"/>
          <p:nvPr/>
        </p:nvSpPr>
        <p:spPr>
          <a:xfrm>
            <a:off x="855540" y="5891015"/>
            <a:ext cx="215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ожидание методиста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E99650C0-620D-4C1F-BF2F-1A954C972309}"/>
              </a:ext>
            </a:extLst>
          </p:cNvPr>
          <p:cNvSpPr txBox="1"/>
          <p:nvPr/>
        </p:nvSpPr>
        <p:spPr>
          <a:xfrm>
            <a:off x="874453" y="6321286"/>
            <a:ext cx="28695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поиск утерянного материала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="" xmlns:a16="http://schemas.microsoft.com/office/drawing/2014/main" id="{6FDBDD4D-E6F4-4DB6-9B35-EAA449A0A239}"/>
              </a:ext>
            </a:extLst>
          </p:cNvPr>
          <p:cNvSpPr txBox="1"/>
          <p:nvPr/>
        </p:nvSpPr>
        <p:spPr>
          <a:xfrm>
            <a:off x="4093998" y="5430139"/>
            <a:ext cx="2955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печать утерянного материала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="" xmlns:a16="http://schemas.microsoft.com/office/drawing/2014/main" id="{6656249A-2FB2-4641-B16E-C39B83012767}"/>
              </a:ext>
            </a:extLst>
          </p:cNvPr>
          <p:cNvSpPr txBox="1"/>
          <p:nvPr/>
        </p:nvSpPr>
        <p:spPr>
          <a:xfrm>
            <a:off x="4123092" y="5962609"/>
            <a:ext cx="2583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дублирование материала</a:t>
            </a:r>
          </a:p>
        </p:txBody>
      </p:sp>
      <p:graphicFrame>
        <p:nvGraphicFramePr>
          <p:cNvPr id="198" name="Таблица 197">
            <a:extLst>
              <a:ext uri="{FF2B5EF4-FFF2-40B4-BE49-F238E27FC236}">
                <a16:creationId xmlns="" xmlns:a16="http://schemas.microsoft.com/office/drawing/2014/main" id="{15643466-6E02-41FA-A363-E645A834C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46452"/>
              </p:ext>
            </p:extLst>
          </p:nvPr>
        </p:nvGraphicFramePr>
        <p:xfrm>
          <a:off x="7420031" y="5071069"/>
          <a:ext cx="4688213" cy="1783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5248">
                  <a:extLst>
                    <a:ext uri="{9D8B030D-6E8A-4147-A177-3AD203B41FA5}">
                      <a16:colId xmlns="" xmlns:a16="http://schemas.microsoft.com/office/drawing/2014/main" val="3626581168"/>
                    </a:ext>
                  </a:extLst>
                </a:gridCol>
                <a:gridCol w="1640358">
                  <a:extLst>
                    <a:ext uri="{9D8B030D-6E8A-4147-A177-3AD203B41FA5}">
                      <a16:colId xmlns="" xmlns:a16="http://schemas.microsoft.com/office/drawing/2014/main" val="1971124063"/>
                    </a:ext>
                  </a:extLst>
                </a:gridCol>
                <a:gridCol w="2232607">
                  <a:extLst>
                    <a:ext uri="{9D8B030D-6E8A-4147-A177-3AD203B41FA5}">
                      <a16:colId xmlns="" xmlns:a16="http://schemas.microsoft.com/office/drawing/2014/main" val="114985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426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Перемещения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355 м. Т пер.= 9,1 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</a:rPr>
                        <a:t>Время циклов </a:t>
                      </a:r>
                      <a:endParaRPr lang="ru-RU" sz="16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75 мин-100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166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</a:rPr>
                        <a:t>ВПП </a:t>
                      </a:r>
                      <a:r>
                        <a:rPr lang="ru-RU" sz="1100" dirty="0" smtClean="0">
                          <a:latin typeface="Arial" pitchFamily="34" charset="0"/>
                        </a:rPr>
                        <a:t>(без учета ВПП</a:t>
                      </a:r>
                      <a:r>
                        <a:rPr lang="ru-RU" sz="1100" baseline="0" dirty="0" smtClean="0">
                          <a:latin typeface="Arial" pitchFamily="34" charset="0"/>
                        </a:rPr>
                        <a:t> проведения занятия)</a:t>
                      </a:r>
                      <a:endParaRPr lang="ru-RU" sz="11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84 </a:t>
                      </a:r>
                      <a:r>
                        <a:rPr lang="ru-RU" sz="1600" dirty="0" smtClean="0">
                          <a:latin typeface="Arial" pitchFamily="34" charset="0"/>
                        </a:rPr>
                        <a:t>мин - </a:t>
                      </a:r>
                      <a:r>
                        <a:rPr lang="ru-RU" sz="1600" dirty="0">
                          <a:latin typeface="Arial" pitchFamily="34" charset="0"/>
                        </a:rPr>
                        <a:t>109 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30626321"/>
                  </a:ext>
                </a:extLst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00" y="196638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181" y="196638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89" y="1976155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850" y="1976155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756" y="1976155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7030" y="1976155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347" y="80403"/>
            <a:ext cx="1197926" cy="119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4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е 12">
            <a:extLst>
              <a:ext uri="{FF2B5EF4-FFF2-40B4-BE49-F238E27FC236}">
                <a16:creationId xmlns="" xmlns:a16="http://schemas.microsoft.com/office/drawing/2014/main" id="{265EF551-0CDD-48B1-94FB-3137A752D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038" y="1836180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Набор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материалов в методическом 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кабинете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оле 16">
            <a:extLst>
              <a:ext uri="{FF2B5EF4-FFF2-40B4-BE49-F238E27FC236}">
                <a16:creationId xmlns="" xmlns:a16="http://schemas.microsoft.com/office/drawing/2014/main" id="{C2B4CFB6-B6F9-435F-B6FF-32BE3B07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793" y="1850985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роведение занятия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0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оле 17">
            <a:extLst>
              <a:ext uri="{FF2B5EF4-FFF2-40B4-BE49-F238E27FC236}">
                <a16:creationId xmlns="" xmlns:a16="http://schemas.microsoft.com/office/drawing/2014/main" id="{B98E4031-5ECD-4534-ADF4-6541EAC0F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086" y="1850985"/>
            <a:ext cx="1080000" cy="11880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озврат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материалов  в методический </a:t>
            </a:r>
            <a:r>
              <a:rPr kumimoji="0" lang="ru-RU" altLang="ru-RU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кабинет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49">
            <a:extLst>
              <a:ext uri="{FF2B5EF4-FFF2-40B4-BE49-F238E27FC236}">
                <a16:creationId xmlns="" xmlns:a16="http://schemas.microsoft.com/office/drawing/2014/main" id="{E805C93D-CF13-4048-918B-E4B40FF3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00193"/>
            <a:ext cx="106936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Карта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целевого состояния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«Оптимизация процесса подготовки педагогов к образовательной деятельности»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0">
            <a:extLst>
              <a:ext uri="{FF2B5EF4-FFF2-40B4-BE49-F238E27FC236}">
                <a16:creationId xmlns="" xmlns:a16="http://schemas.microsoft.com/office/drawing/2014/main" id="{0656A0C6-858E-4877-8A11-2D7051C0E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="" xmlns:a16="http://schemas.microsoft.com/office/drawing/2014/main" id="{109E20CE-B0EF-4ECF-B9FC-46DF0A9D0F23}"/>
              </a:ext>
            </a:extLst>
          </p:cNvPr>
          <p:cNvSpPr/>
          <p:nvPr/>
        </p:nvSpPr>
        <p:spPr>
          <a:xfrm>
            <a:off x="2940591" y="1816374"/>
            <a:ext cx="1080000" cy="1223412"/>
          </a:xfrm>
          <a:prstGeom prst="rect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anchor="ctr" anchorCtr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Определение </a:t>
            </a: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занятий по плану, подбор мет. и </a:t>
            </a:r>
            <a:r>
              <a:rPr lang="ru-RU" altLang="ru-RU" sz="105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дид</a:t>
            </a:r>
            <a:r>
              <a:rPr lang="ru-RU" altLang="ru-RU" sz="105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материалов на группе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endParaRPr lang="ru-RU" alt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5" name="Прямая соединительная линия 144">
            <a:extLst>
              <a:ext uri="{FF2B5EF4-FFF2-40B4-BE49-F238E27FC236}">
                <a16:creationId xmlns="" xmlns:a16="http://schemas.microsoft.com/office/drawing/2014/main" id="{49EE765A-6B0B-4579-8882-019B139CD264}"/>
              </a:ext>
            </a:extLst>
          </p:cNvPr>
          <p:cNvCxnSpPr/>
          <p:nvPr/>
        </p:nvCxnSpPr>
        <p:spPr>
          <a:xfrm>
            <a:off x="3221432" y="3014087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>
            <a:extLst>
              <a:ext uri="{FF2B5EF4-FFF2-40B4-BE49-F238E27FC236}">
                <a16:creationId xmlns="" xmlns:a16="http://schemas.microsoft.com/office/drawing/2014/main" id="{3381C741-28BD-4E2D-BDA9-D12522DA5148}"/>
              </a:ext>
            </a:extLst>
          </p:cNvPr>
          <p:cNvCxnSpPr/>
          <p:nvPr/>
        </p:nvCxnSpPr>
        <p:spPr>
          <a:xfrm>
            <a:off x="4254791" y="2392152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>
            <a:extLst>
              <a:ext uri="{FF2B5EF4-FFF2-40B4-BE49-F238E27FC236}">
                <a16:creationId xmlns="" xmlns:a16="http://schemas.microsoft.com/office/drawing/2014/main" id="{FCE7F2CC-E30E-4BD5-80D3-6371F661CC08}"/>
              </a:ext>
            </a:extLst>
          </p:cNvPr>
          <p:cNvCxnSpPr/>
          <p:nvPr/>
        </p:nvCxnSpPr>
        <p:spPr>
          <a:xfrm>
            <a:off x="5092198" y="3025784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>
            <a:extLst>
              <a:ext uri="{FF2B5EF4-FFF2-40B4-BE49-F238E27FC236}">
                <a16:creationId xmlns="" xmlns:a16="http://schemas.microsoft.com/office/drawing/2014/main" id="{C90462BB-2DB7-44CD-81EB-6D00E7E3D91D}"/>
              </a:ext>
            </a:extLst>
          </p:cNvPr>
          <p:cNvCxnSpPr/>
          <p:nvPr/>
        </p:nvCxnSpPr>
        <p:spPr>
          <a:xfrm>
            <a:off x="5884774" y="2421563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="" xmlns:a16="http://schemas.microsoft.com/office/drawing/2014/main" id="{BF870E96-0500-435F-A3AD-96009CB1B415}"/>
              </a:ext>
            </a:extLst>
          </p:cNvPr>
          <p:cNvCxnSpPr/>
          <p:nvPr/>
        </p:nvCxnSpPr>
        <p:spPr>
          <a:xfrm>
            <a:off x="6738648" y="3045508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>
            <a:extLst>
              <a:ext uri="{FF2B5EF4-FFF2-40B4-BE49-F238E27FC236}">
                <a16:creationId xmlns="" xmlns:a16="http://schemas.microsoft.com/office/drawing/2014/main" id="{C703FFBE-8DE3-4F2E-A22C-430D3356D81D}"/>
              </a:ext>
            </a:extLst>
          </p:cNvPr>
          <p:cNvCxnSpPr/>
          <p:nvPr/>
        </p:nvCxnSpPr>
        <p:spPr>
          <a:xfrm>
            <a:off x="8533227" y="3014083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>
            <a:extLst>
              <a:ext uri="{FF2B5EF4-FFF2-40B4-BE49-F238E27FC236}">
                <a16:creationId xmlns="" xmlns:a16="http://schemas.microsoft.com/office/drawing/2014/main" id="{0CF4070B-5A55-4CFD-A31D-98F44D9090CA}"/>
              </a:ext>
            </a:extLst>
          </p:cNvPr>
          <p:cNvCxnSpPr/>
          <p:nvPr/>
        </p:nvCxnSpPr>
        <p:spPr>
          <a:xfrm>
            <a:off x="7613369" y="2421562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="" xmlns:a16="http://schemas.microsoft.com/office/drawing/2014/main" id="{7600881F-A6A0-4DC6-9324-AF63E80E0007}"/>
              </a:ext>
            </a:extLst>
          </p:cNvPr>
          <p:cNvSpPr txBox="1"/>
          <p:nvPr/>
        </p:nvSpPr>
        <p:spPr>
          <a:xfrm>
            <a:off x="2875860" y="4381958"/>
            <a:ext cx="1202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Arial" pitchFamily="34" charset="0"/>
              </a:rPr>
              <a:t>Тц</a:t>
            </a:r>
            <a:r>
              <a:rPr lang="ru-RU" sz="1600" dirty="0" smtClean="0">
                <a:latin typeface="Arial" pitchFamily="34" charset="0"/>
              </a:rPr>
              <a:t>=10 </a:t>
            </a:r>
            <a:r>
              <a:rPr lang="ru-RU" sz="1600" dirty="0">
                <a:latin typeface="Arial" pitchFamily="34" charset="0"/>
              </a:rPr>
              <a:t>мин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="" xmlns:a16="http://schemas.microsoft.com/office/drawing/2014/main" id="{6394531E-32A5-4CFD-B2C7-8693B5FAF75C}"/>
              </a:ext>
            </a:extLst>
          </p:cNvPr>
          <p:cNvSpPr txBox="1"/>
          <p:nvPr/>
        </p:nvSpPr>
        <p:spPr>
          <a:xfrm>
            <a:off x="5077970" y="4381958"/>
            <a:ext cx="1202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Arial" pitchFamily="34" charset="0"/>
              </a:rPr>
              <a:t>Тц</a:t>
            </a:r>
            <a:r>
              <a:rPr lang="ru-RU" sz="1600" dirty="0" smtClean="0">
                <a:latin typeface="Arial" pitchFamily="34" charset="0"/>
              </a:rPr>
              <a:t>=10 </a:t>
            </a:r>
            <a:r>
              <a:rPr lang="ru-RU" sz="1600" dirty="0">
                <a:latin typeface="Arial" pitchFamily="34" charset="0"/>
              </a:rPr>
              <a:t>мин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49EE5387-8CA5-4661-81A6-FF7E2AC0693F}"/>
              </a:ext>
            </a:extLst>
          </p:cNvPr>
          <p:cNvSpPr txBox="1"/>
          <p:nvPr/>
        </p:nvSpPr>
        <p:spPr>
          <a:xfrm>
            <a:off x="8582756" y="4381958"/>
            <a:ext cx="1088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Arial" pitchFamily="34" charset="0"/>
              </a:rPr>
              <a:t>Тц</a:t>
            </a:r>
            <a:r>
              <a:rPr lang="ru-RU" sz="1600" dirty="0" smtClean="0">
                <a:latin typeface="Arial" pitchFamily="34" charset="0"/>
              </a:rPr>
              <a:t>=2 </a:t>
            </a:r>
            <a:r>
              <a:rPr lang="ru-RU" sz="1600" dirty="0">
                <a:latin typeface="Arial" pitchFamily="34" charset="0"/>
              </a:rPr>
              <a:t>мин</a:t>
            </a:r>
          </a:p>
        </p:txBody>
      </p:sp>
      <p:cxnSp>
        <p:nvCxnSpPr>
          <p:cNvPr id="177" name="Прямая со стрелкой 176">
            <a:extLst>
              <a:ext uri="{FF2B5EF4-FFF2-40B4-BE49-F238E27FC236}">
                <a16:creationId xmlns=""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2309237" y="2421563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="" xmlns:a16="http://schemas.microsoft.com/office/drawing/2014/main" id="{F15BAF2D-6AD5-43F1-BF61-FFFA53D2502D}"/>
              </a:ext>
            </a:extLst>
          </p:cNvPr>
          <p:cNvSpPr txBox="1"/>
          <p:nvPr/>
        </p:nvSpPr>
        <p:spPr>
          <a:xfrm>
            <a:off x="3726025" y="3822786"/>
            <a:ext cx="1073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Arial" pitchFamily="34" charset="0"/>
              </a:rPr>
              <a:t>Тп</a:t>
            </a:r>
            <a:r>
              <a:rPr lang="ru-RU" sz="1600" dirty="0" smtClean="0">
                <a:latin typeface="Arial" pitchFamily="34" charset="0"/>
              </a:rPr>
              <a:t>=1 </a:t>
            </a:r>
            <a:r>
              <a:rPr lang="ru-RU" sz="1600" dirty="0">
                <a:latin typeface="Arial" pitchFamily="34" charset="0"/>
              </a:rPr>
              <a:t>мин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="" xmlns:a16="http://schemas.microsoft.com/office/drawing/2014/main" id="{0C1A03BC-FC2E-4886-B81F-C6F6AA688661}"/>
              </a:ext>
            </a:extLst>
          </p:cNvPr>
          <p:cNvSpPr txBox="1"/>
          <p:nvPr/>
        </p:nvSpPr>
        <p:spPr>
          <a:xfrm>
            <a:off x="5726729" y="3822786"/>
            <a:ext cx="1073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Arial" pitchFamily="34" charset="0"/>
              </a:rPr>
              <a:t>Тп</a:t>
            </a:r>
            <a:r>
              <a:rPr lang="ru-RU" sz="1600" dirty="0" smtClean="0">
                <a:latin typeface="Arial" pitchFamily="34" charset="0"/>
              </a:rPr>
              <a:t>=1 </a:t>
            </a:r>
            <a:r>
              <a:rPr lang="ru-RU" sz="1600" dirty="0">
                <a:latin typeface="Arial" pitchFamily="34" charset="0"/>
              </a:rPr>
              <a:t>мин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="" xmlns:a16="http://schemas.microsoft.com/office/drawing/2014/main" id="{60ABA76C-783C-4353-9D9C-E41E22AC4F66}"/>
              </a:ext>
            </a:extLst>
          </p:cNvPr>
          <p:cNvSpPr txBox="1"/>
          <p:nvPr/>
        </p:nvSpPr>
        <p:spPr>
          <a:xfrm>
            <a:off x="2204432" y="3822786"/>
            <a:ext cx="1009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>
                <a:latin typeface="Arial" pitchFamily="34" charset="0"/>
              </a:rPr>
              <a:t>Тп</a:t>
            </a:r>
            <a:r>
              <a:rPr lang="ru-RU" sz="1600" dirty="0">
                <a:latin typeface="Arial" pitchFamily="34" charset="0"/>
              </a:rPr>
              <a:t>=5 сек</a:t>
            </a:r>
          </a:p>
        </p:txBody>
      </p:sp>
      <p:cxnSp>
        <p:nvCxnSpPr>
          <p:cNvPr id="186" name="Прямая соединительная линия 185">
            <a:extLst>
              <a:ext uri="{FF2B5EF4-FFF2-40B4-BE49-F238E27FC236}">
                <a16:creationId xmlns="" xmlns:a16="http://schemas.microsoft.com/office/drawing/2014/main" id="{212F7111-7F53-43E9-BED2-A5794ACD1264}"/>
              </a:ext>
            </a:extLst>
          </p:cNvPr>
          <p:cNvCxnSpPr/>
          <p:nvPr/>
        </p:nvCxnSpPr>
        <p:spPr>
          <a:xfrm>
            <a:off x="2567707" y="2368546"/>
            <a:ext cx="0" cy="1393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="" xmlns:a16="http://schemas.microsoft.com/office/drawing/2014/main" id="{3A0E5402-8128-4393-A0E5-C02AC9F7B45E}"/>
              </a:ext>
            </a:extLst>
          </p:cNvPr>
          <p:cNvSpPr txBox="1"/>
          <p:nvPr/>
        </p:nvSpPr>
        <p:spPr>
          <a:xfrm>
            <a:off x="2204432" y="3450222"/>
            <a:ext cx="731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>
                <a:latin typeface="Arial" pitchFamily="34" charset="0"/>
              </a:rPr>
              <a:t>=5 м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="" xmlns:a16="http://schemas.microsoft.com/office/drawing/2014/main" id="{C68507A0-8ADB-4C9C-B575-6140DEB5E416}"/>
              </a:ext>
            </a:extLst>
          </p:cNvPr>
          <p:cNvSpPr txBox="1"/>
          <p:nvPr/>
        </p:nvSpPr>
        <p:spPr>
          <a:xfrm>
            <a:off x="3925157" y="3465228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 smtClean="0">
                <a:latin typeface="Arial" pitchFamily="34" charset="0"/>
              </a:rPr>
              <a:t>=40 </a:t>
            </a:r>
            <a:r>
              <a:rPr lang="ru-RU" sz="1600" dirty="0">
                <a:latin typeface="Arial" pitchFamily="34" charset="0"/>
              </a:rPr>
              <a:t>м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="" xmlns:a16="http://schemas.microsoft.com/office/drawing/2014/main" id="{71E7E397-F998-4F3E-B6A0-6E3572F56E45}"/>
              </a:ext>
            </a:extLst>
          </p:cNvPr>
          <p:cNvSpPr txBox="1"/>
          <p:nvPr/>
        </p:nvSpPr>
        <p:spPr>
          <a:xfrm>
            <a:off x="5998918" y="350115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 smtClean="0">
                <a:latin typeface="Arial" pitchFamily="34" charset="0"/>
              </a:rPr>
              <a:t>=</a:t>
            </a:r>
            <a:r>
              <a:rPr lang="ru-RU" sz="1600" dirty="0">
                <a:latin typeface="Arial" pitchFamily="34" charset="0"/>
              </a:rPr>
              <a:t>4</a:t>
            </a:r>
            <a:r>
              <a:rPr lang="en-US" sz="1600" dirty="0" smtClean="0">
                <a:latin typeface="Arial" pitchFamily="34" charset="0"/>
              </a:rPr>
              <a:t>0</a:t>
            </a:r>
            <a:r>
              <a:rPr lang="ru-RU" sz="1600" dirty="0" smtClean="0">
                <a:latin typeface="Arial" pitchFamily="34" charset="0"/>
              </a:rPr>
              <a:t> </a:t>
            </a:r>
            <a:r>
              <a:rPr lang="ru-RU" sz="1600" dirty="0">
                <a:latin typeface="Arial" pitchFamily="34" charset="0"/>
              </a:rPr>
              <a:t>м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="" xmlns:a16="http://schemas.microsoft.com/office/drawing/2014/main" id="{1FB36EE7-FEF3-45E3-92A1-582CB7357EA3}"/>
              </a:ext>
            </a:extLst>
          </p:cNvPr>
          <p:cNvSpPr txBox="1"/>
          <p:nvPr/>
        </p:nvSpPr>
        <p:spPr>
          <a:xfrm>
            <a:off x="841224" y="5430140"/>
            <a:ext cx="24208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Перемещение метод. кабинета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="" xmlns:a16="http://schemas.microsoft.com/office/drawing/2014/main" id="{ED7FC4FC-7211-4CF4-A577-F07FC2A9B3AD}"/>
              </a:ext>
            </a:extLst>
          </p:cNvPr>
          <p:cNvSpPr txBox="1"/>
          <p:nvPr/>
        </p:nvSpPr>
        <p:spPr>
          <a:xfrm>
            <a:off x="855540" y="5891015"/>
            <a:ext cx="2531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 системы хранения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E99650C0-620D-4C1F-BF2F-1A954C972309}"/>
              </a:ext>
            </a:extLst>
          </p:cNvPr>
          <p:cNvSpPr txBox="1"/>
          <p:nvPr/>
        </p:nvSpPr>
        <p:spPr>
          <a:xfrm>
            <a:off x="4294124" y="5336368"/>
            <a:ext cx="21098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Электронная база данных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="" xmlns:a16="http://schemas.microsoft.com/office/drawing/2014/main" id="{6FDBDD4D-E6F4-4DB6-9B35-EAA449A0A239}"/>
              </a:ext>
            </a:extLst>
          </p:cNvPr>
          <p:cNvSpPr txBox="1"/>
          <p:nvPr/>
        </p:nvSpPr>
        <p:spPr>
          <a:xfrm>
            <a:off x="4207307" y="5904393"/>
            <a:ext cx="27222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Введение системы визуализации</a:t>
            </a:r>
          </a:p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пользователей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8" name="Таблица 197">
            <a:extLst>
              <a:ext uri="{FF2B5EF4-FFF2-40B4-BE49-F238E27FC236}">
                <a16:creationId xmlns="" xmlns:a16="http://schemas.microsoft.com/office/drawing/2014/main" id="{15643466-6E02-41FA-A363-E645A834C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429096"/>
              </p:ext>
            </p:extLst>
          </p:nvPr>
        </p:nvGraphicFramePr>
        <p:xfrm>
          <a:off x="7503787" y="5096673"/>
          <a:ext cx="4688213" cy="161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5248">
                  <a:extLst>
                    <a:ext uri="{9D8B030D-6E8A-4147-A177-3AD203B41FA5}">
                      <a16:colId xmlns="" xmlns:a16="http://schemas.microsoft.com/office/drawing/2014/main" val="3626581168"/>
                    </a:ext>
                  </a:extLst>
                </a:gridCol>
                <a:gridCol w="1640358">
                  <a:extLst>
                    <a:ext uri="{9D8B030D-6E8A-4147-A177-3AD203B41FA5}">
                      <a16:colId xmlns="" xmlns:a16="http://schemas.microsoft.com/office/drawing/2014/main" val="1971124063"/>
                    </a:ext>
                  </a:extLst>
                </a:gridCol>
                <a:gridCol w="2232607">
                  <a:extLst>
                    <a:ext uri="{9D8B030D-6E8A-4147-A177-3AD203B41FA5}">
                      <a16:colId xmlns="" xmlns:a16="http://schemas.microsoft.com/office/drawing/2014/main" val="1149859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8426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Перемещения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</a:rPr>
                        <a:t>125 </a:t>
                      </a:r>
                      <a:r>
                        <a:rPr lang="ru-RU" sz="1600" dirty="0">
                          <a:latin typeface="Arial" pitchFamily="34" charset="0"/>
                        </a:rPr>
                        <a:t>м. Т пер</a:t>
                      </a:r>
                      <a:r>
                        <a:rPr lang="ru-RU" sz="1600" dirty="0" smtClean="0">
                          <a:latin typeface="Arial" pitchFamily="34" charset="0"/>
                        </a:rPr>
                        <a:t>.=3 </a:t>
                      </a:r>
                      <a:r>
                        <a:rPr lang="ru-RU" sz="1600" dirty="0">
                          <a:latin typeface="Arial" pitchFamily="34" charset="0"/>
                        </a:rPr>
                        <a:t>мин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Время циклов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</a:rPr>
                        <a:t>27 мин-52 </a:t>
                      </a:r>
                      <a:r>
                        <a:rPr lang="ru-RU" sz="1600" dirty="0">
                          <a:latin typeface="Arial" pitchFamily="34" charset="0"/>
                        </a:rPr>
                        <a:t>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166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</a:rPr>
                        <a:t>ВПП </a:t>
                      </a:r>
                      <a:r>
                        <a:rPr lang="ru-RU" sz="1100" dirty="0" smtClean="0">
                          <a:latin typeface="Arial" pitchFamily="34" charset="0"/>
                        </a:rPr>
                        <a:t>(БУ времени проведения</a:t>
                      </a:r>
                      <a:r>
                        <a:rPr lang="ru-RU" sz="1100" baseline="0" dirty="0" smtClean="0">
                          <a:latin typeface="Arial" pitchFamily="34" charset="0"/>
                        </a:rPr>
                        <a:t> занятия)</a:t>
                      </a:r>
                      <a:endParaRPr lang="ru-RU" sz="11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</a:rPr>
                        <a:t>30 </a:t>
                      </a:r>
                      <a:r>
                        <a:rPr lang="ru-RU" sz="1600" dirty="0">
                          <a:latin typeface="Arial" pitchFamily="34" charset="0"/>
                        </a:rPr>
                        <a:t>мин- </a:t>
                      </a:r>
                      <a:r>
                        <a:rPr lang="ru-RU" sz="1600" dirty="0" smtClean="0">
                          <a:latin typeface="Arial" pitchFamily="34" charset="0"/>
                        </a:rPr>
                        <a:t>55 </a:t>
                      </a:r>
                      <a:r>
                        <a:rPr lang="ru-RU" sz="1600" dirty="0">
                          <a:latin typeface="Arial" pitchFamily="34" charset="0"/>
                        </a:rPr>
                        <a:t>мин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30626321"/>
                  </a:ext>
                </a:extLst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618" y="196848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Прямая со стрелкой 77">
            <a:extLst>
              <a:ext uri="{FF2B5EF4-FFF2-40B4-BE49-F238E27FC236}">
                <a16:creationId xmlns=""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4006679" y="2402383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>
            <a:extLst>
              <a:ext uri="{FF2B5EF4-FFF2-40B4-BE49-F238E27FC236}">
                <a16:creationId xmlns=""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5746974" y="2375891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="" xmlns:a16="http://schemas.microsoft.com/office/drawing/2014/main" id="{FC09087B-738C-4190-A8F1-E212EBB73E4A}"/>
              </a:ext>
            </a:extLst>
          </p:cNvPr>
          <p:cNvCxnSpPr>
            <a:cxnSpLocks/>
          </p:cNvCxnSpPr>
          <p:nvPr/>
        </p:nvCxnSpPr>
        <p:spPr>
          <a:xfrm>
            <a:off x="7436793" y="2387499"/>
            <a:ext cx="56345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963" y="196848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774" y="1968488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945" y="1968489"/>
            <a:ext cx="287855" cy="28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894EE202-4852-45B1-B454-EB0799A07855}"/>
              </a:ext>
            </a:extLst>
          </p:cNvPr>
          <p:cNvSpPr txBox="1"/>
          <p:nvPr/>
        </p:nvSpPr>
        <p:spPr>
          <a:xfrm>
            <a:off x="6721096" y="4381958"/>
            <a:ext cx="1385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itchFamily="34" charset="0"/>
              </a:rPr>
              <a:t>Тц=5-30 мин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0C1A03BC-FC2E-4886-B81F-C6F6AA688661}"/>
              </a:ext>
            </a:extLst>
          </p:cNvPr>
          <p:cNvSpPr txBox="1"/>
          <p:nvPr/>
        </p:nvSpPr>
        <p:spPr>
          <a:xfrm>
            <a:off x="7380756" y="3822786"/>
            <a:ext cx="1073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Arial" pitchFamily="34" charset="0"/>
              </a:rPr>
              <a:t>Тп</a:t>
            </a:r>
            <a:r>
              <a:rPr lang="ru-RU" sz="1600" dirty="0" smtClean="0">
                <a:latin typeface="Arial" pitchFamily="34" charset="0"/>
              </a:rPr>
              <a:t>=1 </a:t>
            </a:r>
            <a:r>
              <a:rPr lang="ru-RU" sz="1600" dirty="0">
                <a:latin typeface="Arial" pitchFamily="34" charset="0"/>
              </a:rPr>
              <a:t>мин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71E7E397-F998-4F3E-B6A0-6E3572F56E45}"/>
              </a:ext>
            </a:extLst>
          </p:cNvPr>
          <p:cNvSpPr txBox="1"/>
          <p:nvPr/>
        </p:nvSpPr>
        <p:spPr>
          <a:xfrm>
            <a:off x="7652945" y="3504476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itchFamily="34" charset="0"/>
              </a:rPr>
              <a:t>L</a:t>
            </a:r>
            <a:r>
              <a:rPr lang="ru-RU" sz="1600" dirty="0" smtClean="0">
                <a:latin typeface="Arial" pitchFamily="34" charset="0"/>
              </a:rPr>
              <a:t>=</a:t>
            </a:r>
            <a:r>
              <a:rPr lang="ru-RU" sz="1600" dirty="0">
                <a:latin typeface="Arial" pitchFamily="34" charset="0"/>
              </a:rPr>
              <a:t>4</a:t>
            </a:r>
            <a:r>
              <a:rPr lang="en-US" sz="1600" dirty="0" smtClean="0">
                <a:latin typeface="Arial" pitchFamily="34" charset="0"/>
              </a:rPr>
              <a:t>0</a:t>
            </a:r>
            <a:r>
              <a:rPr lang="ru-RU" sz="1600" dirty="0" smtClean="0">
                <a:latin typeface="Arial" pitchFamily="34" charset="0"/>
              </a:rPr>
              <a:t> </a:t>
            </a:r>
            <a:r>
              <a:rPr lang="ru-RU" sz="1600" dirty="0">
                <a:latin typeface="Arial" pitchFamily="34" charset="0"/>
              </a:rPr>
              <a:t>м</a:t>
            </a:r>
          </a:p>
        </p:txBody>
      </p:sp>
      <p:sp>
        <p:nvSpPr>
          <p:cNvPr id="2" name="Выноска-облако 1"/>
          <p:cNvSpPr/>
          <p:nvPr/>
        </p:nvSpPr>
        <p:spPr>
          <a:xfrm>
            <a:off x="4186125" y="1324975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</a:rPr>
              <a:t>1</a:t>
            </a:r>
            <a:endParaRPr lang="ru-RU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9" name="Выноска-облако 88"/>
          <p:cNvSpPr/>
          <p:nvPr/>
        </p:nvSpPr>
        <p:spPr>
          <a:xfrm>
            <a:off x="5349061" y="1324975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90" name="Выноска-облако 89"/>
          <p:cNvSpPr/>
          <p:nvPr/>
        </p:nvSpPr>
        <p:spPr>
          <a:xfrm>
            <a:off x="5224612" y="2751078"/>
            <a:ext cx="795826" cy="526010"/>
          </a:xfrm>
          <a:prstGeom prst="cloudCallou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</a:rPr>
              <a:t>3</a:t>
            </a:r>
            <a:endParaRPr lang="ru-RU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1" name="Выноска-облако 90"/>
          <p:cNvSpPr/>
          <p:nvPr/>
        </p:nvSpPr>
        <p:spPr>
          <a:xfrm>
            <a:off x="4887983" y="838200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94" name="Выноска-облако 93"/>
          <p:cNvSpPr/>
          <p:nvPr/>
        </p:nvSpPr>
        <p:spPr>
          <a:xfrm>
            <a:off x="78627" y="5211907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95" name="Выноска-облако 94"/>
          <p:cNvSpPr/>
          <p:nvPr/>
        </p:nvSpPr>
        <p:spPr>
          <a:xfrm>
            <a:off x="78627" y="5795276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96" name="Выноска-облако 95"/>
          <p:cNvSpPr/>
          <p:nvPr/>
        </p:nvSpPr>
        <p:spPr>
          <a:xfrm>
            <a:off x="3493644" y="5204168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97" name="Выноска-облако 96"/>
          <p:cNvSpPr/>
          <p:nvPr/>
        </p:nvSpPr>
        <p:spPr>
          <a:xfrm>
            <a:off x="3481699" y="5795276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99" name="Выноска-облако 98"/>
          <p:cNvSpPr/>
          <p:nvPr/>
        </p:nvSpPr>
        <p:spPr>
          <a:xfrm>
            <a:off x="8184843" y="1215856"/>
            <a:ext cx="795826" cy="526010"/>
          </a:xfrm>
          <a:prstGeom prst="cloudCallou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</a:rPr>
              <a:t>4</a:t>
            </a:r>
          </a:p>
        </p:txBody>
      </p:sp>
      <p:pic>
        <p:nvPicPr>
          <p:cNvPr id="10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563" y="80403"/>
            <a:ext cx="819709" cy="81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72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8F9C8E-F12E-4C4C-A583-CA9BC05D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63" y="3618"/>
            <a:ext cx="10515600" cy="815089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Оптимизация перемещений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2056AEA-A28D-4748-A27A-3D8B3F2495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88" t="15349" r="19419" b="15504"/>
          <a:stretch/>
        </p:blipFill>
        <p:spPr>
          <a:xfrm>
            <a:off x="6561807" y="1274829"/>
            <a:ext cx="4827182" cy="4742122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9C94EC7-43FB-4E4E-92AA-472BDFA2EABA}"/>
              </a:ext>
            </a:extLst>
          </p:cNvPr>
          <p:cNvSpPr txBox="1">
            <a:spLocks/>
          </p:cNvSpPr>
          <p:nvPr/>
        </p:nvSpPr>
        <p:spPr>
          <a:xfrm>
            <a:off x="1284768" y="526211"/>
            <a:ext cx="1160720" cy="815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Было 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DC854A04-37D9-4CBF-98C6-DE83D4ABC405}"/>
              </a:ext>
            </a:extLst>
          </p:cNvPr>
          <p:cNvSpPr txBox="1">
            <a:spLocks/>
          </p:cNvSpPr>
          <p:nvPr/>
        </p:nvSpPr>
        <p:spPr>
          <a:xfrm>
            <a:off x="7755677" y="494592"/>
            <a:ext cx="3426229" cy="815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перемещения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1933480-6027-4144-B2CD-319CE0B33EA0}"/>
              </a:ext>
            </a:extLst>
          </p:cNvPr>
          <p:cNvSpPr/>
          <p:nvPr/>
        </p:nvSpPr>
        <p:spPr>
          <a:xfrm rot="1534201">
            <a:off x="8964277" y="1772540"/>
            <a:ext cx="350874" cy="3394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3118E5B-89EB-42AF-A01D-D0282AAC609D}"/>
              </a:ext>
            </a:extLst>
          </p:cNvPr>
          <p:cNvSpPr/>
          <p:nvPr/>
        </p:nvSpPr>
        <p:spPr>
          <a:xfrm rot="1548045">
            <a:off x="7873199" y="1825545"/>
            <a:ext cx="988828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AB61283-8641-40BA-9C53-EE07ED3A5B62}"/>
              </a:ext>
            </a:extLst>
          </p:cNvPr>
          <p:cNvSpPr/>
          <p:nvPr/>
        </p:nvSpPr>
        <p:spPr>
          <a:xfrm>
            <a:off x="5779816" y="6122919"/>
            <a:ext cx="744247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0287C53-C127-4CB9-B830-6D55540FC6A6}"/>
              </a:ext>
            </a:extLst>
          </p:cNvPr>
          <p:cNvSpPr/>
          <p:nvPr/>
        </p:nvSpPr>
        <p:spPr>
          <a:xfrm rot="1548045">
            <a:off x="8823472" y="4200463"/>
            <a:ext cx="744247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3FA8D9B-6156-40F9-851B-BE0C6FE7B307}"/>
              </a:ext>
            </a:extLst>
          </p:cNvPr>
          <p:cNvSpPr/>
          <p:nvPr/>
        </p:nvSpPr>
        <p:spPr>
          <a:xfrm rot="1548045">
            <a:off x="9955586" y="2726062"/>
            <a:ext cx="744247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0E5AA2A-B351-4AEB-A9CE-28DE1BAD8BD7}"/>
              </a:ext>
            </a:extLst>
          </p:cNvPr>
          <p:cNvSpPr txBox="1"/>
          <p:nvPr/>
        </p:nvSpPr>
        <p:spPr>
          <a:xfrm>
            <a:off x="8216770" y="1924793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B2AE2EC-C687-4A92-9D01-D97DD7F42FBF}"/>
              </a:ext>
            </a:extLst>
          </p:cNvPr>
          <p:cNvSpPr txBox="1"/>
          <p:nvPr/>
        </p:nvSpPr>
        <p:spPr>
          <a:xfrm>
            <a:off x="9044752" y="4265125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293912B-5E86-4DA9-9F72-3AD9CAFB7F27}"/>
              </a:ext>
            </a:extLst>
          </p:cNvPr>
          <p:cNvSpPr txBox="1"/>
          <p:nvPr/>
        </p:nvSpPr>
        <p:spPr>
          <a:xfrm>
            <a:off x="10176866" y="2828475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3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9E9C1CF2-A086-4CD3-8E14-6F83AEAC5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88" t="15349" r="19419" b="15504"/>
          <a:stretch/>
        </p:blipFill>
        <p:spPr>
          <a:xfrm>
            <a:off x="693485" y="1239977"/>
            <a:ext cx="4827182" cy="474212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79FA590C-5D7E-47E3-97A3-8187C043643A}"/>
              </a:ext>
            </a:extLst>
          </p:cNvPr>
          <p:cNvSpPr/>
          <p:nvPr/>
        </p:nvSpPr>
        <p:spPr>
          <a:xfrm rot="1534201">
            <a:off x="1373081" y="4094708"/>
            <a:ext cx="350874" cy="271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59356DBB-FC47-4F52-9F80-74426547183A}"/>
              </a:ext>
            </a:extLst>
          </p:cNvPr>
          <p:cNvSpPr/>
          <p:nvPr/>
        </p:nvSpPr>
        <p:spPr>
          <a:xfrm rot="1548045">
            <a:off x="2050023" y="1790694"/>
            <a:ext cx="988828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C3E322A8-BA8E-40FC-8D32-3E21E1B8D8DC}"/>
              </a:ext>
            </a:extLst>
          </p:cNvPr>
          <p:cNvSpPr/>
          <p:nvPr/>
        </p:nvSpPr>
        <p:spPr>
          <a:xfrm rot="1548045">
            <a:off x="1687098" y="3473773"/>
            <a:ext cx="744247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B59A531B-997B-481E-A015-F5AA2D7C13B0}"/>
              </a:ext>
            </a:extLst>
          </p:cNvPr>
          <p:cNvSpPr/>
          <p:nvPr/>
        </p:nvSpPr>
        <p:spPr>
          <a:xfrm rot="1548045">
            <a:off x="2965430" y="4120726"/>
            <a:ext cx="865361" cy="64913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7B30EEBD-3840-4354-943C-FB5B8A45989D}"/>
              </a:ext>
            </a:extLst>
          </p:cNvPr>
          <p:cNvSpPr/>
          <p:nvPr/>
        </p:nvSpPr>
        <p:spPr>
          <a:xfrm rot="1548045">
            <a:off x="4087264" y="2691210"/>
            <a:ext cx="744247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61E7DFF-90C5-4EE7-9B0C-993B3E153A3C}"/>
              </a:ext>
            </a:extLst>
          </p:cNvPr>
          <p:cNvSpPr txBox="1"/>
          <p:nvPr/>
        </p:nvSpPr>
        <p:spPr>
          <a:xfrm>
            <a:off x="2348448" y="1889941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EC1E5BE-C443-4180-9177-2B4FA3087BCF}"/>
              </a:ext>
            </a:extLst>
          </p:cNvPr>
          <p:cNvSpPr txBox="1"/>
          <p:nvPr/>
        </p:nvSpPr>
        <p:spPr>
          <a:xfrm rot="1528212">
            <a:off x="3057437" y="4056369"/>
            <a:ext cx="2439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</a:rPr>
              <a:t>1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C58B3514-06FD-4EC9-A059-6302F3B98F2B}"/>
              </a:ext>
            </a:extLst>
          </p:cNvPr>
          <p:cNvSpPr txBox="1"/>
          <p:nvPr/>
        </p:nvSpPr>
        <p:spPr>
          <a:xfrm>
            <a:off x="1908378" y="3576186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9DFFD83-E224-4DB6-ACE5-E69104C73BF9}"/>
              </a:ext>
            </a:extLst>
          </p:cNvPr>
          <p:cNvSpPr txBox="1"/>
          <p:nvPr/>
        </p:nvSpPr>
        <p:spPr>
          <a:xfrm>
            <a:off x="4308544" y="2793623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3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18F8A4CD-DE7C-4A14-BCD9-0E6390A820E8}"/>
              </a:ext>
            </a:extLst>
          </p:cNvPr>
          <p:cNvSpPr/>
          <p:nvPr/>
        </p:nvSpPr>
        <p:spPr>
          <a:xfrm>
            <a:off x="693739" y="6132239"/>
            <a:ext cx="350874" cy="2711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DF8E343-48A0-4901-9204-900599F6417D}"/>
              </a:ext>
            </a:extLst>
          </p:cNvPr>
          <p:cNvSpPr txBox="1"/>
          <p:nvPr/>
        </p:nvSpPr>
        <p:spPr>
          <a:xfrm>
            <a:off x="1138951" y="6132239"/>
            <a:ext cx="23064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методический кабинет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797772F6-C958-4164-B7FD-7DE3DA8CE62D}"/>
              </a:ext>
            </a:extLst>
          </p:cNvPr>
          <p:cNvSpPr/>
          <p:nvPr/>
        </p:nvSpPr>
        <p:spPr>
          <a:xfrm rot="1588952">
            <a:off x="7534397" y="3471304"/>
            <a:ext cx="744247" cy="57415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DF8D271-DD1F-4B2F-9089-67EC7F7D331A}"/>
              </a:ext>
            </a:extLst>
          </p:cNvPr>
          <p:cNvSpPr txBox="1"/>
          <p:nvPr/>
        </p:nvSpPr>
        <p:spPr>
          <a:xfrm>
            <a:off x="6096000" y="6221981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CC5BBA9-280B-4DD5-B7A0-32ABA143BD68}"/>
              </a:ext>
            </a:extLst>
          </p:cNvPr>
          <p:cNvSpPr txBox="1"/>
          <p:nvPr/>
        </p:nvSpPr>
        <p:spPr>
          <a:xfrm>
            <a:off x="7755677" y="3564476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0DAA273-70CB-4644-9D0C-028191CB7CA9}"/>
              </a:ext>
            </a:extLst>
          </p:cNvPr>
          <p:cNvSpPr txBox="1"/>
          <p:nvPr/>
        </p:nvSpPr>
        <p:spPr>
          <a:xfrm>
            <a:off x="6713870" y="6192353"/>
            <a:ext cx="2357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детская группа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блоке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630" y="80404"/>
            <a:ext cx="1043546" cy="1043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EC1E5BE-C443-4180-9177-2B4FA3087BCF}"/>
              </a:ext>
            </a:extLst>
          </p:cNvPr>
          <p:cNvSpPr txBox="1"/>
          <p:nvPr/>
        </p:nvSpPr>
        <p:spPr>
          <a:xfrm rot="1528212">
            <a:off x="3551916" y="4276720"/>
            <a:ext cx="2439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</a:rPr>
              <a:t>1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AEC1E5BE-C443-4180-9177-2B4FA3087BCF}"/>
              </a:ext>
            </a:extLst>
          </p:cNvPr>
          <p:cNvSpPr txBox="1"/>
          <p:nvPr/>
        </p:nvSpPr>
        <p:spPr>
          <a:xfrm rot="1528212">
            <a:off x="3231784" y="4344632"/>
            <a:ext cx="2439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itchFamily="34" charset="0"/>
              </a:rPr>
              <a:t>1</a:t>
            </a:r>
          </a:p>
        </p:txBody>
      </p:sp>
      <p:cxnSp>
        <p:nvCxnSpPr>
          <p:cNvPr id="38" name="Скругленная соединительная линия 37"/>
          <p:cNvCxnSpPr/>
          <p:nvPr/>
        </p:nvCxnSpPr>
        <p:spPr>
          <a:xfrm rot="5400000" flipH="1" flipV="1">
            <a:off x="2862534" y="2395538"/>
            <a:ext cx="9525" cy="12700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Скругленная соединительная линия 57"/>
          <p:cNvCxnSpPr/>
          <p:nvPr/>
        </p:nvCxnSpPr>
        <p:spPr>
          <a:xfrm>
            <a:off x="9044753" y="2077772"/>
            <a:ext cx="156452" cy="34855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Скругленная соединительная линия 59"/>
          <p:cNvCxnSpPr/>
          <p:nvPr/>
        </p:nvCxnSpPr>
        <p:spPr>
          <a:xfrm rot="16200000" flipH="1">
            <a:off x="9152485" y="2114595"/>
            <a:ext cx="45083" cy="41138"/>
          </a:xfrm>
          <a:prstGeom prst="curvedConnector3">
            <a:avLst>
              <a:gd name="adj1" fmla="val -20353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кругленная соединительная линия 61"/>
          <p:cNvCxnSpPr/>
          <p:nvPr/>
        </p:nvCxnSpPr>
        <p:spPr>
          <a:xfrm>
            <a:off x="9195597" y="2157706"/>
            <a:ext cx="91278" cy="12700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кругленная соединительная линия 66"/>
          <p:cNvCxnSpPr/>
          <p:nvPr/>
        </p:nvCxnSpPr>
        <p:spPr>
          <a:xfrm rot="10800000">
            <a:off x="9195597" y="2112625"/>
            <a:ext cx="5608" cy="12700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кругленная соединительная линия 68"/>
          <p:cNvCxnSpPr/>
          <p:nvPr/>
        </p:nvCxnSpPr>
        <p:spPr>
          <a:xfrm rot="5400000" flipH="1" flipV="1">
            <a:off x="9356077" y="2111041"/>
            <a:ext cx="3165" cy="2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23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План мероприятий по реализации проекта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6089694"/>
              </p:ext>
            </p:extLst>
          </p:nvPr>
        </p:nvGraphicFramePr>
        <p:xfrm>
          <a:off x="314327" y="1177925"/>
          <a:ext cx="11753847" cy="46323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7439"/>
                <a:gridCol w="2786309"/>
                <a:gridCol w="2228850"/>
                <a:gridCol w="1095375"/>
                <a:gridCol w="1428750"/>
                <a:gridCol w="2105025"/>
                <a:gridCol w="1562099"/>
              </a:tblGrid>
              <a:tr h="7858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Проблема </a:t>
                      </a:r>
                      <a:endParaRPr lang="ru-RU" sz="1400" dirty="0" smtClean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Затраты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048119"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1.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Значительная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трата времени на запрос и поиск необходимого методического и дидактического материалов для проведения образовательной деятельности в виду 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нерациональной системы их хранения в шкафах и на стеллажах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методического кабинета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0070C0"/>
                          </a:solidFill>
                          <a:latin typeface="Arial" pitchFamily="34" charset="0"/>
                        </a:rPr>
                        <a:t>Сортировка. 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Организация мест хранения пособий и материалов.</a:t>
                      </a:r>
                    </a:p>
                    <a:p>
                      <a:endParaRPr lang="ru-RU" sz="1400" baseline="0" dirty="0" smtClean="0">
                        <a:latin typeface="Arial" pitchFamily="34" charset="0"/>
                      </a:endParaRPr>
                    </a:p>
                    <a:p>
                      <a:endParaRPr lang="ru-RU" sz="1400" baseline="0" dirty="0" smtClean="0">
                        <a:latin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15.12.2025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Устинова И.А., </a:t>
                      </a:r>
                      <a:r>
                        <a:rPr lang="ru-RU" sz="1400" dirty="0" err="1" smtClean="0">
                          <a:latin typeface="Arial" pitchFamily="34" charset="0"/>
                        </a:rPr>
                        <a:t>Шпук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 А.Г.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Минимизация потери времени при подготовке педагогов к образовательной деятельности с 40 мин. до 12 мин.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Приобретение книжных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 шкафов и стеллажей- 5шт.х20 000.00=100 000,00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684027"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Разработка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классификации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 пособий и материалов в соответствии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с 5 образовательными областями</a:t>
                      </a:r>
                    </a:p>
                    <a:p>
                      <a:endParaRPr lang="ru-RU" sz="1400" dirty="0" smtClean="0">
                        <a:latin typeface="Arial" pitchFamily="34" charset="0"/>
                      </a:endParaRPr>
                    </a:p>
                    <a:p>
                      <a:endParaRPr lang="ru-RU" sz="1400" b="0" i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15.12.2025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Устинова И.А.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351" y="80403"/>
            <a:ext cx="995922" cy="99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0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9289753"/>
              </p:ext>
            </p:extLst>
          </p:nvPr>
        </p:nvGraphicFramePr>
        <p:xfrm>
          <a:off x="314327" y="1177925"/>
          <a:ext cx="11753847" cy="5303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04823"/>
                <a:gridCol w="2828925"/>
                <a:gridCol w="2228850"/>
                <a:gridCol w="1076325"/>
                <a:gridCol w="1552575"/>
                <a:gridCol w="2038350"/>
                <a:gridCol w="1523999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Проблема </a:t>
                      </a:r>
                      <a:endParaRPr lang="ru-RU" sz="1400" dirty="0" smtClean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Затраты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6681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2.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Отсутствие визуальной маркировки 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пособий и материалов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70C0"/>
                          </a:solidFill>
                          <a:latin typeface="Arial" pitchFamily="34" charset="0"/>
                        </a:rPr>
                        <a:t>Совершенствование. 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Разработка навигационного плана-схемы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 smtClean="0">
                          <a:solidFill>
                            <a:srgbClr val="0070C0"/>
                          </a:solidFill>
                          <a:latin typeface="Arial" pitchFamily="34" charset="0"/>
                        </a:rPr>
                        <a:t>Стандартизация. 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Разработка дизайн-проекта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стеллажей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Arial" pitchFamily="34" charset="0"/>
                      </a:endParaRPr>
                    </a:p>
                    <a:p>
                      <a:endParaRPr lang="ru-RU" sz="1400" dirty="0" smtClean="0">
                        <a:latin typeface="Arial" pitchFamily="34" charset="0"/>
                      </a:endParaRPr>
                    </a:p>
                    <a:p>
                      <a:endParaRPr lang="ru-RU" sz="1400" dirty="0" smtClean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20.11.2025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Суханова Ж.Б., Устинова И.А.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Создание благоприятных и комфортных</a:t>
                      </a:r>
                      <a:r>
                        <a:rPr lang="ru-RU" sz="1400" baseline="0" dirty="0" smtClean="0">
                          <a:latin typeface="Arial" pitchFamily="34" charset="0"/>
                          <a:cs typeface="Arial" pitchFamily="34" charset="0"/>
                        </a:rPr>
                        <a:t> условий для деятельности педагогов в методическом кабинете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Приобретение канцелярских товаров (органайзеры, папки, маркеры)-20000,00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86817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3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Отсутствие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формы фиксации взятых материалов и пособий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dirty="0" smtClean="0">
                          <a:solidFill>
                            <a:srgbClr val="0070C0"/>
                          </a:solidFill>
                          <a:latin typeface="Arial" pitchFamily="34" charset="0"/>
                        </a:rPr>
                        <a:t>Соблюдение</a:t>
                      </a:r>
                      <a:r>
                        <a:rPr lang="ru-RU" sz="1400" b="0" i="0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</a:rPr>
                        <a:t> порядка.</a:t>
                      </a:r>
                    </a:p>
                    <a:p>
                      <a:r>
                        <a:rPr lang="ru-RU" sz="1400" baseline="0" dirty="0" smtClean="0">
                          <a:latin typeface="Arial" pitchFamily="34" charset="0"/>
                        </a:rPr>
                        <a:t>Разработка формы фиксации материалов и пособий, находящихся в использовании у педагогов.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Создание системы визуализации пользователей</a:t>
                      </a:r>
                    </a:p>
                    <a:p>
                      <a:endParaRPr lang="ru-RU" sz="1400" baseline="0" dirty="0" smtClean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20.11.2025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Костина Е.В.</a:t>
                      </a:r>
                      <a:endParaRPr lang="en-US" sz="1400" dirty="0" smtClean="0">
                        <a:latin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itchFamily="34" charset="0"/>
                        </a:rPr>
                        <a:t>Шпук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А.Г.</a:t>
                      </a:r>
                      <a:endParaRPr lang="ru-RU" sz="1400" dirty="0" smtClean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Контроль учета пользователей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План мероприятий по реализации проекта</a:t>
            </a:r>
            <a:endParaRPr lang="ru-RU" sz="3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1" y="80403"/>
            <a:ext cx="1086872" cy="108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02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882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План мероприятий по реализации проекта</a:t>
            </a:r>
            <a:endParaRPr lang="ru-RU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25" y="80403"/>
            <a:ext cx="1043547" cy="104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894444"/>
              </p:ext>
            </p:extLst>
          </p:nvPr>
        </p:nvGraphicFramePr>
        <p:xfrm>
          <a:off x="314327" y="1177925"/>
          <a:ext cx="11753847" cy="48799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04823"/>
                <a:gridCol w="2828925"/>
                <a:gridCol w="2228850"/>
                <a:gridCol w="1095375"/>
                <a:gridCol w="1562100"/>
                <a:gridCol w="2019300"/>
                <a:gridCol w="1514474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</a:rPr>
                        <a:t>Проблема </a:t>
                      </a:r>
                      <a:endParaRPr lang="ru-RU" sz="1400" dirty="0" smtClean="0">
                        <a:effectLst/>
                        <a:latin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</a:rPr>
                        <a:t>Затраты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6681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4.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Дублирование, дополнительная распечатка 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материалов в связи  с 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несвоевременным возвратом или утерей педагогами методических и дидактических материалов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Самоконтроль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педагогов</a:t>
                      </a:r>
                      <a:endParaRPr lang="ru-RU" sz="1400" dirty="0" smtClean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Постоянно 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Устинова И.А.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Своевременное  обеспечение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образовательного процесса в соответствии с календарно-тематическим планированием</a:t>
                      </a:r>
                      <a:endParaRPr lang="ru-RU" sz="1400" dirty="0" smtClean="0">
                        <a:latin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222821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5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Отсутствие</a:t>
                      </a:r>
                      <a:r>
                        <a:rPr lang="ru-RU" sz="1400" baseline="0" dirty="0" smtClean="0">
                          <a:latin typeface="Arial" pitchFamily="34" charset="0"/>
                        </a:rPr>
                        <a:t> у педагогов информации о наличии в методическом кабинете материалов, необходимых для образовательного процесса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latin typeface="Arial" pitchFamily="34" charset="0"/>
                        </a:rPr>
                        <a:t>Создание электронной базы данных методического обеспечения образовательного процесса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</a:rPr>
                        <a:t>29.12.2025</a:t>
                      </a:r>
                      <a:endParaRPr lang="ru-RU" sz="1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Устинова И.А.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" pitchFamily="34" charset="0"/>
                        </a:rPr>
                        <a:t>Костина Е.В.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itchFamily="34" charset="0"/>
                        </a:rPr>
                        <a:t>Шпук</a:t>
                      </a:r>
                      <a:r>
                        <a:rPr lang="ru-RU" sz="1400" dirty="0" smtClean="0">
                          <a:latin typeface="Arial" pitchFamily="34" charset="0"/>
                        </a:rPr>
                        <a:t> А.Г.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Эффективное использование педагогами времени для воспитательной работы и общения с детьми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Приобретение ноутбуков 3шт.х60 000,00=180 000.00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b="1" dirty="0" smtClean="0"/>
              <a:t>Навигационный план-схема</a:t>
            </a:r>
            <a:endParaRPr lang="ru-RU" sz="28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410450" y="1657351"/>
            <a:ext cx="3943350" cy="45196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В ходе реализации проекта</a:t>
            </a:r>
            <a:r>
              <a:rPr lang="ru-RU" dirty="0" smtClean="0"/>
              <a:t>:</a:t>
            </a:r>
            <a:endParaRPr lang="ru-RU" dirty="0"/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ru-RU" sz="2600" dirty="0" smtClean="0"/>
              <a:t>Разработали классификаци</a:t>
            </a:r>
            <a:r>
              <a:rPr lang="ru-RU" sz="2600" dirty="0"/>
              <a:t>ю</a:t>
            </a:r>
            <a:r>
              <a:rPr lang="ru-RU" sz="2600" dirty="0" smtClean="0"/>
              <a:t> </a:t>
            </a:r>
            <a:r>
              <a:rPr lang="ru-RU" sz="2600" dirty="0"/>
              <a:t>по образовательным областям.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ru-RU" sz="2600" dirty="0" smtClean="0"/>
              <a:t>Создается электронная база </a:t>
            </a:r>
            <a:r>
              <a:rPr lang="ru-RU" sz="2600" dirty="0"/>
              <a:t>данных методического обеспечения образовательного процесса</a:t>
            </a:r>
          </a:p>
          <a:p>
            <a:pPr>
              <a:buClr>
                <a:srgbClr val="00B050"/>
              </a:buClr>
              <a:buFont typeface="Wingdings" pitchFamily="2" charset="2"/>
              <a:buChar char="Ø"/>
            </a:pPr>
            <a:r>
              <a:rPr lang="ru-RU" sz="2600" dirty="0" smtClean="0"/>
              <a:t>Создали формы </a:t>
            </a:r>
            <a:r>
              <a:rPr lang="ru-RU" sz="2600" dirty="0"/>
              <a:t>фиксации взятой  методической литературы , документа, пособия</a:t>
            </a:r>
          </a:p>
          <a:p>
            <a:endParaRPr lang="ru-RU" dirty="0"/>
          </a:p>
        </p:txBody>
      </p:sp>
      <p:pic>
        <p:nvPicPr>
          <p:cNvPr id="2071" name="Picture 23" descr="C:\Users\Comp\Desktop\ПСР\Навигаци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43075"/>
            <a:ext cx="61531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25" y="80403"/>
            <a:ext cx="1043547" cy="104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517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Фиксация </a:t>
            </a:r>
            <a:r>
              <a:rPr lang="ru-RU" sz="2800" b="1" dirty="0"/>
              <a:t>материалов и пособий, находящихся в использовании у </a:t>
            </a:r>
            <a:r>
              <a:rPr lang="ru-RU" sz="2800" b="1" dirty="0" smtClean="0"/>
              <a:t>педагогов</a:t>
            </a:r>
            <a:endParaRPr lang="ru-RU" sz="28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9725"/>
            <a:ext cx="5735072" cy="4567238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3400" b="1" dirty="0" smtClean="0"/>
              <a:t>Электронный каталог  дидактических пособий, литературы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7030A0"/>
                </a:solidFill>
              </a:rPr>
              <a:t>Речевое </a:t>
            </a:r>
            <a:r>
              <a:rPr lang="ru-RU" sz="3200" b="1" dirty="0">
                <a:solidFill>
                  <a:srgbClr val="7030A0"/>
                </a:solidFill>
              </a:rPr>
              <a:t>развитие	</a:t>
            </a:r>
            <a:r>
              <a:rPr lang="ru-RU" dirty="0"/>
              <a:t>	</a:t>
            </a:r>
          </a:p>
          <a:p>
            <a:r>
              <a:rPr lang="ru-RU" dirty="0"/>
              <a:t>Осень - картинки	1	</a:t>
            </a:r>
          </a:p>
          <a:p>
            <a:r>
              <a:rPr lang="ru-RU" dirty="0"/>
              <a:t>Развитие речи в детском саду 4-6 лет. В.В. </a:t>
            </a:r>
            <a:r>
              <a:rPr lang="ru-RU" dirty="0" err="1"/>
              <a:t>Гербова</a:t>
            </a:r>
            <a:r>
              <a:rPr lang="ru-RU" dirty="0"/>
              <a:t>	2	</a:t>
            </a:r>
          </a:p>
          <a:p>
            <a:r>
              <a:rPr lang="ru-RU" dirty="0"/>
              <a:t>Репка - картинки	1	</a:t>
            </a:r>
          </a:p>
          <a:p>
            <a:r>
              <a:rPr lang="ru-RU" dirty="0"/>
              <a:t>Лето - картинки	1	</a:t>
            </a:r>
          </a:p>
          <a:p>
            <a:r>
              <a:rPr lang="ru-RU" dirty="0"/>
              <a:t>Распорядок дня - картинки	1	</a:t>
            </a:r>
          </a:p>
          <a:p>
            <a:r>
              <a:rPr lang="ru-RU" dirty="0"/>
              <a:t>Кем быть - картинки 	1	</a:t>
            </a:r>
          </a:p>
          <a:p>
            <a:r>
              <a:rPr lang="ru-RU" dirty="0"/>
              <a:t>Курочка ряба - картинки	1	</a:t>
            </a:r>
          </a:p>
          <a:p>
            <a:r>
              <a:rPr lang="ru-RU" dirty="0"/>
              <a:t>Государственные символы Российской Федерации - картинки	1	</a:t>
            </a:r>
          </a:p>
          <a:p>
            <a:r>
              <a:rPr lang="ru-RU" dirty="0"/>
              <a:t>Посуда. К.П. Нефёдов	1	</a:t>
            </a:r>
          </a:p>
          <a:p>
            <a:r>
              <a:rPr lang="ru-RU" dirty="0"/>
              <a:t>Школьные принадлежности в картинках 	1	</a:t>
            </a:r>
          </a:p>
          <a:p>
            <a:r>
              <a:rPr lang="ru-RU" dirty="0"/>
              <a:t>Зима - картинки	1	</a:t>
            </a:r>
          </a:p>
          <a:p>
            <a:r>
              <a:rPr lang="ru-RU" dirty="0"/>
              <a:t>Родная природа - картинки	1	</a:t>
            </a:r>
          </a:p>
          <a:p>
            <a:r>
              <a:rPr lang="ru-RU" dirty="0"/>
              <a:t>Времена года - картинки	1	</a:t>
            </a:r>
          </a:p>
          <a:p>
            <a:r>
              <a:rPr lang="ru-RU" dirty="0"/>
              <a:t>Все работы хороши - городские профессии	1	</a:t>
            </a:r>
          </a:p>
          <a:p>
            <a:pPr marL="0" indent="0">
              <a:buNone/>
            </a:pPr>
            <a:r>
              <a:rPr lang="ru-RU" sz="3100" b="1" dirty="0">
                <a:solidFill>
                  <a:srgbClr val="0070C0"/>
                </a:solidFill>
              </a:rPr>
              <a:t>Художественно-эстетическое развитие</a:t>
            </a:r>
            <a:r>
              <a:rPr lang="ru-RU" dirty="0"/>
              <a:t>		</a:t>
            </a:r>
          </a:p>
          <a:p>
            <a:r>
              <a:rPr lang="ru-RU" dirty="0"/>
              <a:t>Птицы - раскраска	1	</a:t>
            </a:r>
          </a:p>
          <a:p>
            <a:r>
              <a:rPr lang="ru-RU" dirty="0"/>
              <a:t>Рыбы - раскраска	2	</a:t>
            </a:r>
          </a:p>
          <a:p>
            <a:r>
              <a:rPr lang="ru-RU" dirty="0"/>
              <a:t>Дымковская игрушка - альбом	1	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25" y="80403"/>
            <a:ext cx="1043547" cy="104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Comp\Desktop\ПСР\фото\Стало\IMG-20251210-WA000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695450"/>
            <a:ext cx="346710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57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Алгоритм пользования педагогами </a:t>
            </a:r>
            <a:br>
              <a:rPr lang="ru-RU" sz="2800" b="1" dirty="0" smtClean="0"/>
            </a:br>
            <a:r>
              <a:rPr lang="ru-RU" sz="2800" b="1" dirty="0" smtClean="0"/>
              <a:t>методического и дидактического материала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57350"/>
            <a:ext cx="6791325" cy="451961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lvl="0" indent="0">
              <a:buNone/>
            </a:pPr>
            <a:r>
              <a:rPr lang="ru-RU" sz="3300" dirty="0" smtClean="0"/>
              <a:t>1. Определение </a:t>
            </a:r>
            <a:r>
              <a:rPr lang="ru-RU" sz="3300" dirty="0"/>
              <a:t>занятий по плану, подбор методического и дидактического  материалов на группе</a:t>
            </a:r>
          </a:p>
          <a:p>
            <a:pPr marL="0" lvl="0" indent="0">
              <a:buNone/>
            </a:pPr>
            <a:r>
              <a:rPr lang="ru-RU" sz="3300" dirty="0" smtClean="0"/>
              <a:t>2. Нужен </a:t>
            </a:r>
            <a:r>
              <a:rPr lang="ru-RU" sz="3300" dirty="0"/>
              <a:t>дидактический или методический материал </a:t>
            </a:r>
          </a:p>
          <a:p>
            <a:pPr marL="0" indent="0">
              <a:buNone/>
            </a:pPr>
            <a:r>
              <a:rPr lang="ru-RU" sz="3300" dirty="0"/>
              <a:t>в методический кабинет.</a:t>
            </a:r>
          </a:p>
          <a:p>
            <a:pPr marL="0" lvl="0" indent="0">
              <a:buNone/>
            </a:pPr>
            <a:r>
              <a:rPr lang="ru-RU" sz="3300" dirty="0" smtClean="0"/>
              <a:t>3.Подбор </a:t>
            </a:r>
            <a:r>
              <a:rPr lang="ru-RU" sz="3300" dirty="0"/>
              <a:t>материалов в методическом кабинете:</a:t>
            </a:r>
          </a:p>
          <a:p>
            <a:pPr marL="0" indent="0">
              <a:buNone/>
            </a:pPr>
            <a:r>
              <a:rPr lang="ru-RU" sz="3300" dirty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/>
              <a:t>навигационный план-схема ( ориентируемся на цветовую визуализацию)</a:t>
            </a:r>
          </a:p>
          <a:p>
            <a:pPr lvl="0">
              <a:buFont typeface="Wingdings" pitchFamily="2" charset="2"/>
              <a:buChar char="Ø"/>
            </a:pPr>
            <a:r>
              <a:rPr lang="ru-RU" sz="3300" dirty="0"/>
              <a:t>берем материал, бирку кладем ящичек своей </a:t>
            </a:r>
            <a:r>
              <a:rPr lang="ru-RU" sz="3300" dirty="0" smtClean="0"/>
              <a:t>группы.</a:t>
            </a:r>
          </a:p>
          <a:p>
            <a:pPr lvl="0">
              <a:buFont typeface="Wingdings" pitchFamily="2" charset="2"/>
              <a:buChar char="Ø"/>
            </a:pPr>
            <a:endParaRPr lang="ru-RU" sz="3300" dirty="0"/>
          </a:p>
          <a:p>
            <a:pPr marL="0" lvl="0" indent="0">
              <a:buNone/>
            </a:pPr>
            <a:r>
              <a:rPr lang="ru-RU" sz="3300" dirty="0" smtClean="0"/>
              <a:t>4. Возврат </a:t>
            </a:r>
            <a:r>
              <a:rPr lang="ru-RU" sz="3300" dirty="0"/>
              <a:t>материалов в методический кабинет:</a:t>
            </a:r>
          </a:p>
          <a:p>
            <a:pPr marL="0" indent="0">
              <a:buNone/>
            </a:pPr>
            <a:r>
              <a:rPr lang="ru-RU" sz="3300" dirty="0"/>
              <a:t> </a:t>
            </a:r>
          </a:p>
          <a:p>
            <a:pPr>
              <a:buFont typeface="Wingdings" pitchFamily="2" charset="2"/>
              <a:buChar char="Ø"/>
            </a:pPr>
            <a:r>
              <a:rPr lang="ru-RU" sz="3300" dirty="0"/>
              <a:t> бирку со своего ящика возвращаем к материалу и возвращаем на свое место в соответствии с навигационным планом-схемой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613" y="182563"/>
            <a:ext cx="104298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с вырезом 6"/>
          <p:cNvSpPr/>
          <p:nvPr/>
        </p:nvSpPr>
        <p:spPr>
          <a:xfrm>
            <a:off x="6012498" y="2404585"/>
            <a:ext cx="607377" cy="174943"/>
          </a:xfrm>
          <a:prstGeom prst="notched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5" name="Picture 3" descr="C:\Users\Comp\Desktop\ПСР\фото\Стало\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889" y="2404585"/>
            <a:ext cx="4211111" cy="330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46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Организация пространства методического кабинета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1.Реализован план перемещения методического кабинета в блок №2.</a:t>
            </a:r>
          </a:p>
          <a:p>
            <a:pPr marL="0" indent="0">
              <a:buNone/>
            </a:pPr>
            <a:r>
              <a:rPr lang="ru-RU" sz="2200" dirty="0" smtClean="0"/>
              <a:t>2. Детский сад представил проект «Уютный уголок знаний» с целью оснащения методического кабинета новой мебелью и получил целевые пожертвования денежных средств от АО «</a:t>
            </a:r>
            <a:r>
              <a:rPr lang="ru-RU" sz="2200" dirty="0" err="1" smtClean="0"/>
              <a:t>Атомстройэкспорт</a:t>
            </a:r>
            <a:r>
              <a:rPr lang="ru-RU" sz="2200" dirty="0" smtClean="0"/>
              <a:t>».</a:t>
            </a:r>
          </a:p>
          <a:p>
            <a:pPr marL="0" indent="0">
              <a:buNone/>
            </a:pPr>
            <a:r>
              <a:rPr lang="ru-RU" sz="2200" dirty="0" smtClean="0"/>
              <a:t>3. На целевые </a:t>
            </a:r>
            <a:r>
              <a:rPr lang="ru-RU" sz="2200" dirty="0"/>
              <a:t>пожертвования денежных средств АО «</a:t>
            </a:r>
            <a:r>
              <a:rPr lang="ru-RU" sz="2200" dirty="0" err="1"/>
              <a:t>Атомстройэкспорт</a:t>
            </a:r>
            <a:r>
              <a:rPr lang="ru-RU" sz="2200" dirty="0" smtClean="0"/>
              <a:t>» были приобретены:</a:t>
            </a:r>
          </a:p>
          <a:p>
            <a:pPr>
              <a:buFontTx/>
              <a:buChar char="-"/>
            </a:pPr>
            <a:r>
              <a:rPr lang="ru-RU" sz="2200" dirty="0" smtClean="0"/>
              <a:t>книжные шкафы,</a:t>
            </a:r>
          </a:p>
          <a:p>
            <a:pPr>
              <a:buFontTx/>
              <a:buChar char="-"/>
            </a:pPr>
            <a:r>
              <a:rPr lang="ru-RU" sz="2200" dirty="0" smtClean="0"/>
              <a:t>стеллажи для методических и дидактических пособий,</a:t>
            </a:r>
          </a:p>
          <a:p>
            <a:pPr>
              <a:buFontTx/>
              <a:buChar char="-"/>
            </a:pPr>
            <a:r>
              <a:rPr lang="ru-RU" sz="2200" dirty="0" smtClean="0"/>
              <a:t>тумба для демонстрационных материалов,</a:t>
            </a:r>
          </a:p>
          <a:p>
            <a:pPr>
              <a:buFontTx/>
              <a:buChar char="-"/>
            </a:pPr>
            <a:r>
              <a:rPr lang="ru-RU" sz="2200" smtClean="0"/>
              <a:t>стол </a:t>
            </a:r>
            <a:r>
              <a:rPr lang="ru-RU" sz="2200" dirty="0" smtClean="0"/>
              <a:t>для проведения </a:t>
            </a:r>
            <a:r>
              <a:rPr lang="ru-RU" sz="2200" smtClean="0"/>
              <a:t>педагогических мероприятий.</a:t>
            </a:r>
            <a:endParaRPr lang="ru-RU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725" y="171450"/>
            <a:ext cx="109696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29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Итог реализации проекта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7750"/>
            <a:ext cx="10515600" cy="5129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              Было								Стало			</a:t>
            </a:r>
            <a:endParaRPr lang="ru-RU" sz="2200" dirty="0"/>
          </a:p>
        </p:txBody>
      </p:sp>
      <p:pic>
        <p:nvPicPr>
          <p:cNvPr id="4099" name="Picture 3" descr="C:\Users\Comp\Desktop\ПСР\фото\было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508" y="1459706"/>
            <a:ext cx="3739092" cy="475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Comp\Desktop\ПСР\фото\Стало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006" y="1459706"/>
            <a:ext cx="4388442" cy="475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575" y="80403"/>
            <a:ext cx="1100697" cy="110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0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	</a:t>
            </a:r>
            <a:r>
              <a:rPr lang="ru-RU" sz="2200" dirty="0" smtClean="0"/>
              <a:t>Было</a:t>
            </a:r>
            <a:r>
              <a:rPr lang="ru-RU" sz="2200" dirty="0"/>
              <a:t>								Стало</a:t>
            </a:r>
            <a:r>
              <a:rPr lang="ru-RU" dirty="0"/>
              <a:t>	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Comp\Desktop\ПСР\фото\было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66" y="1371601"/>
            <a:ext cx="3710696" cy="494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omp\Desktop\ПСР\фото\Стало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095" y="1247775"/>
            <a:ext cx="3805753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429" y="144462"/>
            <a:ext cx="109696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85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6389" y="157942"/>
            <a:ext cx="10515600" cy="623454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/>
              <a:t>Достигнутые результаты </a:t>
            </a:r>
            <a:endParaRPr lang="ru-RU" sz="3200" i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260359"/>
            <a:ext cx="10515600" cy="5182005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cs typeface="Arial" pitchFamily="34" charset="0"/>
              </a:rPr>
              <a:t>Минимизированы </a:t>
            </a:r>
            <a:r>
              <a:rPr lang="ru-RU" sz="2400" dirty="0">
                <a:cs typeface="Arial" pitchFamily="34" charset="0"/>
              </a:rPr>
              <a:t>потери времени при подготовке педагогов к образовательной деятельности с 40 мин. до 12 мин</a:t>
            </a:r>
            <a:r>
              <a:rPr lang="ru-RU" sz="2400" dirty="0" smtClean="0"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ru-RU" sz="1600" dirty="0"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400" dirty="0" smtClean="0"/>
              <a:t>2.</a:t>
            </a:r>
            <a:r>
              <a:rPr lang="ru-RU" sz="2400" dirty="0">
                <a:cs typeface="Arial" pitchFamily="34" charset="0"/>
              </a:rPr>
              <a:t> Эффективное использование педагогами времени для воспитательной работы и общения с </a:t>
            </a:r>
            <a:r>
              <a:rPr lang="ru-RU" sz="2400" dirty="0" smtClean="0">
                <a:cs typeface="Arial" pitchFamily="34" charset="0"/>
              </a:rPr>
              <a:t>детьми.</a:t>
            </a:r>
          </a:p>
          <a:p>
            <a:pPr marL="0" indent="0" algn="just">
              <a:buNone/>
            </a:pPr>
            <a:endParaRPr lang="ru-RU" sz="1600" dirty="0" smtClean="0"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400" dirty="0" smtClean="0"/>
              <a:t>3. Своевременное  </a:t>
            </a:r>
            <a:r>
              <a:rPr lang="ru-RU" sz="2400" dirty="0"/>
              <a:t>обеспечение образовательного процесса в соответствии с календарно-тематическим </a:t>
            </a:r>
            <a:r>
              <a:rPr lang="ru-RU" sz="2400" dirty="0" smtClean="0"/>
              <a:t>планированием.</a:t>
            </a:r>
          </a:p>
          <a:p>
            <a:pPr marL="0" indent="0" algn="just">
              <a:buNone/>
            </a:pPr>
            <a:endParaRPr lang="ru-RU" sz="1600" dirty="0" smtClean="0"/>
          </a:p>
          <a:p>
            <a:pPr marL="0" indent="0" algn="just">
              <a:buNone/>
            </a:pPr>
            <a:r>
              <a:rPr lang="ru-RU" sz="2400" dirty="0" smtClean="0"/>
              <a:t>4.</a:t>
            </a:r>
            <a:r>
              <a:rPr lang="ru-RU" sz="2400" dirty="0" smtClean="0">
                <a:cs typeface="Arial" pitchFamily="34" charset="0"/>
              </a:rPr>
              <a:t> </a:t>
            </a:r>
            <a:r>
              <a:rPr lang="ru-RU" sz="2400" dirty="0">
                <a:cs typeface="Arial" pitchFamily="34" charset="0"/>
              </a:rPr>
              <a:t>Контроль учета </a:t>
            </a:r>
            <a:r>
              <a:rPr lang="ru-RU" sz="2400" dirty="0" smtClean="0">
                <a:cs typeface="Arial" pitchFamily="34" charset="0"/>
              </a:rPr>
              <a:t>пользователей.</a:t>
            </a:r>
          </a:p>
          <a:p>
            <a:pPr marL="0" indent="0" algn="just">
              <a:buNone/>
            </a:pPr>
            <a:endParaRPr lang="ru-RU" sz="2400" dirty="0"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cs typeface="Arial" pitchFamily="34" charset="0"/>
              </a:rPr>
              <a:t>6. Создана электронной базы методической литературы, методических и дидактических материалов.</a:t>
            </a:r>
          </a:p>
          <a:p>
            <a:pPr marL="0" indent="0" algn="just">
              <a:buNone/>
            </a:pPr>
            <a:endParaRPr lang="ru-RU" sz="1600" dirty="0"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400" dirty="0" smtClean="0"/>
              <a:t>5.</a:t>
            </a:r>
            <a:r>
              <a:rPr lang="ru-RU" sz="2400" dirty="0" smtClean="0">
                <a:cs typeface="Arial" pitchFamily="34" charset="0"/>
              </a:rPr>
              <a:t> Созданы благоприятные </a:t>
            </a:r>
            <a:r>
              <a:rPr lang="ru-RU" sz="2400" dirty="0">
                <a:cs typeface="Arial" pitchFamily="34" charset="0"/>
              </a:rPr>
              <a:t>и </a:t>
            </a:r>
            <a:r>
              <a:rPr lang="ru-RU" sz="2400" dirty="0" smtClean="0">
                <a:cs typeface="Arial" pitchFamily="34" charset="0"/>
              </a:rPr>
              <a:t>комфортные условия </a:t>
            </a:r>
            <a:r>
              <a:rPr lang="ru-RU" sz="2400" dirty="0">
                <a:cs typeface="Arial" pitchFamily="34" charset="0"/>
              </a:rPr>
              <a:t>для деятельности педагогов в методическом </a:t>
            </a:r>
            <a:r>
              <a:rPr lang="ru-RU" sz="2400" dirty="0" smtClean="0">
                <a:cs typeface="Arial" pitchFamily="34" charset="0"/>
              </a:rPr>
              <a:t>кабинете.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4E3D3F-8180-4EED-B59E-453B9C7CAA7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575" y="80403"/>
            <a:ext cx="1100697" cy="110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561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1044</Words>
  <Application>Microsoft Office PowerPoint</Application>
  <PresentationFormat>Произвольный</PresentationFormat>
  <Paragraphs>331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муниципальное бюджетное дошкольное  образовательное учреждение «Детский сад «Лесная сказка» муниципального образования «город Десногорск»  Смоленской области </vt:lpstr>
      <vt:lpstr>Презентация PowerPoint</vt:lpstr>
      <vt:lpstr>Информация об учреждении</vt:lpstr>
      <vt:lpstr>Презентация PowerPoint</vt:lpstr>
      <vt:lpstr> Введение в проблему - Описание ситуации «как есть»</vt:lpstr>
      <vt:lpstr>Презентация PowerPoint</vt:lpstr>
      <vt:lpstr>Презентация PowerPoint</vt:lpstr>
      <vt:lpstr>Оптимизация перемещений </vt:lpstr>
      <vt:lpstr>План мероприятий по реализации проекта</vt:lpstr>
      <vt:lpstr>План мероприятий по реализации проекта</vt:lpstr>
      <vt:lpstr>План мероприятий по реализации проекта</vt:lpstr>
      <vt:lpstr>Навигационный план-схема</vt:lpstr>
      <vt:lpstr>Фиксация материалов и пособий, находящихся в использовании у педагогов</vt:lpstr>
      <vt:lpstr>Алгоритм пользования педагогами  методического и дидактического материала</vt:lpstr>
      <vt:lpstr>Организация пространства методического кабинета</vt:lpstr>
      <vt:lpstr>Итог реализации проекта</vt:lpstr>
      <vt:lpstr>Презентация PowerPoint</vt:lpstr>
      <vt:lpstr>Достигнутые результаты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сосновских</dc:creator>
  <cp:lastModifiedBy>Comp</cp:lastModifiedBy>
  <cp:revision>73</cp:revision>
  <cp:lastPrinted>2025-08-07T12:46:18Z</cp:lastPrinted>
  <dcterms:created xsi:type="dcterms:W3CDTF">2025-08-07T06:22:25Z</dcterms:created>
  <dcterms:modified xsi:type="dcterms:W3CDTF">2026-06-25T10:49:31Z</dcterms:modified>
</cp:coreProperties>
</file>