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4803695150115501E-2"/>
          <c:y val="0.19344796916691401"/>
          <c:w val="0.90981524249422596"/>
          <c:h val="0.6365253483545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0412-4D85-B46F-3A38B13865E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412-4D85-B46F-3A38B13865EC}"/>
              </c:ext>
            </c:extLst>
          </c:dPt>
          <c:dLbls>
            <c:dLbl>
              <c:idx val="0"/>
              <c:numFmt formatCode="General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Calibri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1-0412-4D85-B46F-3A38B13865EC}"/>
                </c:ext>
              </c:extLst>
            </c:dLbl>
            <c:dLbl>
              <c:idx val="1"/>
              <c:numFmt formatCode="General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Calibri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3-0412-4D85-B46F-3A38B13865EC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404040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2"/>
                <c:pt idx="0">
                  <c:v>Обращений</c:v>
                </c:pt>
                <c:pt idx="1">
                  <c:v>ПГУ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45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12-4D85-B46F-3A38B1386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857620"/>
        <c:axId val="10278202"/>
      </c:barChart>
      <c:catAx>
        <c:axId val="788576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strike="noStrike" spc="-1">
                <a:solidFill>
                  <a:srgbClr val="595959"/>
                </a:solidFill>
                <a:latin typeface="Calibri"/>
              </a:defRPr>
            </a:pPr>
            <a:endParaRPr lang="ru-RU"/>
          </a:p>
        </c:txPr>
        <c:crossAx val="10278202"/>
        <c:crosses val="autoZero"/>
        <c:auto val="1"/>
        <c:lblAlgn val="ctr"/>
        <c:lblOffset val="100"/>
        <c:noMultiLvlLbl val="0"/>
      </c:catAx>
      <c:valAx>
        <c:axId val="1027820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857620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4803695150115501E-2"/>
          <c:y val="0.19344796916691401"/>
          <c:w val="0.90981524249422596"/>
          <c:h val="0.6365253483545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81FA-41EB-A054-0F39EB5E4C83}"/>
              </c:ext>
            </c:extLst>
          </c:dPt>
          <c:dLbls>
            <c:dLbl>
              <c:idx val="0"/>
              <c:numFmt formatCode="General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Calibri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1-81FA-41EB-A054-0F39EB5E4C83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404040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2"/>
                <c:pt idx="0">
                  <c:v>Обращений</c:v>
                </c:pt>
                <c:pt idx="1">
                  <c:v>ПГУ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44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FA-41EB-A054-0F39EB5E4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753093"/>
        <c:axId val="88485565"/>
      </c:barChart>
      <c:catAx>
        <c:axId val="9075309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strike="noStrike" spc="-1">
                <a:solidFill>
                  <a:srgbClr val="595959"/>
                </a:solidFill>
                <a:latin typeface="Calibri"/>
              </a:defRPr>
            </a:pPr>
            <a:endParaRPr lang="ru-RU"/>
          </a:p>
        </c:txPr>
        <c:crossAx val="88485565"/>
        <c:crosses val="autoZero"/>
        <c:auto val="1"/>
        <c:lblAlgn val="ctr"/>
        <c:lblOffset val="100"/>
        <c:noMultiLvlLbl val="0"/>
      </c:catAx>
      <c:valAx>
        <c:axId val="8848556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0753093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501CF1A-BEF5-48D4-85B4-823946B9622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83520"/>
            <a:ext cx="10970640" cy="15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A4A7E91-CE88-42B4-9D13-12A460ED9FB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DBB95A6-305D-402F-A739-03663C537C91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83520"/>
            <a:ext cx="10970640" cy="152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7E240E-9627-45CF-80B0-4A7BB4DE6984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620000" y="286560"/>
            <a:ext cx="9209160" cy="172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200" b="1" strike="noStrike" spc="-1">
                <a:solidFill>
                  <a:srgbClr val="333333"/>
                </a:solidFill>
                <a:latin typeface="Times New Roman"/>
                <a:ea typeface="Droid Sans Fallback"/>
              </a:rPr>
              <a:t>Управления городского хозяйства и промышленного комплекса Администрации муниципального образования «город Десногорск» Смоленской области</a:t>
            </a:r>
            <a:br>
              <a:rPr sz="2200"/>
            </a:br>
            <a:endParaRPr lang="ru-RU" sz="2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838080" y="2758320"/>
            <a:ext cx="10512720" cy="207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chemeClr val="dk1"/>
                </a:solidFill>
                <a:latin typeface="Arial"/>
              </a:rPr>
              <a:t>Проект: </a:t>
            </a: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chemeClr val="dk1"/>
                </a:solidFill>
                <a:latin typeface="Arial"/>
                <a:ea typeface="Droid Sans Fallback"/>
              </a:rPr>
              <a:t>«</a:t>
            </a:r>
            <a:r>
              <a:rPr lang="ru-RU" sz="2600" b="1" strike="noStrike" spc="-1">
                <a:solidFill>
                  <a:schemeClr val="dk1"/>
                </a:solidFill>
                <a:latin typeface="Calibri"/>
                <a:ea typeface="Droid Sans Fallback"/>
              </a:rPr>
              <a:t>Оптимизация процесса предоставления услуги предварительного согласования предоставления земельного участка</a:t>
            </a:r>
            <a:r>
              <a:rPr lang="ru-RU" sz="2800" b="1" strike="noStrike" spc="-1">
                <a:solidFill>
                  <a:schemeClr val="dk1"/>
                </a:solidFill>
                <a:latin typeface="Arial"/>
                <a:ea typeface="Droid Sans Fallback"/>
              </a:rPr>
              <a:t>»</a:t>
            </a: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76F1F9-E727-42B2-B949-5AF880871B64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Прямоугольник 5"/>
          <p:cNvSpPr/>
          <p:nvPr/>
        </p:nvSpPr>
        <p:spPr>
          <a:xfrm>
            <a:off x="5618520" y="6338880"/>
            <a:ext cx="114264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2026 год.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6" name="Рисунок 56"/>
          <p:cNvPicPr/>
          <p:nvPr/>
        </p:nvPicPr>
        <p:blipFill>
          <a:blip r:embed="rId2"/>
          <a:stretch/>
        </p:blipFill>
        <p:spPr>
          <a:xfrm>
            <a:off x="384120" y="360000"/>
            <a:ext cx="873360" cy="873360"/>
          </a:xfrm>
          <a:prstGeom prst="rect">
            <a:avLst/>
          </a:prstGeom>
          <a:ln w="0">
            <a:noFill/>
          </a:ln>
        </p:spPr>
      </p:pic>
      <p:pic>
        <p:nvPicPr>
          <p:cNvPr id="17" name="Рисунок 5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07640" y="373680"/>
            <a:ext cx="969840" cy="70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/>
          <p:nvPr/>
        </p:nvSpPr>
        <p:spPr>
          <a:xfrm>
            <a:off x="3315600" y="3240"/>
            <a:ext cx="41860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Команда  проекта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9" name="Рисунок 2"/>
          <p:cNvPicPr/>
          <p:nvPr/>
        </p:nvPicPr>
        <p:blipFill>
          <a:blip r:embed="rId2"/>
          <a:stretch/>
        </p:blipFill>
        <p:spPr>
          <a:xfrm>
            <a:off x="199440" y="762480"/>
            <a:ext cx="11858040" cy="5623560"/>
          </a:xfrm>
          <a:prstGeom prst="rect">
            <a:avLst/>
          </a:prstGeom>
          <a:ln w="0">
            <a:noFill/>
          </a:ln>
        </p:spPr>
      </p:pic>
      <p:sp>
        <p:nvSpPr>
          <p:cNvPr id="20" name="TextBox 6"/>
          <p:cNvSpPr/>
          <p:nvPr/>
        </p:nvSpPr>
        <p:spPr>
          <a:xfrm>
            <a:off x="4140000" y="1256040"/>
            <a:ext cx="27414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Руководитель  проекта: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1" name="TextBox 8"/>
          <p:cNvSpPr/>
          <p:nvPr/>
        </p:nvSpPr>
        <p:spPr>
          <a:xfrm>
            <a:off x="625320" y="3393360"/>
            <a:ext cx="2689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Члены рабочей группы: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2" name="Прямоугольник 67"/>
          <p:cNvSpPr/>
          <p:nvPr/>
        </p:nvSpPr>
        <p:spPr>
          <a:xfrm>
            <a:off x="398520" y="2756520"/>
            <a:ext cx="113932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Times New Roman"/>
                <a:ea typeface="Droid Sans Fallback"/>
              </a:rPr>
              <a:t>Заместитель Главы муниципального образования - начальник Управления по городскому хозяйству и промышленному комплексу Администрации муниципального образования «город Десногорск» Смоленской области</a:t>
            </a: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3" name="Прямоугольник 68"/>
          <p:cNvSpPr/>
          <p:nvPr/>
        </p:nvSpPr>
        <p:spPr>
          <a:xfrm>
            <a:off x="717480" y="2400840"/>
            <a:ext cx="2737800" cy="70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Open Sans"/>
              </a:rPr>
              <a:t>Федоренков А.В.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4" name="Прямоугольник 69"/>
          <p:cNvSpPr/>
          <p:nvPr/>
        </p:nvSpPr>
        <p:spPr>
          <a:xfrm>
            <a:off x="946080" y="5201280"/>
            <a:ext cx="4007880" cy="104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roid Sans Fallback"/>
              </a:rPr>
              <a:t>Кокурина М.В.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Calibri"/>
                <a:ea typeface="Droid Sans Fallback"/>
              </a:rPr>
              <a:t>Начальник отдела строительства и ремонтов</a:t>
            </a: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5" name="Прямоугольник 70"/>
          <p:cNvSpPr/>
          <p:nvPr/>
        </p:nvSpPr>
        <p:spPr>
          <a:xfrm>
            <a:off x="6654600" y="5201280"/>
            <a:ext cx="436644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roid Sans Fallback"/>
              </a:rPr>
              <a:t>Карпикова Е.Г.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roid Sans Fallback"/>
              </a:rPr>
              <a:t>специалист 1 категории </a:t>
            </a:r>
            <a:endParaRPr lang="ru-RU" sz="1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6" name="Рисунок 7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39640" y="180000"/>
            <a:ext cx="717840" cy="520920"/>
          </a:xfrm>
          <a:prstGeom prst="rect">
            <a:avLst/>
          </a:prstGeom>
          <a:ln w="0">
            <a:noFill/>
          </a:ln>
        </p:spPr>
      </p:pic>
      <p:pic>
        <p:nvPicPr>
          <p:cNvPr id="27" name="Picture 2" descr="Picture background"/>
          <p:cNvPicPr/>
          <p:nvPr/>
        </p:nvPicPr>
        <p:blipFill>
          <a:blip r:embed="rId4"/>
          <a:stretch/>
        </p:blipFill>
        <p:spPr>
          <a:xfrm>
            <a:off x="1232640" y="3867480"/>
            <a:ext cx="991800" cy="991800"/>
          </a:xfrm>
          <a:prstGeom prst="rect">
            <a:avLst/>
          </a:prstGeom>
          <a:ln w="0">
            <a:noFill/>
          </a:ln>
        </p:spPr>
      </p:pic>
      <p:pic>
        <p:nvPicPr>
          <p:cNvPr id="28" name="Picture 4" descr="Picture background"/>
          <p:cNvPicPr/>
          <p:nvPr/>
        </p:nvPicPr>
        <p:blipFill>
          <a:blip r:embed="rId5"/>
          <a:stretch/>
        </p:blipFill>
        <p:spPr>
          <a:xfrm>
            <a:off x="759960" y="912600"/>
            <a:ext cx="1464840" cy="1464840"/>
          </a:xfrm>
          <a:prstGeom prst="rect">
            <a:avLst/>
          </a:prstGeom>
          <a:ln w="0">
            <a:noFill/>
          </a:ln>
        </p:spPr>
      </p:pic>
      <p:pic>
        <p:nvPicPr>
          <p:cNvPr id="29" name="Picture 2" descr="Picture background"/>
          <p:cNvPicPr/>
          <p:nvPr/>
        </p:nvPicPr>
        <p:blipFill>
          <a:blip r:embed="rId4"/>
          <a:stretch/>
        </p:blipFill>
        <p:spPr>
          <a:xfrm>
            <a:off x="6569280" y="3987360"/>
            <a:ext cx="991800" cy="99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72"/>
          <p:cNvPicPr/>
          <p:nvPr/>
        </p:nvPicPr>
        <p:blipFill>
          <a:blip r:embed="rId2"/>
          <a:stretch/>
        </p:blipFill>
        <p:spPr>
          <a:xfrm>
            <a:off x="1056240" y="776880"/>
            <a:ext cx="10077480" cy="5907240"/>
          </a:xfrm>
          <a:prstGeom prst="rect">
            <a:avLst/>
          </a:prstGeom>
          <a:ln w="0">
            <a:solidFill>
              <a:srgbClr val="000000"/>
            </a:solidFill>
          </a:ln>
        </p:spPr>
      </p:pic>
      <p:sp>
        <p:nvSpPr>
          <p:cNvPr id="31" name="TextBox 4"/>
          <p:cNvSpPr/>
          <p:nvPr/>
        </p:nvSpPr>
        <p:spPr>
          <a:xfrm>
            <a:off x="3333960" y="3240"/>
            <a:ext cx="4148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Карточка проекта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38720" y="136440"/>
            <a:ext cx="10512720" cy="84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Целевые показатели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8B10BA1-7579-49DA-9D9B-26BFF130F5B9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34" name="Объект 6"/>
          <p:cNvGraphicFramePr/>
          <p:nvPr/>
        </p:nvGraphicFramePr>
        <p:xfrm>
          <a:off x="878040" y="2079360"/>
          <a:ext cx="10488240" cy="2433960"/>
        </p:xfrm>
        <a:graphic>
          <a:graphicData uri="http://schemas.openxmlformats.org/drawingml/2006/table">
            <a:tbl>
              <a:tblPr/>
              <a:tblGrid>
                <a:gridCol w="34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160">
                <a:tc>
                  <a:txBody>
                    <a:bodyPr/>
                    <a:lstStyle/>
                    <a:p>
                      <a:endParaRPr lang="ru-RU" sz="18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Текущий показатель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Целевой показатель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5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Сокращение ВПП, дни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20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12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5" name="Рисунок 7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08000" y="373680"/>
            <a:ext cx="969840" cy="70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1"/>
          <p:cNvSpPr/>
          <p:nvPr/>
        </p:nvSpPr>
        <p:spPr>
          <a:xfrm>
            <a:off x="625680" y="-24840"/>
            <a:ext cx="10891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Карта текущего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7" name="TextBox 4"/>
          <p:cNvSpPr/>
          <p:nvPr/>
        </p:nvSpPr>
        <p:spPr>
          <a:xfrm>
            <a:off x="708480" y="703080"/>
            <a:ext cx="11014200" cy="88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600" b="1" i="1" strike="noStrike" spc="-1">
                <a:solidFill>
                  <a:schemeClr val="dk1"/>
                </a:solidFill>
                <a:latin typeface="Calibri"/>
                <a:ea typeface="Droid Sans Fallback"/>
              </a:rPr>
              <a:t> "Оптимизация процесса предварительного согласования земельного участка"</a:t>
            </a:r>
            <a:endParaRPr lang="ru-RU" sz="2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8" name="TextBox 31"/>
          <p:cNvSpPr/>
          <p:nvPr/>
        </p:nvSpPr>
        <p:spPr>
          <a:xfrm>
            <a:off x="7697160" y="5638320"/>
            <a:ext cx="4493160" cy="3945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FF0000"/>
                </a:solidFill>
                <a:latin typeface="Arial"/>
              </a:rPr>
              <a:t>ВПП = до 20 раб. дн.</a:t>
            </a:r>
            <a:endParaRPr lang="ru-RU" sz="20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39" name="Рисунок 8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40000" y="180000"/>
            <a:ext cx="717480" cy="520560"/>
          </a:xfrm>
          <a:prstGeom prst="rect">
            <a:avLst/>
          </a:prstGeom>
          <a:ln w="0">
            <a:noFill/>
          </a:ln>
        </p:spPr>
      </p:pic>
      <p:pic>
        <p:nvPicPr>
          <p:cNvPr id="40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1595160"/>
            <a:ext cx="12190320" cy="4021560"/>
          </a:xfrm>
          <a:prstGeom prst="rect">
            <a:avLst/>
          </a:prstGeom>
          <a:ln w="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1"/>
          <p:cNvSpPr/>
          <p:nvPr/>
        </p:nvSpPr>
        <p:spPr>
          <a:xfrm>
            <a:off x="493200" y="330480"/>
            <a:ext cx="10891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Выявленные проблемы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2" name="Прямоугольник 3"/>
          <p:cNvSpPr/>
          <p:nvPr/>
        </p:nvSpPr>
        <p:spPr>
          <a:xfrm>
            <a:off x="1387800" y="1910880"/>
            <a:ext cx="9102600" cy="338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Перемещение документов вручную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Ожидание регистрации заявления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Запрос дополнительной информации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Последовательное согласование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43" name="Рисунок 8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35320" y="180000"/>
            <a:ext cx="722160" cy="52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2"/>
          <p:cNvSpPr/>
          <p:nvPr/>
        </p:nvSpPr>
        <p:spPr>
          <a:xfrm>
            <a:off x="1009080" y="22680"/>
            <a:ext cx="9662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Карта целевого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5" name="TextBox 1"/>
          <p:cNvSpPr/>
          <p:nvPr/>
        </p:nvSpPr>
        <p:spPr>
          <a:xfrm>
            <a:off x="180000" y="668880"/>
            <a:ext cx="11697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  <a:ea typeface="Droid Sans Fallback"/>
              </a:rPr>
              <a:t>«</a:t>
            </a:r>
            <a:r>
              <a:rPr lang="ru-RU" sz="2400" b="1" i="1" strike="noStrike" spc="-1">
                <a:solidFill>
                  <a:schemeClr val="dk1"/>
                </a:solidFill>
                <a:latin typeface="Calibri"/>
                <a:ea typeface="Droid Sans Fallback"/>
              </a:rPr>
              <a:t>Оптимизация процесса предварительного согласования земельного участка</a:t>
            </a:r>
            <a:r>
              <a:rPr lang="ru-RU" sz="1800" b="1" strike="noStrike" spc="-1">
                <a:solidFill>
                  <a:schemeClr val="dk1"/>
                </a:solidFill>
                <a:latin typeface="Calibri"/>
                <a:ea typeface="Droid Sans Fallback"/>
              </a:rPr>
              <a:t>»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6" name="TextBox 6"/>
          <p:cNvSpPr/>
          <p:nvPr/>
        </p:nvSpPr>
        <p:spPr>
          <a:xfrm>
            <a:off x="8801280" y="5843520"/>
            <a:ext cx="28983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FF0000"/>
                </a:solidFill>
                <a:latin typeface="Arial"/>
              </a:rPr>
              <a:t>ВПП= до 12 раб. дней</a:t>
            </a:r>
            <a:endParaRPr lang="ru-RU" sz="20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47" name="Рисунок 8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40000" y="180000"/>
            <a:ext cx="717480" cy="520560"/>
          </a:xfrm>
          <a:prstGeom prst="rect">
            <a:avLst/>
          </a:prstGeom>
          <a:ln w="0">
            <a:noFill/>
          </a:ln>
        </p:spPr>
      </p:pic>
      <p:pic>
        <p:nvPicPr>
          <p:cNvPr id="48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1000" y="1270080"/>
            <a:ext cx="11976480" cy="4571640"/>
          </a:xfrm>
          <a:prstGeom prst="rect">
            <a:avLst/>
          </a:prstGeom>
          <a:ln w="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1"/>
          <p:cNvSpPr/>
          <p:nvPr/>
        </p:nvSpPr>
        <p:spPr>
          <a:xfrm>
            <a:off x="493200" y="330480"/>
            <a:ext cx="10891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Ключевые решения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0" name="Прямоугольник 3"/>
          <p:cNvSpPr/>
          <p:nvPr/>
        </p:nvSpPr>
        <p:spPr>
          <a:xfrm>
            <a:off x="650160" y="1620000"/>
            <a:ext cx="11082600" cy="338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Регистрация заявление в Управлении ГХ и ПК через ГИСОГД (</a:t>
            </a:r>
            <a:r>
              <a:rPr lang="ru-RU" sz="2200" b="0" strike="noStrike" spc="-1">
                <a:solidFill>
                  <a:schemeClr val="dk1"/>
                </a:solidFill>
                <a:latin typeface="Arial"/>
              </a:rPr>
              <a:t>Государственная информационная система обеспечения градостроительной деятельности</a:t>
            </a: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)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Параллельное согласование через СЭД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Разработка памятки о необходимом пакете документов для предоставления услуги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51" name="Рисунок 9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087640" y="180000"/>
            <a:ext cx="969840" cy="70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24760" y="60732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План мероприятий по реализации проекта: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A74D619-6673-493A-BB92-6CA44793DF1B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54" name="Таблица 2"/>
          <p:cNvGraphicFramePr/>
          <p:nvPr/>
        </p:nvGraphicFramePr>
        <p:xfrm>
          <a:off x="315000" y="1146600"/>
          <a:ext cx="11742480" cy="5479200"/>
        </p:xfrm>
        <a:graphic>
          <a:graphicData uri="http://schemas.openxmlformats.org/drawingml/2006/table">
            <a:tbl>
              <a:tblPr/>
              <a:tblGrid>
                <a:gridCol w="2437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2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7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2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12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Проблема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Коренная причина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Ответственный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Срок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Эффект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Затраты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6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 Ожидание регистрации заявления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Необходима доработка НПА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Регистрация заявления в УГХиПК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Карпикова Е.Г.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Апрель 2026 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снижение ВПП  на 2,5 р.д.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1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  <a:ea typeface="Droid Sans Fallback"/>
                        </a:rPr>
                        <a:t>2. Последовательное согласование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Необходима доработка НПА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Параллельное согласование  через СЭД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Карпикова Е.Г.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Апрель 2026 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Снижение ВПП на 5 р.д.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48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3. Запрос дополнительной информации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Низкая информированость населения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Разработка памятки о необходимом пакете документов для предоставления услуги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Карпикова Е.Г.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Апрель 2026 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Снижение ВПП на 1 р.д.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5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sp>
        <p:nvSpPr>
          <p:cNvPr id="56" name="Прямоугольник 1"/>
          <p:cNvSpPr/>
          <p:nvPr/>
        </p:nvSpPr>
        <p:spPr>
          <a:xfrm>
            <a:off x="8141040" y="4541400"/>
            <a:ext cx="1173240" cy="20674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" name="Прямоугольник 6"/>
          <p:cNvSpPr/>
          <p:nvPr/>
        </p:nvSpPr>
        <p:spPr>
          <a:xfrm>
            <a:off x="8141040" y="1917000"/>
            <a:ext cx="1173240" cy="1315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0" strike="noStrike" spc="-1">
                <a:solidFill>
                  <a:schemeClr val="lt1"/>
                </a:solidFill>
                <a:latin typeface="Calibri"/>
              </a:rPr>
              <a:t>Выполнено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8" name="Прямоугольник 7"/>
          <p:cNvSpPr/>
          <p:nvPr/>
        </p:nvSpPr>
        <p:spPr>
          <a:xfrm>
            <a:off x="8141040" y="3324240"/>
            <a:ext cx="1173240" cy="1125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-252360" y="7956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Пример улучшений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60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1" name="Диаграмма 4"/>
          <p:cNvGraphicFramePr/>
          <p:nvPr/>
        </p:nvGraphicFramePr>
        <p:xfrm>
          <a:off x="1198800" y="3210480"/>
          <a:ext cx="3117240" cy="242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TextBox 5"/>
          <p:cNvSpPr/>
          <p:nvPr/>
        </p:nvSpPr>
        <p:spPr>
          <a:xfrm>
            <a:off x="7202160" y="3057840"/>
            <a:ext cx="2514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Период март –май 2026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63" name="Диаграмма 12"/>
          <p:cNvGraphicFramePr/>
          <p:nvPr/>
        </p:nvGraphicFramePr>
        <p:xfrm>
          <a:off x="6614280" y="3399840"/>
          <a:ext cx="3117240" cy="242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" name="TextBox 13"/>
          <p:cNvSpPr/>
          <p:nvPr/>
        </p:nvSpPr>
        <p:spPr>
          <a:xfrm>
            <a:off x="1500120" y="3117960"/>
            <a:ext cx="2514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Период март –май 2025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5" name="TextBox 8"/>
          <p:cNvSpPr/>
          <p:nvPr/>
        </p:nvSpPr>
        <p:spPr>
          <a:xfrm>
            <a:off x="341640" y="5840280"/>
            <a:ext cx="119768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Выполнены работы по ознакомлению населения о возможности подачи заявления через портал Госуслуг,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Проведена рассылка информации по риэлторским агентствам, результатом данной работы стало увеличение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обращений через портал Госуслуг </a:t>
            </a:r>
            <a:r>
              <a:rPr lang="ru-RU" sz="1800" b="1" i="1" strike="noStrike" spc="-1">
                <a:solidFill>
                  <a:schemeClr val="dk1"/>
                </a:solidFill>
                <a:latin typeface="Arial"/>
              </a:rPr>
              <a:t>с   17% до 57 %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6" name="TextBox 15"/>
          <p:cNvSpPr/>
          <p:nvPr/>
        </p:nvSpPr>
        <p:spPr>
          <a:xfrm>
            <a:off x="2019600" y="2496240"/>
            <a:ext cx="1234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БЫЛО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7" name="TextBox 16"/>
          <p:cNvSpPr/>
          <p:nvPr/>
        </p:nvSpPr>
        <p:spPr>
          <a:xfrm>
            <a:off x="7556400" y="2496240"/>
            <a:ext cx="1319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СТАЛО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-252360" y="7956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Пример улучшений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69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sp>
        <p:nvSpPr>
          <p:cNvPr id="70" name="TextBox 8"/>
          <p:cNvSpPr/>
          <p:nvPr/>
        </p:nvSpPr>
        <p:spPr>
          <a:xfrm>
            <a:off x="894600" y="5838480"/>
            <a:ext cx="10180080" cy="8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Результатом предоставления услуги является постановление Администрации, которое должно пройти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несколько этапов согласования, ранее согласование последовательное и на бумажном носителе.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Выполнено пробное параллельное согласование через СЭД, что сократило время согласования до 40 ч. 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1" name="TextBox 15"/>
          <p:cNvSpPr/>
          <p:nvPr/>
        </p:nvSpPr>
        <p:spPr>
          <a:xfrm>
            <a:off x="2019600" y="992520"/>
            <a:ext cx="1234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БЫЛО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2" name="TextBox 16"/>
          <p:cNvSpPr/>
          <p:nvPr/>
        </p:nvSpPr>
        <p:spPr>
          <a:xfrm>
            <a:off x="7556400" y="992520"/>
            <a:ext cx="1319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СТАЛО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3" name="Прямоугольник 1"/>
          <p:cNvSpPr/>
          <p:nvPr/>
        </p:nvSpPr>
        <p:spPr>
          <a:xfrm>
            <a:off x="6300000" y="1800000"/>
            <a:ext cx="4860000" cy="396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4" name="Прямоугольник 14"/>
          <p:cNvSpPr/>
          <p:nvPr/>
        </p:nvSpPr>
        <p:spPr>
          <a:xfrm>
            <a:off x="900000" y="1800000"/>
            <a:ext cx="4320000" cy="396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620000" y="1391760"/>
            <a:ext cx="2158920" cy="40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Open Sans"/>
              </a:rPr>
              <a:t>От 10 ч. до 50 ч.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380000" y="1391760"/>
            <a:ext cx="1978920" cy="40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Open Sans"/>
              </a:rPr>
              <a:t>От 2 ч. до 8 ч.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77" name="Рисунок 76"/>
          <p:cNvPicPr/>
          <p:nvPr/>
        </p:nvPicPr>
        <p:blipFill>
          <a:blip r:embed="rId3"/>
          <a:stretch/>
        </p:blipFill>
        <p:spPr>
          <a:xfrm>
            <a:off x="6480000" y="1901520"/>
            <a:ext cx="4500000" cy="367848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77"/>
          <p:cNvPicPr/>
          <p:nvPr/>
        </p:nvPicPr>
        <p:blipFill>
          <a:blip r:embed="rId4"/>
          <a:stretch/>
        </p:blipFill>
        <p:spPr>
          <a:xfrm>
            <a:off x="1068120" y="1980000"/>
            <a:ext cx="3971880" cy="36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-252360" y="7956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Пример улучшений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80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sp>
        <p:nvSpPr>
          <p:cNvPr id="81" name="TextBox 8"/>
          <p:cNvSpPr/>
          <p:nvPr/>
        </p:nvSpPr>
        <p:spPr>
          <a:xfrm>
            <a:off x="1450440" y="6021720"/>
            <a:ext cx="91695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i="1" strike="noStrike" spc="-1">
                <a:solidFill>
                  <a:schemeClr val="dk1"/>
                </a:solidFill>
                <a:latin typeface="Arial"/>
                <a:ea typeface="Droid Sans Fallback"/>
              </a:rPr>
              <a:t>Выполнена оптимизация процесса регистрации заявлений, что сократило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800" b="1" i="1" strike="noStrike" spc="-1">
                <a:solidFill>
                  <a:schemeClr val="dk1"/>
                </a:solidFill>
                <a:latin typeface="Arial"/>
                <a:ea typeface="Droid Sans Fallback"/>
              </a:rPr>
              <a:t>время ожидания до 20 ч.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2" name="TextBox 15"/>
          <p:cNvSpPr/>
          <p:nvPr/>
        </p:nvSpPr>
        <p:spPr>
          <a:xfrm>
            <a:off x="2019600" y="992520"/>
            <a:ext cx="1234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БЫЛО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3" name="TextBox 16"/>
          <p:cNvSpPr/>
          <p:nvPr/>
        </p:nvSpPr>
        <p:spPr>
          <a:xfrm>
            <a:off x="7556400" y="992520"/>
            <a:ext cx="1319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СТАЛО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4" name="Прямоугольник 1"/>
          <p:cNvSpPr/>
          <p:nvPr/>
        </p:nvSpPr>
        <p:spPr>
          <a:xfrm>
            <a:off x="6817320" y="1793160"/>
            <a:ext cx="4133160" cy="370656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Прямоугольник 14"/>
          <p:cNvSpPr/>
          <p:nvPr/>
        </p:nvSpPr>
        <p:spPr>
          <a:xfrm>
            <a:off x="1193760" y="1793160"/>
            <a:ext cx="4133160" cy="370656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86" name="Рисунок 85"/>
          <p:cNvPicPr/>
          <p:nvPr/>
        </p:nvPicPr>
        <p:blipFill>
          <a:blip r:embed="rId3"/>
          <a:stretch/>
        </p:blipFill>
        <p:spPr>
          <a:xfrm>
            <a:off x="6480000" y="1800000"/>
            <a:ext cx="5038920" cy="3879720"/>
          </a:xfrm>
          <a:prstGeom prst="rect">
            <a:avLst/>
          </a:prstGeom>
          <a:ln w="0">
            <a:noFill/>
          </a:ln>
        </p:spPr>
      </p:pic>
      <p:pic>
        <p:nvPicPr>
          <p:cNvPr id="87" name="Рисунок 8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6160" y="1793160"/>
            <a:ext cx="4190760" cy="3879720"/>
          </a:xfrm>
          <a:prstGeom prst="rect">
            <a:avLst/>
          </a:prstGeom>
          <a:ln w="0">
            <a:noFill/>
          </a:ln>
        </p:spPr>
      </p:pic>
      <p:sp>
        <p:nvSpPr>
          <p:cNvPr id="88" name="Прямоугольник 87"/>
          <p:cNvSpPr/>
          <p:nvPr/>
        </p:nvSpPr>
        <p:spPr>
          <a:xfrm>
            <a:off x="1080000" y="1440000"/>
            <a:ext cx="4318920" cy="35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Open Sans"/>
              </a:rPr>
              <a:t>Приёмная Администрации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6840000" y="1440000"/>
            <a:ext cx="4498920" cy="35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Open Sans"/>
                <a:ea typeface="Droid Sans Fallback"/>
              </a:rPr>
              <a:t>в Управлении ГХ и ПК через  ГИСОГД</a:t>
            </a:r>
            <a:endParaRPr lang="ru-RU" sz="15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1"/>
          <p:cNvSpPr/>
          <p:nvPr/>
        </p:nvSpPr>
        <p:spPr>
          <a:xfrm>
            <a:off x="1233360" y="297000"/>
            <a:ext cx="8848080" cy="49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660" b="1" strike="noStrike" spc="-1">
                <a:solidFill>
                  <a:schemeClr val="dk1"/>
                </a:solidFill>
                <a:latin typeface="Calibri"/>
              </a:rPr>
              <a:t>Производственный анализ после внедрения мероприятий</a:t>
            </a:r>
            <a:endParaRPr lang="ru-RU" sz="2660" b="0" strike="noStrike" spc="-1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91" name="Таблица 5"/>
          <p:cNvGraphicFramePr/>
          <p:nvPr/>
        </p:nvGraphicFramePr>
        <p:xfrm>
          <a:off x="369720" y="936360"/>
          <a:ext cx="11446920" cy="5363640"/>
        </p:xfrm>
        <a:graphic>
          <a:graphicData uri="http://schemas.openxmlformats.org/drawingml/2006/table">
            <a:tbl>
              <a:tblPr/>
              <a:tblGrid>
                <a:gridCol w="5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8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3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п/п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Номер заявления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Дата подачи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Дата выхода Регистрация ПА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1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ВПП</a:t>
                      </a:r>
                      <a:endParaRPr lang="ru-RU" sz="21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2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26/2026-73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01.04.2026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4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26/2026-80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07.04.2026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6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№ 26/2026-82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3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№ 26/2026-84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2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№ 26/2026-85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2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№ 26/2026-86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2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7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26/2026-87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4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2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8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26/2026-89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3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9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5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5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5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6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26/2026-97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3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3"/>
          <p:cNvSpPr/>
          <p:nvPr/>
        </p:nvSpPr>
        <p:spPr>
          <a:xfrm>
            <a:off x="1164240" y="849960"/>
            <a:ext cx="998532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200" b="1" strike="noStrike" spc="-1">
                <a:solidFill>
                  <a:schemeClr val="dk1"/>
                </a:solidFill>
                <a:latin typeface="Calibri Light"/>
              </a:rPr>
              <a:t>Полученный результат</a:t>
            </a: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93" name="Таблица 3"/>
          <p:cNvGraphicFramePr/>
          <p:nvPr/>
        </p:nvGraphicFramePr>
        <p:xfrm>
          <a:off x="983880" y="2160720"/>
          <a:ext cx="10660680" cy="3097800"/>
        </p:xfrm>
        <a:graphic>
          <a:graphicData uri="http://schemas.openxmlformats.org/drawingml/2006/table">
            <a:tbl>
              <a:tblPr/>
              <a:tblGrid>
                <a:gridCol w="87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1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4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32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п/п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Показатель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Было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Стало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Результат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ВПП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20 р.д.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  <a:ea typeface="Droid Sans Fallback"/>
                        </a:rPr>
                        <a:t>6 р.д.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- 14 р.д.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2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Количество заявлений через Госуслуги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8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25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+40%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608</Words>
  <Application>Microsoft Office PowerPoint</Application>
  <PresentationFormat>Широкоэкранный</PresentationFormat>
  <Paragraphs>180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Symbol</vt:lpstr>
      <vt:lpstr>Times New Roman</vt:lpstr>
      <vt:lpstr>Wingdings</vt:lpstr>
      <vt:lpstr>Тема Office</vt:lpstr>
      <vt:lpstr>Тема Office</vt:lpstr>
      <vt:lpstr>Тема Office</vt:lpstr>
      <vt:lpstr>Управления городского хозяйства и промышленного комплекса Администрации муниципального образования «город Десногорск» Смоленской области </vt:lpstr>
      <vt:lpstr>Презентация PowerPoint</vt:lpstr>
      <vt:lpstr>Презентация PowerPoint</vt:lpstr>
      <vt:lpstr>Целевые показатели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реализации проекта:</vt:lpstr>
      <vt:lpstr>Пример улучшений</vt:lpstr>
      <vt:lpstr>Пример улучшений</vt:lpstr>
      <vt:lpstr>Пример улучшений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PC</dc:creator>
  <dc:description/>
  <cp:lastModifiedBy>Андрей Клятышев</cp:lastModifiedBy>
  <cp:revision>210</cp:revision>
  <cp:lastPrinted>2026-06-23T14:52:21Z</cp:lastPrinted>
  <dcterms:created xsi:type="dcterms:W3CDTF">2025-06-03T07:59:50Z</dcterms:created>
  <dcterms:modified xsi:type="dcterms:W3CDTF">2026-10-18T08:29:29Z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14</vt:i4>
  </property>
</Properties>
</file>