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8" r:id="rId1"/>
  </p:sldMasterIdLst>
  <p:sldIdLst>
    <p:sldId id="266" r:id="rId2"/>
    <p:sldId id="261" r:id="rId3"/>
    <p:sldId id="265" r:id="rId4"/>
    <p:sldId id="263" r:id="rId5"/>
    <p:sldId id="277" r:id="rId6"/>
    <p:sldId id="259" r:id="rId7"/>
    <p:sldId id="278" r:id="rId8"/>
    <p:sldId id="260" r:id="rId9"/>
    <p:sldId id="279" r:id="rId10"/>
    <p:sldId id="264" r:id="rId11"/>
    <p:sldId id="271" r:id="rId12"/>
    <p:sldId id="280" r:id="rId13"/>
    <p:sldId id="282" r:id="rId14"/>
    <p:sldId id="281" r:id="rId15"/>
    <p:sldId id="283" r:id="rId16"/>
  </p:sldIdLst>
  <p:sldSz cx="12192000" cy="6858000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20640" autoAdjust="0"/>
    <p:restoredTop sz="96000" autoAdjust="0"/>
  </p:normalViewPr>
  <p:slideViewPr>
    <p:cSldViewPr snapToGrid="0">
      <p:cViewPr varScale="1">
        <p:scale>
          <a:sx n="82" d="100"/>
          <a:sy n="82" d="100"/>
        </p:scale>
        <p:origin x="1114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20B4753-CF85-49B7-A360-15A750ED21B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5D7B8BF-1BD9-4DD1-B757-4F0707EA85CC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84589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25CFB7-B3CA-491D-8E84-1B63A1EA930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F4E3D3F-8180-4EED-B59E-453B9C7CAA79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27816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1ACDABF-50B2-400E-83D6-4788FA48F9F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BA694FC-DA7C-412B-869B-1AD6DF46B913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58098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C54DB2A-3F43-4412-9593-471EC04BDCE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5BBEAD4-BA7F-4B63-8BA6-E4D600DCC756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30879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9D05106-9AD9-4AE3-90DA-2E993F4B3EC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E6A5525-D6EE-4FF5-A21A-930FE400CB7A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21109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4B43219-2A45-4F2C-90AD-35018987733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4FE8EB1-CDD8-4CED-91AA-55ED1AF4914C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75990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C9A9090-3808-4AE7-9242-1D982D8FA5A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36808FA-EC39-42CC-88D9-9E1DB3193F5C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88117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F814808-F3C2-420D-A725-1A76AD52CE4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6DED84C-EFA8-45E1-A3B3-116ED03CB198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74480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0860DFE-929D-44E9-94CF-C04D3E2F1C4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1CE7115-E94D-40B7-9CA9-3F43F4D70A8E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13052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1AB64DF-3ECB-4490-963E-70B226DDA4F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2DF7DE9-9A2C-44BC-9686-5293DBAB3AE6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74747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57FCA0-7BC9-41A0-8F27-54E2CD438F4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93E189C-F969-438A-A69B-60FA30C52560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93473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4FF2B46-BDA1-4388-B6E7-6D5FF9DA7D6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18.10.2026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67A252E-569F-48FF-9F07-11FB0772D332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1402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6523"/>
            <a:ext cx="9211887" cy="1732548"/>
          </a:xfrm>
        </p:spPr>
        <p:txBody>
          <a:bodyPr>
            <a:noAutofit/>
          </a:bodyPr>
          <a:lstStyle/>
          <a:p>
            <a:pPr algn="ctr"/>
            <a:r>
              <a:rPr lang="ru-RU" sz="2400" dirty="0"/>
              <a:t>Муниципальное бюджетное учреждение Служба благоустройства МО «город Десногорск» Смоленской области.</a:t>
            </a:r>
            <a:br>
              <a:rPr lang="ru-RU" sz="2400" dirty="0">
                <a:solidFill>
                  <a:srgbClr val="FF0000"/>
                </a:solidFill>
              </a:rPr>
            </a:b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758476"/>
            <a:ext cx="10515600" cy="2080454"/>
          </a:xfrm>
        </p:spPr>
        <p:txBody>
          <a:bodyPr/>
          <a:lstStyle/>
          <a:p>
            <a:pPr marL="0" indent="0">
              <a:buNone/>
            </a:pPr>
            <a:r>
              <a:rPr lang="ru-RU" b="1" dirty="0"/>
              <a:t>Проект: «Оптимизация процесса вырубки зеленых насаждений по обращению граждан»</a:t>
            </a:r>
          </a:p>
          <a:p>
            <a:pPr marL="0" indent="0" algn="ctr">
              <a:lnSpc>
                <a:spcPct val="150000"/>
              </a:lnSpc>
              <a:buNone/>
            </a:pP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F4E3D3F-8180-4EED-B59E-453B9C7CAA79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 alt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58499" y="-27055"/>
            <a:ext cx="2166258" cy="2166258"/>
          </a:xfrm>
          <a:prstGeom prst="rect">
            <a:avLst/>
          </a:prstGeom>
          <a:ln>
            <a:solidFill>
              <a:schemeClr val="bg1"/>
            </a:solidFill>
          </a:ln>
          <a:effectLst>
            <a:softEdge rad="112500"/>
          </a:effec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AD50B07-C4EA-46F3-BD31-DD5311F0CA0C}"/>
              </a:ext>
            </a:extLst>
          </p:cNvPr>
          <p:cNvSpPr/>
          <p:nvPr/>
        </p:nvSpPr>
        <p:spPr>
          <a:xfrm>
            <a:off x="5614961" y="6339041"/>
            <a:ext cx="1151470" cy="4648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dirty="0"/>
              <a:t>2026 год. </a:t>
            </a:r>
          </a:p>
        </p:txBody>
      </p:sp>
    </p:spTree>
    <p:extLst>
      <p:ext uri="{BB962C8B-B14F-4D97-AF65-F5344CB8AC3E}">
        <p14:creationId xmlns:p14="http://schemas.microsoft.com/office/powerpoint/2010/main" val="4201290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10600" y="5849451"/>
            <a:ext cx="2743200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F4E3D3F-8180-4EED-B59E-453B9C7CAA79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ru-RU" altLang="ru-RU"/>
          </a:p>
        </p:txBody>
      </p:sp>
      <p:sp>
        <p:nvSpPr>
          <p:cNvPr id="5" name="TextBox 4"/>
          <p:cNvSpPr txBox="1"/>
          <p:nvPr/>
        </p:nvSpPr>
        <p:spPr>
          <a:xfrm>
            <a:off x="3293444" y="3360"/>
            <a:ext cx="42328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Команда  проекта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463" y="848548"/>
            <a:ext cx="11861074" cy="56264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85397" y="1123181"/>
            <a:ext cx="16713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latin typeface="Arial" panose="020B0604020202020204" pitchFamily="34" charset="0"/>
              </a:rPr>
              <a:t>Руководитель</a:t>
            </a:r>
          </a:p>
          <a:p>
            <a:pPr algn="ctr"/>
            <a:r>
              <a:rPr lang="ru-RU" dirty="0">
                <a:latin typeface="Arial" panose="020B0604020202020204" pitchFamily="34" charset="0"/>
              </a:rPr>
              <a:t> проекта: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76685" y="1986104"/>
            <a:ext cx="2719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latin typeface="Arial" panose="020B0604020202020204" pitchFamily="34" charset="0"/>
              </a:rPr>
              <a:t>Члены рабочей группы:</a:t>
            </a:r>
          </a:p>
        </p:txBody>
      </p:sp>
      <p:sp>
        <p:nvSpPr>
          <p:cNvPr id="12" name="TextBox 11"/>
          <p:cNvSpPr txBox="1"/>
          <p:nvPr/>
        </p:nvSpPr>
        <p:spPr>
          <a:xfrm flipH="1">
            <a:off x="773457" y="4517773"/>
            <a:ext cx="19442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rial" panose="020B0604020202020204" pitchFamily="34" charset="0"/>
              </a:rPr>
              <a:t>Алейников А.Н.</a:t>
            </a:r>
          </a:p>
          <a:p>
            <a:pPr algn="ctr"/>
            <a:r>
              <a:rPr lang="ru-RU" dirty="0">
                <a:latin typeface="Arial" panose="020B0604020202020204" pitchFamily="34" charset="0"/>
              </a:rPr>
              <a:t>Директор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1243613-83C1-441B-B710-89B6408A847C}"/>
              </a:ext>
            </a:extLst>
          </p:cNvPr>
          <p:cNvSpPr txBox="1"/>
          <p:nvPr/>
        </p:nvSpPr>
        <p:spPr>
          <a:xfrm flipH="1">
            <a:off x="3416082" y="5387789"/>
            <a:ext cx="19442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rial" panose="020B0604020202020204" pitchFamily="34" charset="0"/>
              </a:rPr>
              <a:t>Пресняков О.М.</a:t>
            </a:r>
          </a:p>
          <a:p>
            <a:pPr algn="ctr"/>
            <a:r>
              <a:rPr lang="ru-RU" dirty="0">
                <a:latin typeface="Arial" panose="020B0604020202020204" pitchFamily="34" charset="0"/>
              </a:rPr>
              <a:t>Зам. директора</a:t>
            </a:r>
          </a:p>
        </p:txBody>
      </p:sp>
      <p:pic>
        <p:nvPicPr>
          <p:cNvPr id="11" name="Рисунок 10" descr="Изображение выглядит как человек, одежда, Человеческое лицо, в помещении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647EBF7-9556-9C6D-0EE8-311ADC8621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53495" y="2639530"/>
            <a:ext cx="2089742" cy="2373372"/>
          </a:xfrm>
          <a:prstGeom prst="rect">
            <a:avLst/>
          </a:prstGeom>
        </p:spPr>
      </p:pic>
      <p:pic>
        <p:nvPicPr>
          <p:cNvPr id="14" name="Рисунок 13" descr="Изображение выглядит как одежда, человек, Человеческое лицо, в помещении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C3B24E7-D8C6-616A-8374-4187A32C29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917" y="1769512"/>
            <a:ext cx="2305496" cy="239495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96084" y="2639530"/>
            <a:ext cx="2373372" cy="237337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40538" y="2700918"/>
            <a:ext cx="2613262" cy="231198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1243613-83C1-441B-B710-89B6408A847C}"/>
              </a:ext>
            </a:extLst>
          </p:cNvPr>
          <p:cNvSpPr txBox="1"/>
          <p:nvPr/>
        </p:nvSpPr>
        <p:spPr>
          <a:xfrm flipH="1">
            <a:off x="5996084" y="5387788"/>
            <a:ext cx="19442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rial" panose="020B0604020202020204" pitchFamily="34" charset="0"/>
              </a:rPr>
              <a:t>Казаков О.А.</a:t>
            </a:r>
          </a:p>
          <a:p>
            <a:pPr algn="ctr"/>
            <a:r>
              <a:rPr lang="ru-RU" dirty="0">
                <a:latin typeface="Arial" panose="020B0604020202020204" pitchFamily="34" charset="0"/>
              </a:rPr>
              <a:t>Мастер леса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1243613-83C1-441B-B710-89B6408A847C}"/>
              </a:ext>
            </a:extLst>
          </p:cNvPr>
          <p:cNvSpPr txBox="1"/>
          <p:nvPr/>
        </p:nvSpPr>
        <p:spPr>
          <a:xfrm flipH="1">
            <a:off x="8740537" y="5387787"/>
            <a:ext cx="2613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rial" panose="020B0604020202020204" pitchFamily="34" charset="0"/>
              </a:rPr>
              <a:t>Борисова С.С.</a:t>
            </a:r>
          </a:p>
          <a:p>
            <a:pPr algn="ctr"/>
            <a:r>
              <a:rPr lang="ru-RU" dirty="0">
                <a:latin typeface="Arial" panose="020B0604020202020204" pitchFamily="34" charset="0"/>
              </a:rPr>
              <a:t>Старший мастер</a:t>
            </a:r>
          </a:p>
        </p:txBody>
      </p:sp>
    </p:spTree>
    <p:extLst>
      <p:ext uri="{BB962C8B-B14F-4D97-AF65-F5344CB8AC3E}">
        <p14:creationId xmlns:p14="http://schemas.microsoft.com/office/powerpoint/2010/main" val="23392989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4304"/>
            <a:ext cx="10515600" cy="743961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Информация об учреждении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0218" y="1051532"/>
            <a:ext cx="11471564" cy="5782164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sz="2400" dirty="0"/>
              <a:t>Учреждение организованно 1июня  2009 года.</a:t>
            </a:r>
            <a:br>
              <a:rPr lang="ru-RU" sz="2400" dirty="0"/>
            </a:br>
            <a:r>
              <a:rPr lang="ru-RU" sz="2400" dirty="0"/>
              <a:t>Учредитель -  администрация  муниципального образования «город Десногорск» Смоленской области . </a:t>
            </a:r>
            <a:br>
              <a:rPr lang="ru-RU" sz="2400" dirty="0"/>
            </a:br>
            <a:r>
              <a:rPr lang="ru-RU" sz="2400" dirty="0"/>
              <a:t>В настоящее время функционирует 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7 производственных участков</a:t>
            </a:r>
            <a:r>
              <a:rPr lang="ru-RU" sz="2400" dirty="0"/>
              <a:t>: </a:t>
            </a:r>
            <a:br>
              <a:rPr lang="ru-RU" sz="2400" dirty="0"/>
            </a:br>
            <a:r>
              <a:rPr lang="ru-RU" sz="2400" dirty="0"/>
              <a:t>Численность работников – 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225 чел.</a:t>
            </a:r>
            <a:r>
              <a:rPr lang="ru-RU" sz="2400" dirty="0"/>
              <a:t>,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2400" dirty="0"/>
              <a:t>из них руководителей и специалистов -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17 чел.</a:t>
            </a:r>
            <a:b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</a:br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ru-RU" sz="2400" dirty="0"/>
              <a:t>Организация работает в режиме полного рабочего дня 8,0 часов.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2400" dirty="0"/>
              <a:t>Основные виды деятельности: организация и обеспечение деятельности на территории МО образования в сфере благоустройства и озеленения территорий, оказания ритуальных услуг, ремонта и содержания автомобильных дорог.</a:t>
            </a:r>
          </a:p>
          <a:p>
            <a:pPr marL="0" indent="0">
              <a:lnSpc>
                <a:spcPct val="120000"/>
              </a:lnSpc>
              <a:buNone/>
            </a:pPr>
            <a:endParaRPr lang="ru-RU" sz="2000" dirty="0"/>
          </a:p>
          <a:p>
            <a:pPr marL="0" indent="0">
              <a:lnSpc>
                <a:spcPct val="120000"/>
              </a:lnSpc>
              <a:buNone/>
            </a:pP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F4E3D3F-8180-4EED-B59E-453B9C7CAA79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8740691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F4E3D3F-8180-4EED-B59E-453B9C7CAA79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ru-RU" altLang="ru-RU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3E12FC52-E84A-827E-AA15-BAB9C4A8C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847" y="33292"/>
            <a:ext cx="4674833" cy="43386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/>
              <a:t>Карточка проекта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D1E09C5-B24A-444D-A4B0-A57CD017E6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6965" y="548545"/>
            <a:ext cx="8499708" cy="627616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98350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8809" y="136525"/>
            <a:ext cx="10515600" cy="847658"/>
          </a:xfrm>
        </p:spPr>
        <p:txBody>
          <a:bodyPr>
            <a:normAutofit/>
          </a:bodyPr>
          <a:lstStyle/>
          <a:p>
            <a:pPr algn="ctr"/>
            <a:r>
              <a:rPr lang="ru-RU" sz="3600" b="1"/>
              <a:t>Целевые показатели</a:t>
            </a:r>
            <a:endParaRPr lang="ru-RU" sz="36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F4E3D3F-8180-4EED-B59E-453B9C7CAA79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3598B2EB-0C4C-B9F3-41FB-62FB70F485D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3654279"/>
              </p:ext>
            </p:extLst>
          </p:nvPr>
        </p:nvGraphicFramePr>
        <p:xfrm>
          <a:off x="851363" y="1261180"/>
          <a:ext cx="10489273" cy="24344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8094">
                  <a:extLst>
                    <a:ext uri="{9D8B030D-6E8A-4147-A177-3AD203B41FA5}">
                      <a16:colId xmlns:a16="http://schemas.microsoft.com/office/drawing/2014/main" val="3122382617"/>
                    </a:ext>
                  </a:extLst>
                </a:gridCol>
                <a:gridCol w="3640975">
                  <a:extLst>
                    <a:ext uri="{9D8B030D-6E8A-4147-A177-3AD203B41FA5}">
                      <a16:colId xmlns:a16="http://schemas.microsoft.com/office/drawing/2014/main" val="450290976"/>
                    </a:ext>
                  </a:extLst>
                </a:gridCol>
                <a:gridCol w="3390204">
                  <a:extLst>
                    <a:ext uri="{9D8B030D-6E8A-4147-A177-3AD203B41FA5}">
                      <a16:colId xmlns:a16="http://schemas.microsoft.com/office/drawing/2014/main" val="2136709926"/>
                    </a:ext>
                  </a:extLst>
                </a:gridCol>
              </a:tblGrid>
              <a:tr h="84837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Текущий показатель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показателей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4026346"/>
                  </a:ext>
                </a:extLst>
              </a:tr>
              <a:tr h="1586100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Сокращение ВПП, дни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56797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5161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5750" y="-24786"/>
            <a:ext cx="108947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latin typeface="Arial" panose="020B0604020202020204" pitchFamily="34" charset="0"/>
              </a:rPr>
              <a:t>Карта текущего состояния процесса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F933F3-F2AD-82C3-C8A9-8D07E165DDAB}"/>
              </a:ext>
            </a:extLst>
          </p:cNvPr>
          <p:cNvSpPr txBox="1"/>
          <p:nvPr/>
        </p:nvSpPr>
        <p:spPr>
          <a:xfrm>
            <a:off x="708302" y="703027"/>
            <a:ext cx="110171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sz="2400" b="1" dirty="0"/>
              <a:t>«Оптимизация процесса вырубки зеленых насаждений по обращению граждан</a:t>
            </a:r>
            <a:r>
              <a:rPr lang="ru-RU" b="1" dirty="0"/>
              <a:t>»</a:t>
            </a:r>
          </a:p>
        </p:txBody>
      </p:sp>
      <p:sp>
        <p:nvSpPr>
          <p:cNvPr id="6" name="TextBox 31">
            <a:extLst>
              <a:ext uri="{FF2B5EF4-FFF2-40B4-BE49-F238E27FC236}">
                <a16:creationId xmlns:a16="http://schemas.microsoft.com/office/drawing/2014/main" id="{00000000-0008-0000-0000-000020000000}"/>
              </a:ext>
            </a:extLst>
          </p:cNvPr>
          <p:cNvSpPr txBox="1"/>
          <p:nvPr/>
        </p:nvSpPr>
        <p:spPr>
          <a:xfrm>
            <a:off x="7229339" y="5403807"/>
            <a:ext cx="4496098" cy="4001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ВПП = 23 дня 6 часов 31 мин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53CDA81-5C99-4D5D-B21C-4D4B43CA65B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112"/>
          <a:stretch/>
        </p:blipFill>
        <p:spPr>
          <a:xfrm>
            <a:off x="137160" y="1655064"/>
            <a:ext cx="11842608" cy="350692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61364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3290" y="330321"/>
            <a:ext cx="108947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latin typeface="Arial" panose="020B0604020202020204" pitchFamily="34" charset="0"/>
              </a:rPr>
              <a:t>Выявленные проблемы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33228F3-A322-48DA-B960-8E2D2370E599}"/>
              </a:ext>
            </a:extLst>
          </p:cNvPr>
          <p:cNvSpPr/>
          <p:nvPr/>
        </p:nvSpPr>
        <p:spPr>
          <a:xfrm>
            <a:off x="1387876" y="1910854"/>
            <a:ext cx="910553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Последовательное  оповещение руководителей о поврежденном дереве.</a:t>
            </a:r>
          </a:p>
          <a:p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Избыточный этап обработки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Ожидание комиссионного выезда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Перемещение документов ручное</a:t>
            </a:r>
          </a:p>
          <a:p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Последовательное согласование</a:t>
            </a:r>
          </a:p>
        </p:txBody>
      </p:sp>
    </p:spTree>
    <p:extLst>
      <p:ext uri="{BB962C8B-B14F-4D97-AF65-F5344CB8AC3E}">
        <p14:creationId xmlns:p14="http://schemas.microsoft.com/office/powerpoint/2010/main" val="8204174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09005" y="22721"/>
            <a:ext cx="9664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latin typeface="Arial" panose="020B0604020202020204" pitchFamily="34" charset="0"/>
              </a:rPr>
              <a:t>Карта целевого состояния процесса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0741790-C5CF-06CB-9C46-D7939B944DD0}"/>
              </a:ext>
            </a:extLst>
          </p:cNvPr>
          <p:cNvSpPr txBox="1"/>
          <p:nvPr/>
        </p:nvSpPr>
        <p:spPr>
          <a:xfrm>
            <a:off x="587432" y="669052"/>
            <a:ext cx="110171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sz="2400" b="1" dirty="0"/>
              <a:t>«Оптимизация процесса вырубки зеленых насаждений по обращению граждан</a:t>
            </a:r>
            <a:r>
              <a:rPr lang="ru-RU" b="1" dirty="0"/>
              <a:t>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5A77158-8F5A-4462-B633-BA1A0962FD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294" y="1315383"/>
            <a:ext cx="11841162" cy="435601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1" name="TextBox 6">
            <a:extLst>
              <a:ext uri="{FF2B5EF4-FFF2-40B4-BE49-F238E27FC236}">
                <a16:creationId xmlns:a16="http://schemas.microsoft.com/office/drawing/2014/main" id="{9D1A527A-0851-44A6-A980-04B0F5E583A7}"/>
              </a:ext>
            </a:extLst>
          </p:cNvPr>
          <p:cNvSpPr txBox="1"/>
          <p:nvPr/>
        </p:nvSpPr>
        <p:spPr>
          <a:xfrm>
            <a:off x="8578978" y="5824846"/>
            <a:ext cx="3214341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ВПП=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р.д.6 часов дней</a:t>
            </a:r>
          </a:p>
        </p:txBody>
      </p:sp>
    </p:spTree>
    <p:extLst>
      <p:ext uri="{BB962C8B-B14F-4D97-AF65-F5344CB8AC3E}">
        <p14:creationId xmlns:p14="http://schemas.microsoft.com/office/powerpoint/2010/main" val="23544828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3290" y="330321"/>
            <a:ext cx="108947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latin typeface="Arial" panose="020B0604020202020204" pitchFamily="34" charset="0"/>
              </a:rPr>
              <a:t>Ключевые решения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33228F3-A322-48DA-B960-8E2D2370E599}"/>
              </a:ext>
            </a:extLst>
          </p:cNvPr>
          <p:cNvSpPr/>
          <p:nvPr/>
        </p:nvSpPr>
        <p:spPr>
          <a:xfrm>
            <a:off x="1387876" y="1910854"/>
            <a:ext cx="910553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00B050"/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Создание внутренней группы в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buClr>
                <a:srgbClr val="00B050"/>
              </a:buClr>
              <a:buSzPct val="150000"/>
              <a:buFont typeface="Wingdings" panose="05000000000000000000" pitchFamily="2" charset="2"/>
              <a:buChar char="ü"/>
            </a:pP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00B050"/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Изменение НПА в части работы комиссии</a:t>
            </a:r>
          </a:p>
          <a:p>
            <a:pPr marL="342900" indent="-342900">
              <a:buClr>
                <a:srgbClr val="00B050"/>
              </a:buClr>
              <a:buSzPct val="150000"/>
              <a:buFont typeface="Wingdings" panose="05000000000000000000" pitchFamily="2" charset="2"/>
              <a:buChar char="ü"/>
            </a:pP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00B050"/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Параллельное согласование</a:t>
            </a:r>
          </a:p>
          <a:p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 descr="Picture background">
            <a:extLst>
              <a:ext uri="{FF2B5EF4-FFF2-40B4-BE49-F238E27FC236}">
                <a16:creationId xmlns:a16="http://schemas.microsoft.com/office/drawing/2014/main" id="{8EF2C39F-4AF3-42FD-8C9E-B47EDE9638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309361" y="1910854"/>
            <a:ext cx="1143000" cy="481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16893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79767"/>
            <a:ext cx="10515600" cy="527873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/>
              <a:t>План мероприятий по реализации проекта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F4E3D3F-8180-4EED-B59E-453B9C7CAA79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ru-RU" altLang="ru-RU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C72B3E6D-6761-4548-8502-1FD79C701B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6294640"/>
              </p:ext>
            </p:extLst>
          </p:nvPr>
        </p:nvGraphicFramePr>
        <p:xfrm>
          <a:off x="420624" y="841249"/>
          <a:ext cx="11420857" cy="5515103"/>
        </p:xfrm>
        <a:graphic>
          <a:graphicData uri="http://schemas.openxmlformats.org/drawingml/2006/table">
            <a:tbl>
              <a:tblPr/>
              <a:tblGrid>
                <a:gridCol w="3408603">
                  <a:extLst>
                    <a:ext uri="{9D8B030D-6E8A-4147-A177-3AD203B41FA5}">
                      <a16:colId xmlns:a16="http://schemas.microsoft.com/office/drawing/2014/main" val="1390681051"/>
                    </a:ext>
                  </a:extLst>
                </a:gridCol>
                <a:gridCol w="2485157">
                  <a:extLst>
                    <a:ext uri="{9D8B030D-6E8A-4147-A177-3AD203B41FA5}">
                      <a16:colId xmlns:a16="http://schemas.microsoft.com/office/drawing/2014/main" val="628080648"/>
                    </a:ext>
                  </a:extLst>
                </a:gridCol>
                <a:gridCol w="1643191">
                  <a:extLst>
                    <a:ext uri="{9D8B030D-6E8A-4147-A177-3AD203B41FA5}">
                      <a16:colId xmlns:a16="http://schemas.microsoft.com/office/drawing/2014/main" val="1683368154"/>
                    </a:ext>
                  </a:extLst>
                </a:gridCol>
                <a:gridCol w="1140727">
                  <a:extLst>
                    <a:ext uri="{9D8B030D-6E8A-4147-A177-3AD203B41FA5}">
                      <a16:colId xmlns:a16="http://schemas.microsoft.com/office/drawing/2014/main" val="1441077788"/>
                    </a:ext>
                  </a:extLst>
                </a:gridCol>
                <a:gridCol w="1534551">
                  <a:extLst>
                    <a:ext uri="{9D8B030D-6E8A-4147-A177-3AD203B41FA5}">
                      <a16:colId xmlns:a16="http://schemas.microsoft.com/office/drawing/2014/main" val="2444364250"/>
                    </a:ext>
                  </a:extLst>
                </a:gridCol>
                <a:gridCol w="1208628">
                  <a:extLst>
                    <a:ext uri="{9D8B030D-6E8A-4147-A177-3AD203B41FA5}">
                      <a16:colId xmlns:a16="http://schemas.microsoft.com/office/drawing/2014/main" val="2699779657"/>
                    </a:ext>
                  </a:extLst>
                </a:gridCol>
              </a:tblGrid>
              <a:tr h="30311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Проблема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Мероприятие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Ответственный 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Срок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Эффект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Затраты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1585320"/>
                  </a:ext>
                </a:extLst>
              </a:tr>
              <a:tr h="118536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 Последовательное  оповещение руководителей о поврежденном дереве.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Организация группы в максе с размещением информации для сотрудников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Алейников А.Н.</a:t>
                      </a:r>
                    </a:p>
                  </a:txBody>
                  <a:tcPr marL="7489" marR="7489" marT="7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выполнено</a:t>
                      </a:r>
                    </a:p>
                  </a:txBody>
                  <a:tcPr marL="7489" marR="7489" marT="7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снижение ВПП прохождения информации на 8 мин.</a:t>
                      </a:r>
                    </a:p>
                  </a:txBody>
                  <a:tcPr marL="7489" marR="7489" marT="7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нет</a:t>
                      </a:r>
                    </a:p>
                  </a:txBody>
                  <a:tcPr marL="7489" marR="7489" marT="7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3126185"/>
                  </a:ext>
                </a:extLst>
              </a:tr>
              <a:tr h="1083907">
                <a:tc rowSpan="2"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Избыточный этап обработки </a:t>
                      </a:r>
                    </a:p>
                  </a:txBody>
                  <a:tcPr marL="7489" marR="7489" marT="74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Разработать и утвердить стандарт (требование к фотоочету)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Пресняков О.М.; Нинасов В.И.</a:t>
                      </a:r>
                    </a:p>
                  </a:txBody>
                  <a:tcPr marL="7489" marR="7489" marT="7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15.05.2026</a:t>
                      </a:r>
                    </a:p>
                  </a:txBody>
                  <a:tcPr marL="7489" marR="7489" marT="7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Снижение ВПП прохождения информации на 65 мин.</a:t>
                      </a:r>
                    </a:p>
                  </a:txBody>
                  <a:tcPr marL="7489" marR="7489" marT="7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нет</a:t>
                      </a:r>
                    </a:p>
                  </a:txBody>
                  <a:tcPr marL="7489" marR="7489" marT="7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914738"/>
                  </a:ext>
                </a:extLst>
              </a:tr>
              <a:tr h="8912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Изменить регламент передачи информации до членов комиссии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Пресняков О.М.</a:t>
                      </a:r>
                    </a:p>
                  </a:txBody>
                  <a:tcPr marL="7489" marR="7489" marT="7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01.06.2026</a:t>
                      </a:r>
                    </a:p>
                  </a:txBody>
                  <a:tcPr marL="7489" marR="7489" marT="7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нет</a:t>
                      </a:r>
                    </a:p>
                  </a:txBody>
                  <a:tcPr marL="7489" marR="7489" marT="7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994212"/>
                  </a:ext>
                </a:extLst>
              </a:tr>
              <a:tr h="597197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3. Ожидание комиссионного выезда</a:t>
                      </a:r>
                    </a:p>
                  </a:txBody>
                  <a:tcPr marL="7489" marR="7489" marT="74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Изменить НПА по работе коммиссии, 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Заместитель главы Федоренков А.В.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30.05.2026</a:t>
                      </a:r>
                    </a:p>
                  </a:txBody>
                  <a:tcPr marL="7489" marR="7489" marT="7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Снижение ВПП на 14 дней.</a:t>
                      </a:r>
                    </a:p>
                  </a:txBody>
                  <a:tcPr marL="7489" marR="7489" marT="7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нет</a:t>
                      </a:r>
                    </a:p>
                  </a:txBody>
                  <a:tcPr marL="7489" marR="7489" marT="7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4017844"/>
                  </a:ext>
                </a:extLst>
              </a:tr>
              <a:tr h="81293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4. Перемещение документов ручное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Паралелльное визированеие акта членами комиссии посредством СЭД</a:t>
                      </a:r>
                    </a:p>
                  </a:txBody>
                  <a:tcPr marL="7489" marR="7489" marT="7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Заместитель главы Федоренков А.В.</a:t>
                      </a:r>
                    </a:p>
                  </a:txBody>
                  <a:tcPr marL="7489" marR="7489" marT="7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15.06.2026</a:t>
                      </a:r>
                    </a:p>
                  </a:txBody>
                  <a:tcPr marL="7489" marR="7489" marT="7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Снижение ВПП на 1день</a:t>
                      </a:r>
                    </a:p>
                  </a:txBody>
                  <a:tcPr marL="7489" marR="7489" marT="7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нет</a:t>
                      </a:r>
                    </a:p>
                  </a:txBody>
                  <a:tcPr marL="7489" marR="7489" marT="7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8294595"/>
                  </a:ext>
                </a:extLst>
              </a:tr>
              <a:tr h="64131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5. Последовательное согласование</a:t>
                      </a:r>
                    </a:p>
                  </a:txBody>
                  <a:tcPr marL="7489" marR="7489" marT="748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Снижение ВПП на 7 дней</a:t>
                      </a:r>
                    </a:p>
                  </a:txBody>
                  <a:tcPr marL="7489" marR="7489" marT="7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нет</a:t>
                      </a:r>
                    </a:p>
                  </a:txBody>
                  <a:tcPr marL="7489" marR="7489" marT="7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87879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10825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96389" y="157942"/>
            <a:ext cx="10515600" cy="623454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Ожидаемые результаты 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38200" y="1260359"/>
            <a:ext cx="11094720" cy="5182005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/>
              <a:t>Сокращается время реакции на обращение граждан города Десногорск в администрацию по спилу зеленых насаждений.</a:t>
            </a:r>
          </a:p>
          <a:p>
            <a:pPr marL="0" indent="0">
              <a:buNone/>
            </a:pPr>
            <a:endParaRPr lang="ru-RU" dirty="0"/>
          </a:p>
          <a:p>
            <a:pPr marL="360363" indent="-360363">
              <a:buNone/>
            </a:pPr>
            <a:r>
              <a:rPr lang="ru-RU" dirty="0"/>
              <a:t>2. Сокращается время приема решения по спилу зеленых насаждений комиссией администрации.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3. Более продуктивно используется СЭД.</a:t>
            </a:r>
          </a:p>
          <a:p>
            <a:pPr marL="0" indent="0">
              <a:buNone/>
            </a:pPr>
            <a:endParaRPr lang="ru-RU" dirty="0"/>
          </a:p>
          <a:p>
            <a:pPr marL="514350" indent="-514350">
              <a:buFont typeface="+mj-lt"/>
              <a:buAutoNum type="arabicPeriod"/>
            </a:pPr>
            <a:endParaRPr lang="ru-RU" dirty="0"/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F4E3D3F-8180-4EED-B59E-453B9C7CAA79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38545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F35B9C-87F2-06B1-50C1-26FA92A8C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15912"/>
          </a:xfrm>
        </p:spPr>
        <p:txBody>
          <a:bodyPr>
            <a:normAutofit fontScale="90000"/>
          </a:bodyPr>
          <a:lstStyle/>
          <a:p>
            <a:r>
              <a:rPr lang="ru-RU" sz="2000" dirty="0"/>
              <a:t>                                 Стандарт фотоотчета по выбраковке зеленых насаждений.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69CB5B9-B1BB-FDDC-CA0D-B243C42D51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09897"/>
            <a:ext cx="10515600" cy="536706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                 Было                                           Стало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5C9F9E6-E341-46AE-9650-780CC336E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F4E3D3F-8180-4EED-B59E-453B9C7CAA79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ru-RU" altLang="ru-RU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271E12CC-670E-E39A-9ACB-3B9A9AED8EDF}"/>
              </a:ext>
            </a:extLst>
          </p:cNvPr>
          <p:cNvCxnSpPr>
            <a:cxnSpLocks/>
          </p:cNvCxnSpPr>
          <p:nvPr/>
        </p:nvCxnSpPr>
        <p:spPr>
          <a:xfrm>
            <a:off x="6096000" y="992777"/>
            <a:ext cx="0" cy="489421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5574E51C-1D9C-6300-C2E9-795F76C90129}"/>
              </a:ext>
            </a:extLst>
          </p:cNvPr>
          <p:cNvSpPr txBox="1"/>
          <p:nvPr/>
        </p:nvSpPr>
        <p:spPr>
          <a:xfrm>
            <a:off x="1550126" y="5686697"/>
            <a:ext cx="3506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Отсутствие стандарта фотоотчета.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531DEE-CC68-2702-A1A4-32EEFACF2E5F}"/>
              </a:ext>
            </a:extLst>
          </p:cNvPr>
          <p:cNvSpPr txBox="1"/>
          <p:nvPr/>
        </p:nvSpPr>
        <p:spPr>
          <a:xfrm>
            <a:off x="6828125" y="5678771"/>
            <a:ext cx="35072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Разработан стандарт фотоотчета. </a:t>
            </a:r>
          </a:p>
          <a:p>
            <a:r>
              <a:rPr lang="ru-RU" dirty="0"/>
              <a:t>Сокращение ВПП на 65 минут.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BB84934-7857-FDA4-F974-9BCAFE58D6CD}"/>
              </a:ext>
            </a:extLst>
          </p:cNvPr>
          <p:cNvSpPr/>
          <p:nvPr/>
        </p:nvSpPr>
        <p:spPr>
          <a:xfrm>
            <a:off x="1698171" y="1735182"/>
            <a:ext cx="3192771" cy="338763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6D840BF-1785-12FD-D246-B2BF19029D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9453" y="1275790"/>
            <a:ext cx="5076801" cy="161704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B6AFC3B-0D37-7F45-5D8A-0DDEB19BB3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6364" y="3021689"/>
            <a:ext cx="4609887" cy="121236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1EF8604-EFB8-1FA5-20E0-19A5BEBA2AB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8488426" y="2911382"/>
            <a:ext cx="1273250" cy="4277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099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6C9FEC2-5A3F-0860-9D84-C60FAC8ED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F4E3D3F-8180-4EED-B59E-453B9C7CAA79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ru-RU" altLang="ru-RU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7F835B3B-9010-628B-5BD5-C2E91AEE8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15912"/>
          </a:xfrm>
        </p:spPr>
        <p:txBody>
          <a:bodyPr>
            <a:normAutofit fontScale="90000"/>
          </a:bodyPr>
          <a:lstStyle/>
          <a:p>
            <a:r>
              <a:rPr lang="ru-RU" sz="2000" dirty="0"/>
              <a:t>                                 Стандарт фотоотчета по выбраковке зеленых насаждений.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83C605FE-A0E9-217A-ACFA-45A903F5DF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23109"/>
            <a:ext cx="10515600" cy="5253854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                 Было                                           Стало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3D6B1915-9BC1-E7F4-2301-33093A9F601C}"/>
              </a:ext>
            </a:extLst>
          </p:cNvPr>
          <p:cNvCxnSpPr>
            <a:cxnSpLocks/>
          </p:cNvCxnSpPr>
          <p:nvPr/>
        </p:nvCxnSpPr>
        <p:spPr>
          <a:xfrm>
            <a:off x="6096000" y="992777"/>
            <a:ext cx="0" cy="489421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3DFDA10-167A-1231-7D5C-16BFADD76EB8}"/>
              </a:ext>
            </a:extLst>
          </p:cNvPr>
          <p:cNvSpPr/>
          <p:nvPr/>
        </p:nvSpPr>
        <p:spPr>
          <a:xfrm>
            <a:off x="1698171" y="1735182"/>
            <a:ext cx="3192771" cy="338763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374A8A6-1226-0F04-33C4-B327CE697D96}"/>
              </a:ext>
            </a:extLst>
          </p:cNvPr>
          <p:cNvSpPr txBox="1"/>
          <p:nvPr/>
        </p:nvSpPr>
        <p:spPr>
          <a:xfrm>
            <a:off x="1550126" y="5686697"/>
            <a:ext cx="3506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Отсутствие стандарта фотоотчета.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65F66A5-5549-0228-3205-8929674DDB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7513613" y="807425"/>
            <a:ext cx="3543400" cy="508738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C8B4A8D-5991-F24A-6810-A36995185D54}"/>
              </a:ext>
            </a:extLst>
          </p:cNvPr>
          <p:cNvSpPr txBox="1"/>
          <p:nvPr/>
        </p:nvSpPr>
        <p:spPr>
          <a:xfrm>
            <a:off x="7531692" y="5686697"/>
            <a:ext cx="35072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Разработан стандарт фотоотчета. </a:t>
            </a:r>
          </a:p>
          <a:p>
            <a:r>
              <a:rPr lang="ru-RU" dirty="0"/>
              <a:t>Сокращение ВПП на 65 минут.</a:t>
            </a:r>
          </a:p>
        </p:txBody>
      </p:sp>
    </p:spTree>
    <p:extLst>
      <p:ext uri="{BB962C8B-B14F-4D97-AF65-F5344CB8AC3E}">
        <p14:creationId xmlns:p14="http://schemas.microsoft.com/office/powerpoint/2010/main" val="24548581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4B4AA79-D50F-962A-AE3E-65ED9184E0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083" y="905691"/>
            <a:ext cx="10515600" cy="5493382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                 Было                                              Стало</a:t>
            </a:r>
            <a:endParaRPr lang="en-US" dirty="0"/>
          </a:p>
          <a:p>
            <a:pPr marL="0" indent="0">
              <a:buNone/>
            </a:pPr>
            <a:r>
              <a:rPr lang="ru-RU" dirty="0"/>
              <a:t>      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4AD2279-D064-0413-7554-6CC9804D1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F4E3D3F-8180-4EED-B59E-453B9C7CAA79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ru-RU" altLang="ru-RU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C1F77E53-A944-6323-6001-894968E5894C}"/>
              </a:ext>
            </a:extLst>
          </p:cNvPr>
          <p:cNvCxnSpPr>
            <a:cxnSpLocks/>
          </p:cNvCxnSpPr>
          <p:nvPr/>
        </p:nvCxnSpPr>
        <p:spPr>
          <a:xfrm>
            <a:off x="5935288" y="966651"/>
            <a:ext cx="0" cy="551886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75FEBFD-4D4F-627C-E56A-6FBF155883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64632" y="1288259"/>
            <a:ext cx="3068088" cy="422695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840BEF9-5701-3190-5F30-55C9CA7828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82450" y="1288258"/>
            <a:ext cx="2879875" cy="422695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18DB897-71BA-0A4D-B098-597A7FC006C7}"/>
              </a:ext>
            </a:extLst>
          </p:cNvPr>
          <p:cNvSpPr txBox="1"/>
          <p:nvPr/>
        </p:nvSpPr>
        <p:spPr>
          <a:xfrm>
            <a:off x="6270036" y="5515215"/>
            <a:ext cx="579229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Внесены изменения позволяющие согласовывать акт по </a:t>
            </a:r>
          </a:p>
          <a:p>
            <a:r>
              <a:rPr lang="ru-RU" dirty="0"/>
              <a:t>средством СЭД, исключено перемещение акта на </a:t>
            </a:r>
          </a:p>
          <a:p>
            <a:r>
              <a:rPr lang="ru-RU" dirty="0"/>
              <a:t>бумажном носителе. Сокращение ВПП 22 дня.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38EAC04-2835-71C2-AC04-C41B0F64CBF5}"/>
              </a:ext>
            </a:extLst>
          </p:cNvPr>
          <p:cNvSpPr txBox="1"/>
          <p:nvPr/>
        </p:nvSpPr>
        <p:spPr>
          <a:xfrm>
            <a:off x="522317" y="5531841"/>
            <a:ext cx="5119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Последовательное согласование каждым членом </a:t>
            </a:r>
          </a:p>
          <a:p>
            <a:r>
              <a:rPr lang="ru-RU" dirty="0"/>
              <a:t>комиссии на бумажном носителе.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A989AF-33D3-D509-FB6D-F46A5D92D0F3}"/>
              </a:ext>
            </a:extLst>
          </p:cNvPr>
          <p:cNvSpPr txBox="1"/>
          <p:nvPr/>
        </p:nvSpPr>
        <p:spPr>
          <a:xfrm>
            <a:off x="0" y="195026"/>
            <a:ext cx="123331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/>
              <a:t>Постановление главы муниципального образования г. Десногорск о комиссии по охране зеленых насаждений.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329F9FB-A6D0-B9AE-3898-3477CFD627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48743" y="1278939"/>
            <a:ext cx="3422468" cy="4226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1751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6D2D9F-6230-E887-F272-BE425A0A6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8904"/>
          </a:xfrm>
        </p:spPr>
        <p:txBody>
          <a:bodyPr>
            <a:normAutofit/>
          </a:bodyPr>
          <a:lstStyle/>
          <a:p>
            <a:pPr algn="ctr"/>
            <a:r>
              <a:rPr lang="ru-RU" sz="2000" dirty="0"/>
              <a:t>Производственный анализ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76594097-7FE5-454C-62D9-9AE6B36CD1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18580" y="1064030"/>
            <a:ext cx="4261449" cy="4387864"/>
          </a:xfr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4B7714C-DA27-D759-3357-12569B48D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F4E3D3F-8180-4EED-B59E-453B9C7CAA79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ru-RU" alt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F4057A6-7DC5-9898-CE2A-807184500B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33714" y="1064030"/>
            <a:ext cx="4433978" cy="438786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7F973C6-E4CF-E080-0514-AC64DAB2EF1D}"/>
              </a:ext>
            </a:extLst>
          </p:cNvPr>
          <p:cNvSpPr txBox="1"/>
          <p:nvPr/>
        </p:nvSpPr>
        <p:spPr>
          <a:xfrm>
            <a:off x="2147977" y="5900468"/>
            <a:ext cx="8790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Акт комиссии по охране зеленых насаждений оформлен и согласован  в течении 1 дня. </a:t>
            </a:r>
          </a:p>
        </p:txBody>
      </p:sp>
    </p:spTree>
    <p:extLst>
      <p:ext uri="{BB962C8B-B14F-4D97-AF65-F5344CB8AC3E}">
        <p14:creationId xmlns:p14="http://schemas.microsoft.com/office/powerpoint/2010/main" val="202673839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2645</TotalTime>
  <Words>484</Words>
  <Application>Microsoft Office PowerPoint</Application>
  <PresentationFormat>Широкоэкранный</PresentationFormat>
  <Paragraphs>125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Times New Roman</vt:lpstr>
      <vt:lpstr>Wingdings</vt:lpstr>
      <vt:lpstr>Тема Office</vt:lpstr>
      <vt:lpstr>Муниципальное бюджетное учреждение Служба благоустройства МО «город Десногорск» Смоленской области. </vt:lpstr>
      <vt:lpstr>Презентация PowerPoint</vt:lpstr>
      <vt:lpstr>Информация об учреждении</vt:lpstr>
      <vt:lpstr>Карточка проекта</vt:lpstr>
      <vt:lpstr>Целевые показатели</vt:lpstr>
      <vt:lpstr>Презентация PowerPoint</vt:lpstr>
      <vt:lpstr>Презентация PowerPoint</vt:lpstr>
      <vt:lpstr>Презентация PowerPoint</vt:lpstr>
      <vt:lpstr>Презентация PowerPoint</vt:lpstr>
      <vt:lpstr>План мероприятий по реализации проекта</vt:lpstr>
      <vt:lpstr>Ожидаемые результаты </vt:lpstr>
      <vt:lpstr>                                 Стандарт фотоотчета по выбраковке зеленых насаждений.</vt:lpstr>
      <vt:lpstr>                                 Стандарт фотоотчета по выбраковке зеленых насаждений.</vt:lpstr>
      <vt:lpstr>Презентация PowerPoint</vt:lpstr>
      <vt:lpstr>Производственный анализ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PC</dc:creator>
  <cp:lastModifiedBy>Андрей Клятышев</cp:lastModifiedBy>
  <cp:revision>172</cp:revision>
  <cp:lastPrinted>2026-03-20T10:38:12Z</cp:lastPrinted>
  <dcterms:created xsi:type="dcterms:W3CDTF">2025-06-03T07:59:50Z</dcterms:created>
  <dcterms:modified xsi:type="dcterms:W3CDTF">2026-10-18T08:28:55Z</dcterms:modified>
</cp:coreProperties>
</file>