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9" r:id="rId9"/>
    <p:sldId id="263" r:id="rId10"/>
    <p:sldId id="265" r:id="rId11"/>
    <p:sldId id="266" r:id="rId12"/>
    <p:sldId id="267" r:id="rId13"/>
    <p:sldId id="270" r:id="rId14"/>
    <p:sldId id="271" r:id="rId15"/>
    <p:sldId id="274" r:id="rId16"/>
    <p:sldId id="275" r:id="rId17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01" autoAdjust="0"/>
    <p:restoredTop sz="94660"/>
  </p:normalViewPr>
  <p:slideViewPr>
    <p:cSldViewPr snapToGrid="0">
      <p:cViewPr varScale="1">
        <p:scale>
          <a:sx n="77" d="100"/>
          <a:sy n="77" d="100"/>
        </p:scale>
        <p:origin x="77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2.7991602519244201E-2"/>
          <c:y val="0.129483814523185"/>
          <c:w val="0.94391682495251406"/>
          <c:h val="0.512773403324583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Тример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0">
              <a:noFill/>
            </a:ln>
          </c:spPr>
          <c:invertIfNegative val="0"/>
          <c:dLbls>
            <c:dLbl>
              <c:idx val="2"/>
              <c:layout>
                <c:manualLayout>
                  <c:x val="-2.8839221341023801E-2"/>
                  <c:y val="1.34228187919463E-2"/>
                </c:manualLayout>
              </c:layout>
              <c:numFmt formatCode="#,##0" sourceLinked="0"/>
              <c:spPr/>
              <c:txPr>
                <a:bodyPr wrap="square"/>
                <a:lstStyle/>
                <a:p>
                  <a:pPr>
                    <a:defRPr sz="1800" b="1" strike="noStrike" spc="-1">
                      <a:solidFill>
                        <a:srgbClr val="404040"/>
                      </a:solidFill>
                      <a:latin typeface="Arial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A79-4709-8EB5-A20122DC6B9F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800" b="1" strike="noStrike" spc="-1">
                    <a:solidFill>
                      <a:srgbClr val="404040"/>
                    </a:solidFill>
                    <a:latin typeface="Arial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замер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79-4709-8EB5-A20122DC6B9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Газонокосилка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BA79-4709-8EB5-A20122DC6B9F}"/>
              </c:ext>
            </c:extLst>
          </c:dPt>
          <c:dLbls>
            <c:dLbl>
              <c:idx val="0"/>
              <c:layout>
                <c:manualLayout>
                  <c:x val="1.1535688536409501E-2"/>
                  <c:y val="-9.3959731543624206E-2"/>
                </c:manualLayout>
              </c:layout>
              <c:numFmt formatCode="#,##0" sourceLinked="0"/>
              <c:spPr/>
              <c:txPr>
                <a:bodyPr wrap="square"/>
                <a:lstStyle/>
                <a:p>
                  <a:pPr>
                    <a:defRPr sz="1800" b="1" strike="noStrike" spc="-1">
                      <a:solidFill>
                        <a:srgbClr val="000000"/>
                      </a:solidFill>
                      <a:latin typeface="Arial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A79-4709-8EB5-A20122DC6B9F}"/>
                </c:ext>
              </c:extLst>
            </c:dLbl>
            <c:dLbl>
              <c:idx val="1"/>
              <c:layout>
                <c:manualLayout>
                  <c:x val="0"/>
                  <c:y val="-0.13870246085011201"/>
                </c:manualLayout>
              </c:layout>
              <c:numFmt formatCode="#,##0" sourceLinked="0"/>
              <c:spPr/>
              <c:txPr>
                <a:bodyPr wrap="square"/>
                <a:lstStyle/>
                <a:p>
                  <a:pPr>
                    <a:defRPr sz="1800" b="1" strike="noStrike" spc="-1">
                      <a:solidFill>
                        <a:srgbClr val="000000"/>
                      </a:solidFill>
                      <a:latin typeface="Arial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A79-4709-8EB5-A20122DC6B9F}"/>
                </c:ext>
              </c:extLst>
            </c:dLbl>
            <c:dLbl>
              <c:idx val="3"/>
              <c:layout>
                <c:manualLayout>
                  <c:x val="0"/>
                  <c:y val="-0.10290827740492201"/>
                </c:manualLayout>
              </c:layout>
              <c:numFmt formatCode="#,##0" sourceLinked="0"/>
              <c:spPr/>
              <c:txPr>
                <a:bodyPr wrap="square"/>
                <a:lstStyle/>
                <a:p>
                  <a:pPr>
                    <a:defRPr sz="1800" b="1" strike="noStrike" spc="-1">
                      <a:solidFill>
                        <a:srgbClr val="000000"/>
                      </a:solidFill>
                      <a:latin typeface="Arial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A79-4709-8EB5-A20122DC6B9F}"/>
                </c:ext>
              </c:extLst>
            </c:dLbl>
            <c:dLbl>
              <c:idx val="4"/>
              <c:layout>
                <c:manualLayout>
                  <c:x val="2.8839221341024901E-3"/>
                  <c:y val="-8.9485458612975396E-2"/>
                </c:manualLayout>
              </c:layout>
              <c:numFmt formatCode="#,##0" sourceLinked="0"/>
              <c:spPr/>
              <c:txPr>
                <a:bodyPr wrap="square"/>
                <a:lstStyle/>
                <a:p>
                  <a:pPr>
                    <a:defRPr sz="1800" b="1" strike="noStrike" spc="-1">
                      <a:solidFill>
                        <a:srgbClr val="000000"/>
                      </a:solidFill>
                      <a:latin typeface="Arial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A79-4709-8EB5-A20122DC6B9F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800" b="1" strike="noStrike" spc="-1">
                    <a:solidFill>
                      <a:srgbClr val="000000"/>
                    </a:solidFill>
                    <a:latin typeface="Arial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замер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A79-4709-8EB5-A20122DC6B9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Трактор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 w="0"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800" b="1" strike="noStrike" spc="-1">
                    <a:solidFill>
                      <a:srgbClr val="404040"/>
                    </a:solidFill>
                    <a:latin typeface="Arial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замер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A79-4709-8EB5-A20122DC6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86"/>
        <c:axId val="32684288"/>
        <c:axId val="77618176"/>
      </c:barChart>
      <c:catAx>
        <c:axId val="32684288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77618176"/>
        <c:crosses val="autoZero"/>
        <c:auto val="1"/>
        <c:lblAlgn val="ctr"/>
        <c:lblOffset val="100"/>
        <c:noMultiLvlLbl val="0"/>
      </c:catAx>
      <c:valAx>
        <c:axId val="776181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2684288"/>
        <c:crosses val="autoZero"/>
        <c:crossBetween val="between"/>
      </c:valAx>
      <c:spPr>
        <a:noFill/>
        <a:ln w="0">
          <a:noFill/>
        </a:ln>
      </c:spPr>
    </c:plotArea>
    <c:legend>
      <c:legendPos val="b"/>
      <c:overlay val="0"/>
      <c:spPr>
        <a:noFill/>
        <a:ln w="0">
          <a:noFill/>
        </a:ln>
      </c:spPr>
      <c:txPr>
        <a:bodyPr/>
        <a:lstStyle/>
        <a:p>
          <a:pPr>
            <a:defRPr sz="1800" b="1" strike="noStrike" spc="-1">
              <a:solidFill>
                <a:srgbClr val="595959"/>
              </a:solidFill>
              <a:latin typeface="Arial"/>
            </a:defRPr>
          </a:pPr>
          <a:endParaRPr lang="ru-RU"/>
        </a:p>
      </c:txPr>
    </c:legend>
    <c:plotVisOnly val="1"/>
    <c:dispBlanksAs val="gap"/>
    <c:showDLblsOverMax val="1"/>
  </c:chart>
  <c:spPr>
    <a:noFill/>
    <a:ln w="0"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chemeClr val="tx1"/>
                </a:solidFill>
              </a:rPr>
              <a:t>Обьемы</a:t>
            </a:r>
            <a:r>
              <a:rPr lang="ru-RU" b="1" baseline="0">
                <a:solidFill>
                  <a:schemeClr val="tx1"/>
                </a:solidFill>
              </a:rPr>
              <a:t> покоса по месяцам</a:t>
            </a:r>
            <a:endParaRPr lang="ru-RU" b="1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Расчет!$C$48</c:f>
              <c:strCache>
                <c:ptCount val="1"/>
                <c:pt idx="0">
                  <c:v>Покос было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Расчет!$D$48:$I$48</c:f>
              <c:numCache>
                <c:formatCode>General</c:formatCode>
                <c:ptCount val="6"/>
                <c:pt idx="1">
                  <c:v>431937</c:v>
                </c:pt>
                <c:pt idx="2">
                  <c:v>779327.6</c:v>
                </c:pt>
                <c:pt idx="3">
                  <c:v>325909</c:v>
                </c:pt>
                <c:pt idx="4">
                  <c:v>790537.6</c:v>
                </c:pt>
                <c:pt idx="5">
                  <c:v>514867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F5-47AF-B078-BC2D10BE1B28}"/>
            </c:ext>
          </c:extLst>
        </c:ser>
        <c:ser>
          <c:idx val="1"/>
          <c:order val="1"/>
          <c:tx>
            <c:strRef>
              <c:f>Расчет!$C$49</c:f>
              <c:strCache>
                <c:ptCount val="1"/>
                <c:pt idx="0">
                  <c:v>Покос  цель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Расчет!$D$49:$I$49</c:f>
              <c:numCache>
                <c:formatCode>General</c:formatCode>
                <c:ptCount val="6"/>
                <c:pt idx="1">
                  <c:v>499270</c:v>
                </c:pt>
                <c:pt idx="2">
                  <c:v>527007</c:v>
                </c:pt>
                <c:pt idx="3">
                  <c:v>637958</c:v>
                </c:pt>
                <c:pt idx="4">
                  <c:v>582482</c:v>
                </c:pt>
                <c:pt idx="5">
                  <c:v>610219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F5-47AF-B078-BC2D10BE1B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935168"/>
        <c:axId val="36936704"/>
      </c:barChart>
      <c:catAx>
        <c:axId val="36935168"/>
        <c:scaling>
          <c:orientation val="minMax"/>
        </c:scaling>
        <c:delete val="1"/>
        <c:axPos val="b"/>
        <c:majorTickMark val="none"/>
        <c:minorTickMark val="none"/>
        <c:tickLblPos val="nextTo"/>
        <c:crossAx val="36936704"/>
        <c:crosses val="autoZero"/>
        <c:auto val="1"/>
        <c:lblAlgn val="ctr"/>
        <c:lblOffset val="100"/>
        <c:noMultiLvlLbl val="0"/>
      </c:catAx>
      <c:valAx>
        <c:axId val="369367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693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chemeClr val="tx1"/>
                </a:solidFill>
              </a:rPr>
              <a:t>Обьемы</a:t>
            </a:r>
            <a:r>
              <a:rPr lang="ru-RU" b="1" baseline="0">
                <a:solidFill>
                  <a:schemeClr val="tx1"/>
                </a:solidFill>
              </a:rPr>
              <a:t> покоса по месяцам</a:t>
            </a:r>
            <a:endParaRPr lang="ru-RU" b="1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Расчет!#REF!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Расчет!#REF!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B7-41E0-98ED-4B99EC93EDC4}"/>
            </c:ext>
          </c:extLst>
        </c:ser>
        <c:ser>
          <c:idx val="1"/>
          <c:order val="1"/>
          <c:tx>
            <c:strRef>
              <c:f>Расчет!$C$48</c:f>
              <c:strCache>
                <c:ptCount val="1"/>
                <c:pt idx="0">
                  <c:v>Покос  цель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Расчет!$D$48:$I$48</c:f>
              <c:numCache>
                <c:formatCode>General</c:formatCode>
                <c:ptCount val="6"/>
                <c:pt idx="1">
                  <c:v>499270</c:v>
                </c:pt>
                <c:pt idx="2">
                  <c:v>527007</c:v>
                </c:pt>
                <c:pt idx="3">
                  <c:v>637958</c:v>
                </c:pt>
                <c:pt idx="4">
                  <c:v>582482</c:v>
                </c:pt>
                <c:pt idx="5">
                  <c:v>610219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B7-41E0-98ED-4B99EC93ED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935168"/>
        <c:axId val="36936704"/>
      </c:barChart>
      <c:catAx>
        <c:axId val="36935168"/>
        <c:scaling>
          <c:orientation val="minMax"/>
        </c:scaling>
        <c:delete val="1"/>
        <c:axPos val="b"/>
        <c:majorTickMark val="none"/>
        <c:minorTickMark val="none"/>
        <c:tickLblPos val="nextTo"/>
        <c:crossAx val="36936704"/>
        <c:crosses val="autoZero"/>
        <c:auto val="1"/>
        <c:lblAlgn val="ctr"/>
        <c:lblOffset val="100"/>
        <c:noMultiLvlLbl val="0"/>
      </c:catAx>
      <c:valAx>
        <c:axId val="369367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693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chemeClr val="tx1"/>
                </a:solidFill>
              </a:rPr>
              <a:t>Обьемы</a:t>
            </a:r>
            <a:r>
              <a:rPr lang="ru-RU" b="1" baseline="0">
                <a:solidFill>
                  <a:schemeClr val="tx1"/>
                </a:solidFill>
              </a:rPr>
              <a:t> покоса по месяцам</a:t>
            </a:r>
            <a:endParaRPr lang="ru-RU" b="1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2.6245343424170026E-2"/>
          <c:y val="0.23365873015873015"/>
          <c:w val="0.94750931315165998"/>
          <c:h val="0.450688775510204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Расчет!$C$48</c:f>
              <c:strCache>
                <c:ptCount val="1"/>
                <c:pt idx="0">
                  <c:v>Покос было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Расчет!$D$48:$I$48</c:f>
              <c:numCache>
                <c:formatCode>General</c:formatCode>
                <c:ptCount val="6"/>
                <c:pt idx="1">
                  <c:v>431937</c:v>
                </c:pt>
                <c:pt idx="2">
                  <c:v>779327.6</c:v>
                </c:pt>
                <c:pt idx="3">
                  <c:v>325909</c:v>
                </c:pt>
                <c:pt idx="4">
                  <c:v>790537.6</c:v>
                </c:pt>
                <c:pt idx="5">
                  <c:v>514867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B7-41E0-98ED-4B99EC93EDC4}"/>
            </c:ext>
          </c:extLst>
        </c:ser>
        <c:ser>
          <c:idx val="1"/>
          <c:order val="1"/>
          <c:tx>
            <c:strRef>
              <c:f>Расчет!#REF!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Расчет!#REF!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B7-41E0-98ED-4B99EC93ED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935168"/>
        <c:axId val="36936704"/>
      </c:barChart>
      <c:catAx>
        <c:axId val="36935168"/>
        <c:scaling>
          <c:orientation val="minMax"/>
        </c:scaling>
        <c:delete val="1"/>
        <c:axPos val="b"/>
        <c:majorTickMark val="none"/>
        <c:minorTickMark val="none"/>
        <c:tickLblPos val="nextTo"/>
        <c:crossAx val="36936704"/>
        <c:crosses val="autoZero"/>
        <c:auto val="1"/>
        <c:lblAlgn val="ctr"/>
        <c:lblOffset val="100"/>
        <c:noMultiLvlLbl val="0"/>
      </c:catAx>
      <c:valAx>
        <c:axId val="369367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693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6235294-CB56-4AE7-B442-A52F139952D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16FD39C-3416-4BDE-8389-6F61D65C5005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87362D4-FD24-495C-AFFE-B2D116E87F0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60D0C42-C577-45E7-80A2-12FAE3FC7C51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FBD4F43-91AB-46C9-901D-D0673C129B65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7D1C141-9835-47F4-8731-6812AF124F5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840938F-D927-4107-B2DF-E4B8A002901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B95B0FA-8930-4973-82A6-67A60DE5D288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F73420E-7E9B-4F63-8D25-8E634BEC84C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6F0CE96-E446-4DC2-BDCD-E78EB48A070B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41D88C8-B33C-4CC6-9A03-A379A8704F0D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75A2B64-6334-4589-A493-D1EAF5D13D1F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0C1F-B00F-4351-9EE5-CBEA6FF5324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64FC-E5C4-4481-9394-1E83A94D5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955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0C1F-B00F-4351-9EE5-CBEA6FF5324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64FC-E5C4-4481-9394-1E83A94D5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4446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0C1F-B00F-4351-9EE5-CBEA6FF5324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64FC-E5C4-4481-9394-1E83A94D5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4231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0C1F-B00F-4351-9EE5-CBEA6FF5324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64FC-E5C4-4481-9394-1E83A94D5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858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0C1F-B00F-4351-9EE5-CBEA6FF5324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64FC-E5C4-4481-9394-1E83A94D5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9736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0C1F-B00F-4351-9EE5-CBEA6FF5324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64FC-E5C4-4481-9394-1E83A94D5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1048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0C1F-B00F-4351-9EE5-CBEA6FF5324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64FC-E5C4-4481-9394-1E83A94D5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5812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0C1F-B00F-4351-9EE5-CBEA6FF5324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64FC-E5C4-4481-9394-1E83A94D5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2485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0C1F-B00F-4351-9EE5-CBEA6FF5324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64FC-E5C4-4481-9394-1E83A94D5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0850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0C1F-B00F-4351-9EE5-CBEA6FF5324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64FC-E5C4-4481-9394-1E83A94D5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4712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0C1F-B00F-4351-9EE5-CBEA6FF5324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64FC-E5C4-4481-9394-1E83A94D5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6284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C0C1F-B00F-4351-9EE5-CBEA6FF5324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64FC-E5C4-4481-9394-1E83A94D5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130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Образец заголовка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Образец текста</a:t>
            </a: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Второй уровень</a:t>
            </a: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Третий уровень</a:t>
            </a: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Четвертый уровень</a:t>
            </a: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rgbClr val="8B8B8B"/>
                </a:solidFill>
                <a:latin typeface="Arial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DBACEE0-3959-422F-9578-BD33D179D4E0}" type="slidenum">
              <a:rPr lang="ru-RU" sz="1200" b="0" strike="noStrike" spc="-1">
                <a:solidFill>
                  <a:srgbClr val="8B8B8B"/>
                </a:solidFill>
                <a:latin typeface="Arial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C0C1F-B00F-4351-9EE5-CBEA6FF5324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C64FC-E5C4-4481-9394-1E83A94D5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070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838080" y="286560"/>
            <a:ext cx="9211680" cy="1732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 algn="ctr">
              <a:lnSpc>
                <a:spcPct val="90000"/>
              </a:lnSpc>
              <a:buNone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Муниципальное бюджетное учреждение Служба благоустройства МО « город Десногорск » Смоленской области.</a:t>
            </a:r>
            <a:br>
              <a:rPr sz="2400"/>
            </a:b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838080" y="2758320"/>
            <a:ext cx="10515240" cy="20800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800" b="1" strike="noStrike" spc="-1">
                <a:solidFill>
                  <a:srgbClr val="000000"/>
                </a:solidFill>
                <a:latin typeface="Arial"/>
              </a:rPr>
              <a:t>Проект: «Оптимизация процесса содержания городских территорий –покос травы»</a:t>
            </a: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sldNum" idx="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61BF491-F9B3-4C68-9141-2D21F6C11D20}" type="slidenum">
              <a:rPr lang="ru-RU" sz="1200" b="0" strike="noStrike" spc="-1">
                <a:solidFill>
                  <a:srgbClr val="8B8B8B"/>
                </a:solidFill>
                <a:latin typeface="Arial"/>
              </a:rPr>
              <a:t>1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6" name="Прямоугольник 5"/>
          <p:cNvSpPr/>
          <p:nvPr/>
        </p:nvSpPr>
        <p:spPr>
          <a:xfrm>
            <a:off x="5618520" y="6338880"/>
            <a:ext cx="1144080" cy="50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2025 год.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sldNum" idx="8"/>
          </p:nvPr>
        </p:nvSpPr>
        <p:spPr>
          <a:xfrm>
            <a:off x="8610480" y="584928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FBB7C6D-DEF6-4A82-99AB-8A8CD36AFC1C}" type="slidenum">
              <a:rPr lang="ru-RU" sz="1200" b="0" strike="noStrike" spc="-1">
                <a:solidFill>
                  <a:srgbClr val="8B8B8B"/>
                </a:solidFill>
                <a:latin typeface="Arial"/>
              </a:rPr>
              <a:t>2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8" name="TextBox 4"/>
          <p:cNvSpPr/>
          <p:nvPr/>
        </p:nvSpPr>
        <p:spPr>
          <a:xfrm>
            <a:off x="3315600" y="3240"/>
            <a:ext cx="418752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600" b="1" strike="noStrike" spc="-1">
                <a:solidFill>
                  <a:srgbClr val="000000"/>
                </a:solidFill>
                <a:latin typeface="Arial"/>
              </a:rPr>
              <a:t>Команда  проекта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9" name="Рисунок 2"/>
          <p:cNvPicPr/>
          <p:nvPr/>
        </p:nvPicPr>
        <p:blipFill>
          <a:blip r:embed="rId2"/>
          <a:stretch/>
        </p:blipFill>
        <p:spPr>
          <a:xfrm>
            <a:off x="165600" y="848520"/>
            <a:ext cx="11860560" cy="5626080"/>
          </a:xfrm>
          <a:prstGeom prst="rect">
            <a:avLst/>
          </a:prstGeom>
          <a:ln w="0">
            <a:noFill/>
          </a:ln>
        </p:spPr>
      </p:pic>
      <p:sp>
        <p:nvSpPr>
          <p:cNvPr id="90" name="TextBox 6"/>
          <p:cNvSpPr/>
          <p:nvPr/>
        </p:nvSpPr>
        <p:spPr>
          <a:xfrm>
            <a:off x="1022760" y="1193760"/>
            <a:ext cx="165312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Руководитель</a:t>
            </a:r>
          </a:p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 проекта </a:t>
            </a:r>
          </a:p>
        </p:txBody>
      </p:sp>
      <p:sp>
        <p:nvSpPr>
          <p:cNvPr id="91" name="TextBox 8"/>
          <p:cNvSpPr/>
          <p:nvPr/>
        </p:nvSpPr>
        <p:spPr>
          <a:xfrm>
            <a:off x="4557960" y="1162080"/>
            <a:ext cx="24624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Член рабочей группы</a:t>
            </a:r>
          </a:p>
        </p:txBody>
      </p:sp>
      <p:sp>
        <p:nvSpPr>
          <p:cNvPr id="92" name="TextBox 9"/>
          <p:cNvSpPr/>
          <p:nvPr/>
        </p:nvSpPr>
        <p:spPr>
          <a:xfrm>
            <a:off x="8421120" y="1175760"/>
            <a:ext cx="271872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Член рабочей группы    </a:t>
            </a:r>
          </a:p>
        </p:txBody>
      </p:sp>
      <p:sp>
        <p:nvSpPr>
          <p:cNvPr id="93" name="TextBox 11"/>
          <p:cNvSpPr/>
          <p:nvPr/>
        </p:nvSpPr>
        <p:spPr>
          <a:xfrm flipH="1">
            <a:off x="773280" y="4517640"/>
            <a:ext cx="19440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Алейников А.Н.</a:t>
            </a:r>
          </a:p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Директор</a:t>
            </a:r>
          </a:p>
        </p:txBody>
      </p:sp>
      <p:sp>
        <p:nvSpPr>
          <p:cNvPr id="94" name="TextBox 24"/>
          <p:cNvSpPr/>
          <p:nvPr/>
        </p:nvSpPr>
        <p:spPr>
          <a:xfrm flipH="1">
            <a:off x="4727880" y="4430880"/>
            <a:ext cx="19440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Пресняков О.М.</a:t>
            </a:r>
          </a:p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Зам. директора</a:t>
            </a:r>
          </a:p>
        </p:txBody>
      </p:sp>
      <p:sp>
        <p:nvSpPr>
          <p:cNvPr id="95" name="TextBox 25"/>
          <p:cNvSpPr/>
          <p:nvPr/>
        </p:nvSpPr>
        <p:spPr>
          <a:xfrm flipH="1">
            <a:off x="8808480" y="4458960"/>
            <a:ext cx="19440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Борисова С.С.</a:t>
            </a:r>
          </a:p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Ст. мастер</a:t>
            </a:r>
          </a:p>
        </p:txBody>
      </p:sp>
      <p:pic>
        <p:nvPicPr>
          <p:cNvPr id="9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6480" y="1743840"/>
            <a:ext cx="2089440" cy="2413800"/>
          </a:xfrm>
          <a:prstGeom prst="rect">
            <a:avLst/>
          </a:prstGeom>
          <a:ln w="0">
            <a:noFill/>
          </a:ln>
        </p:spPr>
      </p:pic>
      <p:pic>
        <p:nvPicPr>
          <p:cNvPr id="97" name="Рисунок 10" descr="Изображение выглядит как человек, одежда, Человеческое лицо, в помещении&#10;&#10;Контент, сгенерированный ИИ, может содержать ошибки.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5160" y="1784520"/>
            <a:ext cx="2089440" cy="2373120"/>
          </a:xfrm>
          <a:prstGeom prst="rect">
            <a:avLst/>
          </a:prstGeom>
          <a:ln w="0">
            <a:noFill/>
          </a:ln>
        </p:spPr>
      </p:pic>
      <p:pic>
        <p:nvPicPr>
          <p:cNvPr id="98" name="Рисунок 13" descr="Изображение выглядит как одежда, человек, Человеческое лицо, в помещении&#10;&#10;Контент, сгенерированный ИИ, может содержать ошибки.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3280" y="1833840"/>
            <a:ext cx="2237040" cy="2323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838080" y="24480"/>
            <a:ext cx="10515240" cy="7437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indent="0" algn="ctr">
              <a:lnSpc>
                <a:spcPct val="90000"/>
              </a:lnSpc>
              <a:buNone/>
            </a:pPr>
            <a:r>
              <a:rPr lang="ru-RU" sz="3600" b="1" strike="noStrike" spc="-1">
                <a:solidFill>
                  <a:srgbClr val="000000"/>
                </a:solidFill>
                <a:latin typeface="Arial"/>
              </a:rPr>
              <a:t>Информация об учреждении</a:t>
            </a:r>
            <a:endParaRPr lang="ru-RU" sz="3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360180" y="574560"/>
            <a:ext cx="11471040" cy="5781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1" strike="noStrike" spc="-1" dirty="0">
                <a:solidFill>
                  <a:srgbClr val="000000"/>
                </a:solidFill>
              </a:rPr>
              <a:t>Учреждение организованно 1июня  2009 года.</a:t>
            </a:r>
            <a:br>
              <a:rPr sz="2400" b="1" dirty="0"/>
            </a:br>
            <a:br>
              <a:rPr sz="2400" b="1" dirty="0"/>
            </a:br>
            <a:r>
              <a:rPr lang="ru-RU" sz="2400" b="1" strike="noStrike" spc="-1" dirty="0">
                <a:solidFill>
                  <a:srgbClr val="000000"/>
                </a:solidFill>
              </a:rPr>
              <a:t>На 01.09.2025  года функционирует  7 производственных участков: </a:t>
            </a:r>
            <a:br>
              <a:rPr sz="2400" b="1" dirty="0"/>
            </a:br>
            <a:endParaRPr lang="ru-RU" sz="2400" b="1" dirty="0"/>
          </a:p>
          <a:p>
            <a:pPr indent="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1" strike="noStrike" spc="-1" dirty="0">
                <a:solidFill>
                  <a:srgbClr val="000000"/>
                </a:solidFill>
              </a:rPr>
              <a:t>Численность работников - </a:t>
            </a:r>
            <a:r>
              <a:rPr lang="ru-RU" sz="2400" b="1" strike="noStrike" spc="-1" dirty="0">
                <a:solidFill>
                  <a:schemeClr val="accent1">
                    <a:lumMod val="50000"/>
                  </a:schemeClr>
                </a:solidFill>
              </a:rPr>
              <a:t>225 чел.,                                                                 </a:t>
            </a:r>
            <a:r>
              <a:rPr lang="ru-RU" sz="2400" b="1" strike="noStrike" spc="-1" dirty="0">
                <a:solidFill>
                  <a:srgbClr val="000000"/>
                </a:solidFill>
              </a:rPr>
              <a:t>из них руководителей и специалистов - </a:t>
            </a:r>
            <a:r>
              <a:rPr lang="ru-RU" sz="2400" b="1" strike="noStrike" spc="-1" dirty="0">
                <a:solidFill>
                  <a:schemeClr val="accent1">
                    <a:lumMod val="50000"/>
                  </a:schemeClr>
                </a:solidFill>
              </a:rPr>
              <a:t>17 чел.</a:t>
            </a:r>
            <a:endParaRPr lang="ru-RU" sz="2400" b="1" dirty="0"/>
          </a:p>
          <a:p>
            <a:pPr indent="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1" strike="noStrike" spc="-1" dirty="0">
                <a:solidFill>
                  <a:srgbClr val="000000"/>
                </a:solidFill>
              </a:rPr>
              <a:t>Общая площадь покоса</a:t>
            </a:r>
            <a:r>
              <a:rPr lang="ru-RU" sz="2400" b="1" spc="-1" dirty="0">
                <a:solidFill>
                  <a:srgbClr val="000000"/>
                </a:solidFill>
              </a:rPr>
              <a:t> -</a:t>
            </a:r>
            <a:r>
              <a:rPr lang="ru-RU" sz="2400" b="1" strike="noStrike" spc="-1" dirty="0">
                <a:solidFill>
                  <a:srgbClr val="000000"/>
                </a:solidFill>
              </a:rPr>
              <a:t> </a:t>
            </a:r>
            <a:r>
              <a:rPr lang="ru-RU" sz="2400" b="1" strike="noStrike" spc="-1" dirty="0">
                <a:solidFill>
                  <a:schemeClr val="accent1">
                    <a:lumMod val="50000"/>
                  </a:schemeClr>
                </a:solidFill>
              </a:rPr>
              <a:t>2,85 млн. </a:t>
            </a:r>
            <a:r>
              <a:rPr lang="ru-RU" sz="2400" b="1" strike="noStrike" spc="-1" dirty="0" err="1">
                <a:solidFill>
                  <a:schemeClr val="accent1">
                    <a:lumMod val="50000"/>
                  </a:schemeClr>
                </a:solidFill>
              </a:rPr>
              <a:t>кв.м</a:t>
            </a:r>
            <a:r>
              <a:rPr lang="ru-RU" sz="2400" b="1" strike="noStrike" spc="-1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indent="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000" b="0" strike="noStrike" spc="-1" dirty="0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1" strike="noStrike" spc="-1" dirty="0">
                <a:solidFill>
                  <a:srgbClr val="000000"/>
                </a:solidFill>
                <a:latin typeface="Arial"/>
              </a:rPr>
              <a:t>Основные виды деятельности: </a:t>
            </a:r>
          </a:p>
          <a:p>
            <a:pPr indent="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400" b="1" i="1" strike="noStrike" spc="-1" dirty="0">
                <a:solidFill>
                  <a:srgbClr val="000000"/>
                </a:solidFill>
                <a:latin typeface="Arial"/>
              </a:rPr>
              <a:t>организация и обеспечение деятельности на территории МО образования в сфере благоустройства и озеленения территорий, оказания ритуальных услуг, ремонта и содержания автомобильных дорог.</a:t>
            </a:r>
          </a:p>
          <a:p>
            <a:pPr indent="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B33D012-9136-497F-B8FD-30A8B1E25093}" type="slidenum">
              <a:rPr lang="ru-RU" sz="1200" b="0" strike="noStrike" spc="-1">
                <a:solidFill>
                  <a:srgbClr val="8B8B8B"/>
                </a:solidFill>
                <a:latin typeface="Arial"/>
              </a:rPr>
              <a:t>3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738720" y="136440"/>
            <a:ext cx="10515240" cy="8474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indent="0" algn="ctr">
              <a:lnSpc>
                <a:spcPct val="90000"/>
              </a:lnSpc>
              <a:buNone/>
            </a:pPr>
            <a:r>
              <a:rPr lang="ru-RU" sz="3600" b="1" strike="noStrike" spc="-1">
                <a:solidFill>
                  <a:srgbClr val="000000"/>
                </a:solidFill>
                <a:latin typeface="Arial"/>
              </a:rPr>
              <a:t>Целевые показатели</a:t>
            </a:r>
            <a:endParaRPr lang="ru-RU" sz="3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ldNum" idx="1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D90F011-B5EF-4994-9585-5704998DD78D}" type="slidenum">
              <a:rPr lang="ru-RU" sz="1200" b="0" strike="noStrike" spc="-1">
                <a:solidFill>
                  <a:srgbClr val="8B8B8B"/>
                </a:solidFill>
                <a:latin typeface="Arial"/>
              </a:rPr>
              <a:t>4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graphicFrame>
        <p:nvGraphicFramePr>
          <p:cNvPr id="104" name="Объект 6"/>
          <p:cNvGraphicFramePr/>
          <p:nvPr>
            <p:extLst>
              <p:ext uri="{D42A27DB-BD31-4B8C-83A1-F6EECF244321}">
                <p14:modId xmlns:p14="http://schemas.microsoft.com/office/powerpoint/2010/main" val="3908492765"/>
              </p:ext>
            </p:extLst>
          </p:nvPr>
        </p:nvGraphicFramePr>
        <p:xfrm>
          <a:off x="1002535" y="1825560"/>
          <a:ext cx="10350425" cy="2397600"/>
        </p:xfrm>
        <a:graphic>
          <a:graphicData uri="http://schemas.openxmlformats.org/drawingml/2006/table">
            <a:tbl>
              <a:tblPr/>
              <a:tblGrid>
                <a:gridCol w="3319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0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9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Наименование показателей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Текущий показатель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Целевой показатель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</a:rPr>
                        <a:t>Увеличение среднего объема покоса и уборки травы, </a:t>
                      </a:r>
                      <a:r>
                        <a:rPr lang="ru-RU" sz="1800" b="1" strike="noStrike" spc="-1" dirty="0">
                          <a:solidFill>
                            <a:schemeClr val="dk1"/>
                          </a:solidFill>
                          <a:latin typeface="Calibri"/>
                        </a:rPr>
                        <a:t>м2/мес.</a:t>
                      </a:r>
                      <a:endParaRPr lang="ru-RU" sz="1800" b="1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</a:rPr>
                        <a:t>570 735,64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</a:rPr>
                        <a:t>587 713,24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</a:rPr>
                        <a:t>Жалобы населения (</a:t>
                      </a:r>
                      <a:r>
                        <a:rPr lang="ru-RU" sz="1800" b="0" strike="noStrike" spc="-1" dirty="0" err="1">
                          <a:solidFill>
                            <a:schemeClr val="dk1"/>
                          </a:solidFill>
                          <a:latin typeface="Calibri"/>
                        </a:rPr>
                        <a:t>шт</a:t>
                      </a: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</a:rPr>
                        <a:t>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</a:rPr>
                        <a:t>4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</a:rPr>
                        <a:t>2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chemeClr val="dk1"/>
                        </a:solidFill>
                        <a:latin typeface="Calibri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chemeClr val="dk1"/>
                        </a:solidFill>
                        <a:latin typeface="Calibri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chemeClr val="dk1"/>
                        </a:solidFill>
                        <a:latin typeface="Calibri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chemeClr val="dk1"/>
                        </a:solidFill>
                        <a:latin typeface="Calibri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b="0" strike="noStrike" spc="-1">
                        <a:solidFill>
                          <a:schemeClr val="dk1"/>
                        </a:solidFill>
                        <a:latin typeface="Calibri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b="0" strike="noStrike" spc="-1" dirty="0">
                        <a:solidFill>
                          <a:schemeClr val="dk1"/>
                        </a:solidFill>
                        <a:latin typeface="Calibri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Box 1"/>
          <p:cNvSpPr/>
          <p:nvPr/>
        </p:nvSpPr>
        <p:spPr>
          <a:xfrm>
            <a:off x="625680" y="-24840"/>
            <a:ext cx="1089432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600" b="1" strike="noStrike" spc="-1">
                <a:solidFill>
                  <a:srgbClr val="000000"/>
                </a:solidFill>
                <a:latin typeface="Arial"/>
              </a:rPr>
              <a:t>Карта текущего состояния процесса 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6" name="Рисунок 1747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348" r="2075" b="27471"/>
          <a:stretch/>
        </p:blipFill>
        <p:spPr>
          <a:xfrm>
            <a:off x="182820" y="957240"/>
            <a:ext cx="11826360" cy="3959640"/>
          </a:xfrm>
          <a:prstGeom prst="rect">
            <a:avLst/>
          </a:prstGeom>
          <a:ln w="0">
            <a:noFill/>
          </a:ln>
        </p:spPr>
      </p:pic>
      <p:sp>
        <p:nvSpPr>
          <p:cNvPr id="107" name="Фигура 21"/>
          <p:cNvSpPr/>
          <p:nvPr/>
        </p:nvSpPr>
        <p:spPr>
          <a:xfrm>
            <a:off x="123120" y="5969520"/>
            <a:ext cx="645840" cy="576000"/>
          </a:xfrm>
          <a:prstGeom prst="irregularSeal2">
            <a:avLst/>
          </a:prstGeom>
          <a:solidFill>
            <a:schemeClr val="bg1"/>
          </a:solidFill>
          <a:ln w="3175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400" b="1" strike="noStrike" spc="-1">
                <a:solidFill>
                  <a:srgbClr val="000000"/>
                </a:solidFill>
                <a:latin typeface="Arial"/>
              </a:rPr>
              <a:t>3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TextBox 17481"/>
          <p:cNvSpPr/>
          <p:nvPr/>
        </p:nvSpPr>
        <p:spPr>
          <a:xfrm>
            <a:off x="820080" y="5017320"/>
            <a:ext cx="60969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избыточный этап согласования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Фигура 21"/>
          <p:cNvSpPr/>
          <p:nvPr/>
        </p:nvSpPr>
        <p:spPr>
          <a:xfrm>
            <a:off x="104760" y="5481720"/>
            <a:ext cx="610200" cy="531000"/>
          </a:xfrm>
          <a:prstGeom prst="irregularSeal2">
            <a:avLst/>
          </a:prstGeom>
          <a:solidFill>
            <a:schemeClr val="bg1"/>
          </a:solidFill>
          <a:ln w="3175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400" b="1" strike="noStrike" spc="-1">
                <a:solidFill>
                  <a:srgbClr val="000000"/>
                </a:solidFill>
                <a:latin typeface="Arial"/>
              </a:rPr>
              <a:t>2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Фигура 21"/>
          <p:cNvSpPr/>
          <p:nvPr/>
        </p:nvSpPr>
        <p:spPr>
          <a:xfrm>
            <a:off x="180720" y="4963680"/>
            <a:ext cx="494640" cy="531000"/>
          </a:xfrm>
          <a:prstGeom prst="irregularSeal2">
            <a:avLst/>
          </a:prstGeom>
          <a:solidFill>
            <a:schemeClr val="bg1"/>
          </a:solidFill>
          <a:ln w="3175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400" b="1" strike="noStrike" spc="-1">
                <a:solidFill>
                  <a:srgbClr val="000000"/>
                </a:solidFill>
                <a:latin typeface="Arial"/>
              </a:rPr>
              <a:t>1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TextBox 17487"/>
          <p:cNvSpPr/>
          <p:nvPr/>
        </p:nvSpPr>
        <p:spPr>
          <a:xfrm>
            <a:off x="837000" y="5349240"/>
            <a:ext cx="609696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 графике не учтены объемы и последовательность производства работ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TextBox 17490"/>
          <p:cNvSpPr/>
          <p:nvPr/>
        </p:nvSpPr>
        <p:spPr>
          <a:xfrm>
            <a:off x="805680" y="6095520"/>
            <a:ext cx="60969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нет подтверждения визирования графика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Фигура 21"/>
          <p:cNvSpPr/>
          <p:nvPr/>
        </p:nvSpPr>
        <p:spPr>
          <a:xfrm>
            <a:off x="6559200" y="4997160"/>
            <a:ext cx="492120" cy="567000"/>
          </a:xfrm>
          <a:prstGeom prst="irregularSeal2">
            <a:avLst/>
          </a:prstGeom>
          <a:solidFill>
            <a:schemeClr val="bg1"/>
          </a:solidFill>
          <a:ln w="3175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400" b="1" strike="noStrike" spc="-1">
                <a:solidFill>
                  <a:srgbClr val="000000"/>
                </a:solidFill>
                <a:latin typeface="Arial"/>
              </a:rPr>
              <a:t>4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Фигура 21"/>
          <p:cNvSpPr/>
          <p:nvPr/>
        </p:nvSpPr>
        <p:spPr>
          <a:xfrm>
            <a:off x="6549840" y="5516640"/>
            <a:ext cx="510840" cy="584640"/>
          </a:xfrm>
          <a:prstGeom prst="irregularSeal2">
            <a:avLst/>
          </a:prstGeom>
          <a:solidFill>
            <a:schemeClr val="bg1"/>
          </a:solidFill>
          <a:ln w="3175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400" b="1" strike="noStrike" spc="-1">
                <a:solidFill>
                  <a:srgbClr val="000000"/>
                </a:solidFill>
                <a:latin typeface="Arial"/>
              </a:rPr>
              <a:t>5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Фигура 21"/>
          <p:cNvSpPr/>
          <p:nvPr/>
        </p:nvSpPr>
        <p:spPr>
          <a:xfrm>
            <a:off x="6516000" y="6122880"/>
            <a:ext cx="578520" cy="478080"/>
          </a:xfrm>
          <a:prstGeom prst="irregularSeal2">
            <a:avLst/>
          </a:prstGeom>
          <a:solidFill>
            <a:schemeClr val="bg1"/>
          </a:solidFill>
          <a:ln w="3175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400" b="1" strike="noStrike" spc="-1">
                <a:solidFill>
                  <a:srgbClr val="000000"/>
                </a:solidFill>
                <a:latin typeface="Arial"/>
              </a:rPr>
              <a:t>6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TextBox 17495"/>
          <p:cNvSpPr/>
          <p:nvPr/>
        </p:nvSpPr>
        <p:spPr>
          <a:xfrm>
            <a:off x="7124040" y="5045400"/>
            <a:ext cx="60969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лишние перемещения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TextBox 17497"/>
          <p:cNvSpPr/>
          <p:nvPr/>
        </p:nvSpPr>
        <p:spPr>
          <a:xfrm>
            <a:off x="7145280" y="5557320"/>
            <a:ext cx="66081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выезд для приемки работ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TextBox 17502"/>
          <p:cNvSpPr/>
          <p:nvPr/>
        </p:nvSpPr>
        <p:spPr>
          <a:xfrm>
            <a:off x="7119000" y="6041880"/>
            <a:ext cx="687852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 err="1">
                <a:solidFill>
                  <a:srgbClr val="000000"/>
                </a:solidFill>
                <a:latin typeface="Arial"/>
              </a:rPr>
              <a:t>задвоение</a:t>
            </a:r>
            <a:r>
              <a:rPr lang="ru-RU" sz="1800" b="0" strike="noStrike" spc="-1" dirty="0">
                <a:solidFill>
                  <a:srgbClr val="000000"/>
                </a:solidFill>
                <a:latin typeface="Arial"/>
              </a:rPr>
              <a:t> посещения объекта для контроля </a:t>
            </a: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Arial"/>
              </a:rPr>
              <a:t>выполнения работ</a:t>
            </a: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TextBox 17504"/>
          <p:cNvSpPr/>
          <p:nvPr/>
        </p:nvSpPr>
        <p:spPr>
          <a:xfrm>
            <a:off x="695160" y="6445080"/>
            <a:ext cx="17802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ВПП1 125мин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TextBox 17506"/>
          <p:cNvSpPr/>
          <p:nvPr/>
        </p:nvSpPr>
        <p:spPr>
          <a:xfrm>
            <a:off x="2940120" y="6451200"/>
            <a:ext cx="191412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ВПП2  596 мин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TextBox 4"/>
          <p:cNvSpPr/>
          <p:nvPr/>
        </p:nvSpPr>
        <p:spPr>
          <a:xfrm>
            <a:off x="1061640" y="593280"/>
            <a:ext cx="102600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</a:rPr>
              <a:t>Оптимизация процесса содержания городских территорий –покос травы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.»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Box 2"/>
          <p:cNvSpPr/>
          <p:nvPr/>
        </p:nvSpPr>
        <p:spPr>
          <a:xfrm>
            <a:off x="1009080" y="22680"/>
            <a:ext cx="966456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600" b="1" strike="noStrike" spc="-1">
                <a:solidFill>
                  <a:srgbClr val="000000"/>
                </a:solidFill>
                <a:latin typeface="Arial"/>
              </a:rPr>
              <a:t>Карта целевого состояния процесса </a:t>
            </a:r>
            <a:endParaRPr lang="ru-RU" sz="36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3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476" b="10389"/>
          <a:stretch/>
        </p:blipFill>
        <p:spPr>
          <a:xfrm>
            <a:off x="468000" y="1042560"/>
            <a:ext cx="11429640" cy="4177800"/>
          </a:xfrm>
          <a:prstGeom prst="rect">
            <a:avLst/>
          </a:prstGeom>
          <a:ln w="0">
            <a:noFill/>
          </a:ln>
        </p:spPr>
      </p:pic>
      <p:sp>
        <p:nvSpPr>
          <p:cNvPr id="124" name="TextBox 5"/>
          <p:cNvSpPr/>
          <p:nvPr/>
        </p:nvSpPr>
        <p:spPr>
          <a:xfrm>
            <a:off x="1061640" y="593280"/>
            <a:ext cx="102600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</a:rPr>
              <a:t>Оптимизация процесса содержания городских территорий –покос травы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.»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Пузырек для мыслей: облако 6"/>
          <p:cNvSpPr/>
          <p:nvPr/>
        </p:nvSpPr>
        <p:spPr>
          <a:xfrm>
            <a:off x="439920" y="5409360"/>
            <a:ext cx="482400" cy="301320"/>
          </a:xfrm>
          <a:prstGeom prst="cloudCallout">
            <a:avLst>
              <a:gd name="adj1" fmla="val -20833"/>
              <a:gd name="adj2" fmla="val 62500"/>
            </a:avLst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ru-RU" sz="1400" b="1" strike="noStrike" spc="-1">
                <a:solidFill>
                  <a:srgbClr val="000000"/>
                </a:solidFill>
                <a:latin typeface="Arial"/>
              </a:rPr>
              <a:t>1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Пузырек для мыслей: облако 7"/>
          <p:cNvSpPr/>
          <p:nvPr/>
        </p:nvSpPr>
        <p:spPr>
          <a:xfrm>
            <a:off x="439920" y="5803560"/>
            <a:ext cx="482400" cy="301320"/>
          </a:xfrm>
          <a:prstGeom prst="cloudCallout">
            <a:avLst>
              <a:gd name="adj1" fmla="val -20833"/>
              <a:gd name="adj2" fmla="val 62500"/>
            </a:avLst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</a:rPr>
              <a:t>2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Пузырек для мыслей: облако 8"/>
          <p:cNvSpPr/>
          <p:nvPr/>
        </p:nvSpPr>
        <p:spPr>
          <a:xfrm>
            <a:off x="468000" y="6197760"/>
            <a:ext cx="482400" cy="301320"/>
          </a:xfrm>
          <a:prstGeom prst="cloudCallout">
            <a:avLst>
              <a:gd name="adj1" fmla="val -20833"/>
              <a:gd name="adj2" fmla="val 62500"/>
            </a:avLst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</a:rPr>
              <a:t>3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Пузырек для мыслей: облако 9"/>
          <p:cNvSpPr/>
          <p:nvPr/>
        </p:nvSpPr>
        <p:spPr>
          <a:xfrm>
            <a:off x="5370120" y="5417640"/>
            <a:ext cx="482400" cy="301320"/>
          </a:xfrm>
          <a:prstGeom prst="cloudCallout">
            <a:avLst>
              <a:gd name="adj1" fmla="val -20833"/>
              <a:gd name="adj2" fmla="val 62500"/>
            </a:avLst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</a:rPr>
              <a:t>4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Пузырек для мыслей: облако 10"/>
          <p:cNvSpPr/>
          <p:nvPr/>
        </p:nvSpPr>
        <p:spPr>
          <a:xfrm>
            <a:off x="5373360" y="5802480"/>
            <a:ext cx="482400" cy="301320"/>
          </a:xfrm>
          <a:prstGeom prst="cloudCallout">
            <a:avLst>
              <a:gd name="adj1" fmla="val -20833"/>
              <a:gd name="adj2" fmla="val 62500"/>
            </a:avLst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</a:rPr>
              <a:t>5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Пузырек для мыслей: облако 11"/>
          <p:cNvSpPr/>
          <p:nvPr/>
        </p:nvSpPr>
        <p:spPr>
          <a:xfrm>
            <a:off x="5370120" y="6221520"/>
            <a:ext cx="482400" cy="301320"/>
          </a:xfrm>
          <a:prstGeom prst="cloudCallout">
            <a:avLst>
              <a:gd name="adj1" fmla="val -20833"/>
              <a:gd name="adj2" fmla="val 62500"/>
            </a:avLst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n-US" sz="1400" b="1" strike="noStrike" spc="-1">
                <a:solidFill>
                  <a:srgbClr val="000000"/>
                </a:solidFill>
                <a:latin typeface="Arial"/>
              </a:rPr>
              <a:t>6</a:t>
            </a:r>
            <a:endParaRPr lang="ru-RU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TextBox 13"/>
          <p:cNvSpPr/>
          <p:nvPr/>
        </p:nvSpPr>
        <p:spPr>
          <a:xfrm>
            <a:off x="942480" y="5341680"/>
            <a:ext cx="3456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Сокращение этапов согласования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TextBox 14"/>
          <p:cNvSpPr/>
          <p:nvPr/>
        </p:nvSpPr>
        <p:spPr>
          <a:xfrm>
            <a:off x="997897" y="5825700"/>
            <a:ext cx="38829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Разработка и введение графика работ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TextBox 15"/>
          <p:cNvSpPr/>
          <p:nvPr/>
        </p:nvSpPr>
        <p:spPr>
          <a:xfrm>
            <a:off x="942120" y="6153840"/>
            <a:ext cx="34394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Визирование и рассылка графика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TextBox 18"/>
          <p:cNvSpPr/>
          <p:nvPr/>
        </p:nvSpPr>
        <p:spPr>
          <a:xfrm>
            <a:off x="5870520" y="5370840"/>
            <a:ext cx="28936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Сокращение перемещений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TextBox 19"/>
          <p:cNvSpPr/>
          <p:nvPr/>
        </p:nvSpPr>
        <p:spPr>
          <a:xfrm>
            <a:off x="5887080" y="5739840"/>
            <a:ext cx="58852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Представление отчета о выполнении работ фотографиями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TextBox 20"/>
          <p:cNvSpPr/>
          <p:nvPr/>
        </p:nvSpPr>
        <p:spPr>
          <a:xfrm>
            <a:off x="5880960" y="6163920"/>
            <a:ext cx="48978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Только контрольные выезды для приемки работ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TextBox 22"/>
          <p:cNvSpPr/>
          <p:nvPr/>
        </p:nvSpPr>
        <p:spPr>
          <a:xfrm>
            <a:off x="2151000" y="6455880"/>
            <a:ext cx="60969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ВПП1    86мин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TextBox 24"/>
          <p:cNvSpPr/>
          <p:nvPr/>
        </p:nvSpPr>
        <p:spPr>
          <a:xfrm>
            <a:off x="4759920" y="6437160"/>
            <a:ext cx="60969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ВПП2       450 мин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2FAD7B-EBCE-4470-9BBB-29FC76E99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832" y="176429"/>
            <a:ext cx="10515240" cy="549360"/>
          </a:xfrm>
        </p:spPr>
        <p:txBody>
          <a:bodyPr/>
          <a:lstStyle/>
          <a:p>
            <a:r>
              <a:rPr lang="ru-RU" sz="3600" dirty="0"/>
              <a:t>Диаграмма спагетти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FFFB942-65CF-4F80-AE55-011E2E5487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7832" y="1360966"/>
            <a:ext cx="4614531" cy="4688959"/>
          </a:xfrm>
          <a:prstGeom prst="rect">
            <a:avLst/>
          </a:prstGeo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18814F69-4A41-4381-93F0-CB705DCE04E7}"/>
              </a:ext>
            </a:extLst>
          </p:cNvPr>
          <p:cNvSpPr/>
          <p:nvPr/>
        </p:nvSpPr>
        <p:spPr>
          <a:xfrm>
            <a:off x="4063620" y="2364755"/>
            <a:ext cx="360000" cy="3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2B249F8F-20E0-464C-9555-8487633D6B15}"/>
              </a:ext>
            </a:extLst>
          </p:cNvPr>
          <p:cNvSpPr/>
          <p:nvPr/>
        </p:nvSpPr>
        <p:spPr>
          <a:xfrm>
            <a:off x="2377401" y="2364755"/>
            <a:ext cx="360000" cy="3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A042ED27-69D3-4CDA-96CB-B2519DC27FF9}"/>
              </a:ext>
            </a:extLst>
          </p:cNvPr>
          <p:cNvSpPr/>
          <p:nvPr/>
        </p:nvSpPr>
        <p:spPr>
          <a:xfrm>
            <a:off x="1665020" y="2896383"/>
            <a:ext cx="360000" cy="3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F69B71CC-4A44-4DF8-80F5-9616FDA7C67F}"/>
              </a:ext>
            </a:extLst>
          </p:cNvPr>
          <p:cNvSpPr/>
          <p:nvPr/>
        </p:nvSpPr>
        <p:spPr>
          <a:xfrm>
            <a:off x="1969826" y="2724755"/>
            <a:ext cx="360000" cy="3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8220A6B0-FA18-459E-986E-FCFC9842BE5D}"/>
              </a:ext>
            </a:extLst>
          </p:cNvPr>
          <p:cNvSpPr/>
          <p:nvPr/>
        </p:nvSpPr>
        <p:spPr>
          <a:xfrm>
            <a:off x="2197401" y="3470344"/>
            <a:ext cx="360000" cy="3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E3973835-941E-4B3A-9A7F-35A3FF6DED6E}"/>
              </a:ext>
            </a:extLst>
          </p:cNvPr>
          <p:cNvSpPr/>
          <p:nvPr/>
        </p:nvSpPr>
        <p:spPr>
          <a:xfrm>
            <a:off x="2329826" y="1350852"/>
            <a:ext cx="360000" cy="3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6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23D219-5894-4818-ACF0-63A010C5BB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9551" y="1350332"/>
            <a:ext cx="4614531" cy="4688959"/>
          </a:xfrm>
          <a:prstGeom prst="rect">
            <a:avLst/>
          </a:prstGeom>
        </p:spPr>
      </p:pic>
      <p:sp>
        <p:nvSpPr>
          <p:cNvPr id="12" name="Овал 11">
            <a:extLst>
              <a:ext uri="{FF2B5EF4-FFF2-40B4-BE49-F238E27FC236}">
                <a16:creationId xmlns:a16="http://schemas.microsoft.com/office/drawing/2014/main" id="{453AACE0-13B6-4886-88F4-F5ADEF540947}"/>
              </a:ext>
            </a:extLst>
          </p:cNvPr>
          <p:cNvSpPr/>
          <p:nvPr/>
        </p:nvSpPr>
        <p:spPr>
          <a:xfrm>
            <a:off x="9875339" y="2354121"/>
            <a:ext cx="360000" cy="3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4ABA49D1-8712-4FF4-8DB3-6E5328A1E79C}"/>
              </a:ext>
            </a:extLst>
          </p:cNvPr>
          <p:cNvSpPr/>
          <p:nvPr/>
        </p:nvSpPr>
        <p:spPr>
          <a:xfrm>
            <a:off x="8189120" y="2354121"/>
            <a:ext cx="360000" cy="3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AD10A021-D342-416B-AF23-BFEDC644F61E}"/>
              </a:ext>
            </a:extLst>
          </p:cNvPr>
          <p:cNvSpPr/>
          <p:nvPr/>
        </p:nvSpPr>
        <p:spPr>
          <a:xfrm>
            <a:off x="7729314" y="2843778"/>
            <a:ext cx="360000" cy="3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E1CEEA38-16BB-4F4A-ABF7-3FF900734E98}"/>
              </a:ext>
            </a:extLst>
          </p:cNvPr>
          <p:cNvSpPr/>
          <p:nvPr/>
        </p:nvSpPr>
        <p:spPr>
          <a:xfrm>
            <a:off x="7799266" y="2620687"/>
            <a:ext cx="360000" cy="3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4A3E649F-3FC5-45BA-891C-D206B839FE04}"/>
              </a:ext>
            </a:extLst>
          </p:cNvPr>
          <p:cNvSpPr/>
          <p:nvPr/>
        </p:nvSpPr>
        <p:spPr>
          <a:xfrm>
            <a:off x="7384242" y="2800687"/>
            <a:ext cx="360000" cy="3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048BDAEB-79F8-4C3D-A598-EC523E700A47}"/>
              </a:ext>
            </a:extLst>
          </p:cNvPr>
          <p:cNvSpPr/>
          <p:nvPr/>
        </p:nvSpPr>
        <p:spPr>
          <a:xfrm>
            <a:off x="8049217" y="2620687"/>
            <a:ext cx="360000" cy="3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56AA072-3936-4EF4-94AD-C15FBCF93F85}"/>
              </a:ext>
            </a:extLst>
          </p:cNvPr>
          <p:cNvSpPr txBox="1"/>
          <p:nvPr/>
        </p:nvSpPr>
        <p:spPr>
          <a:xfrm>
            <a:off x="2212324" y="1010360"/>
            <a:ext cx="1047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Было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55FFAB9-B968-4A05-9979-C5686DCBAA4A}"/>
              </a:ext>
            </a:extLst>
          </p:cNvPr>
          <p:cNvSpPr txBox="1"/>
          <p:nvPr/>
        </p:nvSpPr>
        <p:spPr>
          <a:xfrm>
            <a:off x="8089314" y="998901"/>
            <a:ext cx="11087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Стало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AAAC26-7484-4D05-AE06-62F0D6ECD1E3}"/>
              </a:ext>
            </a:extLst>
          </p:cNvPr>
          <p:cNvSpPr txBox="1"/>
          <p:nvPr/>
        </p:nvSpPr>
        <p:spPr>
          <a:xfrm>
            <a:off x="467832" y="6323390"/>
            <a:ext cx="4893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Существующее перемещения -3200 метров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6BF7A22-EC60-4E7D-82E4-20A111885874}"/>
              </a:ext>
            </a:extLst>
          </p:cNvPr>
          <p:cNvSpPr txBox="1"/>
          <p:nvPr/>
        </p:nvSpPr>
        <p:spPr>
          <a:xfrm>
            <a:off x="6183408" y="6294502"/>
            <a:ext cx="4731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Планируемые перемещения -1580 метров</a:t>
            </a:r>
          </a:p>
        </p:txBody>
      </p:sp>
    </p:spTree>
    <p:extLst>
      <p:ext uri="{BB962C8B-B14F-4D97-AF65-F5344CB8AC3E}">
        <p14:creationId xmlns:p14="http://schemas.microsoft.com/office/powerpoint/2010/main" val="539796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2497320" y="0"/>
            <a:ext cx="8527680" cy="1010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indent="0" algn="ctr">
              <a:lnSpc>
                <a:spcPct val="90000"/>
              </a:lnSpc>
              <a:buNone/>
            </a:pPr>
            <a:r>
              <a:rPr lang="ru-RU" sz="3600" b="1" strike="noStrike" spc="-1">
                <a:solidFill>
                  <a:srgbClr val="000000"/>
                </a:solidFill>
                <a:latin typeface="Arial"/>
              </a:rPr>
              <a:t>Производственный анализ</a:t>
            </a:r>
            <a:endParaRPr lang="ru-RU" sz="3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F12D524-0BFF-4B1E-ABAE-79CAE85A92A1}" type="slidenum">
              <a:rPr lang="ru-RU" sz="1200" b="0" strike="noStrike" spc="-1">
                <a:solidFill>
                  <a:srgbClr val="8B8B8B"/>
                </a:solidFill>
                <a:latin typeface="Arial"/>
              </a:rPr>
              <a:t>8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5" name="Заголовок 1"/>
          <p:cNvSpPr/>
          <p:nvPr/>
        </p:nvSpPr>
        <p:spPr>
          <a:xfrm>
            <a:off x="6244200" y="855832"/>
            <a:ext cx="4780800" cy="101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Arial"/>
              </a:rPr>
              <a:t>Хронометраж времени покоса 100 м2 разным инвентарем, мин.</a:t>
            </a:r>
            <a:endParaRPr lang="ru-RU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Заголовок 1"/>
          <p:cNvSpPr/>
          <p:nvPr/>
        </p:nvSpPr>
        <p:spPr>
          <a:xfrm>
            <a:off x="506426" y="4824856"/>
            <a:ext cx="9986872" cy="2127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1600" b="1" u="sng" strike="noStrike" spc="-1" dirty="0">
                <a:solidFill>
                  <a:srgbClr val="000000"/>
                </a:solidFill>
                <a:uFillTx/>
                <a:latin typeface="Arial"/>
              </a:rPr>
              <a:t>Вывод: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</a:pP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1600" b="1" i="1" spc="-1" dirty="0">
                <a:solidFill>
                  <a:srgbClr val="000000"/>
                </a:solidFill>
                <a:latin typeface="Arial"/>
              </a:rPr>
              <a:t>Выравниваем объём скашиваемого относительно рабочих дней в месяце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</a:pP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90000"/>
              </a:lnSpc>
            </a:pPr>
            <a:r>
              <a:rPr lang="ru-RU" sz="1600" b="1" i="1" strike="noStrike" spc="-1" dirty="0">
                <a:solidFill>
                  <a:srgbClr val="000000"/>
                </a:solidFill>
                <a:latin typeface="Arial"/>
              </a:rPr>
              <a:t>Самый производительный </a:t>
            </a:r>
            <a:r>
              <a:rPr lang="ru-RU" sz="1600" b="1" i="1" spc="-1" dirty="0">
                <a:solidFill>
                  <a:srgbClr val="000000"/>
                </a:solidFill>
                <a:latin typeface="Arial"/>
              </a:rPr>
              <a:t>вид скашивания </a:t>
            </a:r>
            <a:r>
              <a:rPr lang="ru-RU" sz="1600" b="1" i="1" strike="noStrike" spc="-1" dirty="0">
                <a:solidFill>
                  <a:srgbClr val="000000"/>
                </a:solidFill>
                <a:latin typeface="Arial"/>
              </a:rPr>
              <a:t> – </a:t>
            </a:r>
            <a:r>
              <a:rPr lang="ru-RU" sz="1600" b="1" i="1" spc="-1" dirty="0">
                <a:solidFill>
                  <a:srgbClr val="000000"/>
                </a:solidFill>
                <a:latin typeface="Arial"/>
              </a:rPr>
              <a:t>Трактор</a:t>
            </a:r>
            <a:r>
              <a:rPr lang="ru-RU" sz="1600" b="1" i="1" strike="noStrike" spc="-1" dirty="0">
                <a:solidFill>
                  <a:srgbClr val="000000"/>
                </a:solidFill>
                <a:latin typeface="Arial"/>
              </a:rPr>
              <a:t>. </a:t>
            </a:r>
          </a:p>
          <a:p>
            <a:pPr>
              <a:lnSpc>
                <a:spcPct val="90000"/>
              </a:lnSpc>
            </a:pP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47" name="Диаграмма 12"/>
          <p:cNvGraphicFramePr/>
          <p:nvPr>
            <p:extLst>
              <p:ext uri="{D42A27DB-BD31-4B8C-83A1-F6EECF244321}">
                <p14:modId xmlns:p14="http://schemas.microsoft.com/office/powerpoint/2010/main" val="120791459"/>
              </p:ext>
            </p:extLst>
          </p:nvPr>
        </p:nvGraphicFramePr>
        <p:xfrm>
          <a:off x="6142509" y="1687532"/>
          <a:ext cx="4780800" cy="3136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778B5AB6-CBD0-486F-9058-8B8076E489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1418709"/>
              </p:ext>
            </p:extLst>
          </p:nvPr>
        </p:nvGraphicFramePr>
        <p:xfrm>
          <a:off x="293649" y="1294663"/>
          <a:ext cx="5322849" cy="3119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838080" y="79920"/>
            <a:ext cx="10515240" cy="527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 algn="ctr">
              <a:lnSpc>
                <a:spcPct val="90000"/>
              </a:lnSpc>
              <a:buNone/>
            </a:pPr>
            <a:r>
              <a:rPr lang="ru-RU" sz="3600" b="1" strike="noStrike" spc="-1">
                <a:solidFill>
                  <a:srgbClr val="000000"/>
                </a:solidFill>
                <a:latin typeface="Arial"/>
              </a:rPr>
              <a:t>План мероприятий по реализации проекта</a:t>
            </a:r>
            <a:endParaRPr lang="ru-RU" sz="3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sldNum" idx="1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9AB235A-3AEF-464D-B914-17B18B226C80}" type="slidenum">
              <a:rPr lang="ru-RU" sz="1200" b="0" strike="noStrike" spc="-1">
                <a:solidFill>
                  <a:srgbClr val="8B8B8B"/>
                </a:solidFill>
                <a:latin typeface="Arial"/>
              </a:rPr>
              <a:t>9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graphicFrame>
        <p:nvGraphicFramePr>
          <p:cNvPr id="153" name="Таблица 4"/>
          <p:cNvGraphicFramePr/>
          <p:nvPr>
            <p:extLst>
              <p:ext uri="{D42A27DB-BD31-4B8C-83A1-F6EECF244321}">
                <p14:modId xmlns:p14="http://schemas.microsoft.com/office/powerpoint/2010/main" val="1609728584"/>
              </p:ext>
            </p:extLst>
          </p:nvPr>
        </p:nvGraphicFramePr>
        <p:xfrm>
          <a:off x="168827" y="716220"/>
          <a:ext cx="11853746" cy="6113040"/>
        </p:xfrm>
        <a:graphic>
          <a:graphicData uri="http://schemas.openxmlformats.org/drawingml/2006/table">
            <a:tbl>
              <a:tblPr/>
              <a:tblGrid>
                <a:gridCol w="4916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7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2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9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942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3794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533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Проблема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Мероприятие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Срок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Ответственный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Результат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Финансовые затраты 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16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</a:rPr>
                        <a:t>1.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Значительное количество этапов согласования графика производства работ.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EF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Разработать регламент согласования графика производства работ по покосу и уборке территорий. 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EF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Октябрь 2025 </a:t>
                      </a: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</a:rPr>
                        <a:t>Заместитель директора Пресняков О.М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EF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</a:rPr>
                        <a:t>Сокращение ВПП согласования графика на </a:t>
                      </a:r>
                      <a:r>
                        <a:rPr lang="ru-RU" sz="1400" b="0" strike="noStrike" spc="-1" dirty="0" err="1">
                          <a:solidFill>
                            <a:schemeClr val="dk1"/>
                          </a:solidFill>
                          <a:latin typeface="Arial"/>
                        </a:rPr>
                        <a:t>на</a:t>
                      </a: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</a:rPr>
                        <a:t> 39 минут.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/>
                        </a:rPr>
                        <a:t>Сокращение этапов согласования на два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E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1800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Отсутствует  подтверждение визирования графика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EF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1DEEF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1DEEF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1DEEF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1DEE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1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6890065"/>
                  </a:ext>
                </a:extLst>
              </a:tr>
              <a:tr h="901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Лишние перемещения при согласовании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67669"/>
                  </a:ext>
                </a:extLst>
              </a:tr>
              <a:tr h="829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</a:rPr>
                        <a:t>2.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График производства работ обезличен не указывается последовательность и физические объемы.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Разработка графика учитывающая последовательность покоса участков и физические объемы.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Октябрь 2025 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Старший мастер Борисова С.С.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Сокращение перемещений в два раза</a:t>
                      </a: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Выравненные объёмы кошения по количеству </a:t>
                      </a:r>
                      <a:r>
                        <a:rPr lang="ru-RU" sz="1400" b="0" strike="noStrike" spc="-1" dirty="0" err="1">
                          <a:solidFill>
                            <a:srgbClr val="000000"/>
                          </a:solidFill>
                          <a:latin typeface="+mn-lt"/>
                        </a:rPr>
                        <a:t>раб.дней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нет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825348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309DC98-1062-48A6-87EB-851AA36AD294}" type="slidenum">
              <a:rPr lang="ru-RU" sz="1200" b="0" strike="noStrike" spc="-1">
                <a:solidFill>
                  <a:srgbClr val="8B8B8B"/>
                </a:solidFill>
                <a:latin typeface="Arial"/>
              </a:rPr>
              <a:t>10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graphicFrame>
        <p:nvGraphicFramePr>
          <p:cNvPr id="155" name="Таблица 4"/>
          <p:cNvGraphicFramePr/>
          <p:nvPr>
            <p:extLst>
              <p:ext uri="{D42A27DB-BD31-4B8C-83A1-F6EECF244321}">
                <p14:modId xmlns:p14="http://schemas.microsoft.com/office/powerpoint/2010/main" val="2739811560"/>
              </p:ext>
            </p:extLst>
          </p:nvPr>
        </p:nvGraphicFramePr>
        <p:xfrm>
          <a:off x="122663" y="203098"/>
          <a:ext cx="11942957" cy="6634480"/>
        </p:xfrm>
        <a:graphic>
          <a:graphicData uri="http://schemas.openxmlformats.org/drawingml/2006/table">
            <a:tbl>
              <a:tblPr/>
              <a:tblGrid>
                <a:gridCol w="505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4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174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2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64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18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79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№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п/п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Проблема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Мероприятие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Срок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Ответственный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Результат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Финансовые затраты 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3.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EF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Задвоение посещения объекта для контроля выполнения работ.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chemeClr val="dk1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Выезд для приемки качества выполнения работ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Совмещение процессов покоса и уборки травы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Октябрь 2025 </a:t>
                      </a: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Старший мастер Борисова С.С.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Количество контроля с двух изменяется на один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нет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0560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EF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Разработка стандарта качества покоса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Ноябрь 2025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Зам.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Arial"/>
                        </a:rPr>
                        <a:t> Директора Строгонов А.В.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Улучшение качества покоса, появляться критерий приемки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ru-RU" sz="1400" b="0" i="0" u="none" strike="noStrike" kern="1200" cap="none" spc="-1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нет</a:t>
                      </a:r>
                      <a:endParaRPr kumimoji="0" lang="ru-RU" sz="1400" b="0" i="0" u="none" strike="noStrike" kern="1200" cap="none" spc="-1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4497672"/>
                  </a:ext>
                </a:extLst>
              </a:tr>
              <a:tr h="335280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1DEEF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Введение фотоотчетов по проделанной работе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Май 2026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ru-RU" sz="1400" b="0" i="0" u="none" strike="noStrike" kern="1200" cap="none" spc="-1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Старший мастер Борисова С.С.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Приемка лично мастером выборочная сокращение контроля в неделю с 5 до 3 раз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ru-RU" sz="1400" b="0" i="0" u="none" strike="noStrike" kern="1200" cap="none" spc="-1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нет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1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906400"/>
                  </a:ext>
                </a:extLst>
              </a:tr>
              <a:tr h="370800"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Calibri"/>
                        </a:rPr>
                        <a:t>4.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Низкая производительность труда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Провести хронометраж выполнения работы различными методами (инструмент, средствами механизации)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Выполнено</a:t>
                      </a: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Старший мастер Борисова С.С.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Определена производительность, появилась возможность планирования</a:t>
                      </a: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 dirty="0">
                        <a:solidFill>
                          <a:schemeClr val="dk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 dirty="0">
                        <a:solidFill>
                          <a:schemeClr val="dk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Увеличение площади д/покоса газонокосилкой/ трактором.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5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808010"/>
                  </a:ext>
                </a:extLst>
              </a:tr>
              <a:tr h="7924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Подготовить перечень площадей для выполнения работ по выравниванию (список)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Октябрь 2025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Старший мастер Борисова С.С.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993511"/>
                  </a:ext>
                </a:extLst>
              </a:tr>
              <a:tr h="1625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8202624"/>
                  </a:ext>
                </a:extLst>
              </a:tr>
              <a:tr h="9550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Провести выравнивание площадей по спискам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Октябрь 2025- апрель 2026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Зам. директора Строгонов А.В.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81099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sldNum" idx="1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8B8B8B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31CA3E1-8C83-4EEC-A4B5-45D724EF5404}" type="slidenum">
              <a:rPr lang="ru-RU" sz="1200" b="0" strike="noStrike" spc="-1">
                <a:solidFill>
                  <a:srgbClr val="8B8B8B"/>
                </a:solidFill>
                <a:latin typeface="Arial"/>
              </a:rPr>
              <a:t>11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graphicFrame>
        <p:nvGraphicFramePr>
          <p:cNvPr id="157" name="Таблица 4"/>
          <p:cNvGraphicFramePr/>
          <p:nvPr>
            <p:extLst>
              <p:ext uri="{D42A27DB-BD31-4B8C-83A1-F6EECF244321}">
                <p14:modId xmlns:p14="http://schemas.microsoft.com/office/powerpoint/2010/main" val="196654944"/>
              </p:ext>
            </p:extLst>
          </p:nvPr>
        </p:nvGraphicFramePr>
        <p:xfrm>
          <a:off x="160422" y="261000"/>
          <a:ext cx="11887198" cy="3698192"/>
        </p:xfrm>
        <a:graphic>
          <a:graphicData uri="http://schemas.openxmlformats.org/drawingml/2006/table">
            <a:tbl>
              <a:tblPr/>
              <a:tblGrid>
                <a:gridCol w="5050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66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6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98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47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327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143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Проблема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Мероприятие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Срок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Ответственный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Результат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Финансовые затраты 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5.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1DEEF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Поступление жалоб от жителей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Провести анализ характера жалоб.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Октябрь 2025 </a:t>
                      </a: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Директор Алейников А.Н.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1DEEF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Снижение негативных отзывов.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1DEE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нет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1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01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Предоставление обратной связи через госуслуги.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Постоянно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857862"/>
                  </a:ext>
                </a:extLst>
              </a:tr>
              <a:tr h="7416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Предоставление оперативных сведений в официальных </a:t>
                      </a:r>
                      <a:r>
                        <a:rPr lang="ru-RU" sz="1400" b="0" strike="noStrike" spc="-1" dirty="0" err="1">
                          <a:solidFill>
                            <a:schemeClr val="dk1"/>
                          </a:solidFill>
                          <a:latin typeface="+mn-lt"/>
                        </a:rPr>
                        <a:t>соц.сетях</a:t>
                      </a: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.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+mn-lt"/>
                        </a:rPr>
                        <a:t>Размещение графика покосов в официальном сайте организации, в  ВК канал «Служба благоустройства города Десногорск»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+mn-lt"/>
                        </a:rPr>
                        <a:t>Май 2026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1DE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34769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98185C-E6E9-40CB-AF0A-B079AD8D9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392" y="1"/>
            <a:ext cx="10515600" cy="774372"/>
          </a:xfrm>
          <a:solidFill>
            <a:schemeClr val="bg1"/>
          </a:solidFill>
        </p:spPr>
        <p:txBody>
          <a:bodyPr/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Реализованные улучшения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63F4B8-075B-41FB-8014-877107ADBBC2}"/>
              </a:ext>
            </a:extLst>
          </p:cNvPr>
          <p:cNvSpPr txBox="1"/>
          <p:nvPr/>
        </p:nvSpPr>
        <p:spPr>
          <a:xfrm>
            <a:off x="8527895" y="792908"/>
            <a:ext cx="967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СТАЛО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D4864-7B55-4D26-B55E-0743C1F80057}"/>
              </a:ext>
            </a:extLst>
          </p:cNvPr>
          <p:cNvSpPr txBox="1"/>
          <p:nvPr/>
        </p:nvSpPr>
        <p:spPr>
          <a:xfrm>
            <a:off x="2355574" y="792908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БЫЛО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3913" y="1107491"/>
            <a:ext cx="3135643" cy="326688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8213" y="1227196"/>
            <a:ext cx="2985562" cy="3147182"/>
          </a:xfrm>
          <a:prstGeom prst="rect">
            <a:avLst/>
          </a:prstGeom>
        </p:spPr>
      </p:pic>
      <p:sp>
        <p:nvSpPr>
          <p:cNvPr id="11" name="Прямоугольник: скругленные углы 7">
            <a:extLst>
              <a:ext uri="{FF2B5EF4-FFF2-40B4-BE49-F238E27FC236}">
                <a16:creationId xmlns:a16="http://schemas.microsoft.com/office/drawing/2014/main" id="{C196A5A6-D81F-4F3F-934B-550D6C92F1D0}"/>
              </a:ext>
            </a:extLst>
          </p:cNvPr>
          <p:cNvSpPr/>
          <p:nvPr/>
        </p:nvSpPr>
        <p:spPr>
          <a:xfrm>
            <a:off x="556591" y="5999578"/>
            <a:ext cx="11042374" cy="7888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Проведен анализ текущего графика 2025 года, по результатам анализа подготовлен график на 2026 учитывающий ежедневную загрузку и последовательность перемещения по покосу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209C7219-3457-4AFB-AA6C-331F9DC1DE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7841036"/>
              </p:ext>
            </p:extLst>
          </p:nvPr>
        </p:nvGraphicFramePr>
        <p:xfrm>
          <a:off x="6118967" y="4319628"/>
          <a:ext cx="4844820" cy="17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3F43ED95-B924-4480-9EE1-6A47EC0945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305443"/>
              </p:ext>
            </p:extLst>
          </p:nvPr>
        </p:nvGraphicFramePr>
        <p:xfrm>
          <a:off x="446168" y="4364643"/>
          <a:ext cx="5272563" cy="17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175797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48544D8-839A-43EE-BF3C-712879F2076E}"/>
              </a:ext>
            </a:extLst>
          </p:cNvPr>
          <p:cNvSpPr/>
          <p:nvPr/>
        </p:nvSpPr>
        <p:spPr>
          <a:xfrm>
            <a:off x="790287" y="1470992"/>
            <a:ext cx="4548809" cy="43831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Работы по выравниванию площадей не проводились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63F4B8-075B-41FB-8014-877107ADBBC2}"/>
              </a:ext>
            </a:extLst>
          </p:cNvPr>
          <p:cNvSpPr txBox="1"/>
          <p:nvPr/>
        </p:nvSpPr>
        <p:spPr>
          <a:xfrm>
            <a:off x="8527895" y="991812"/>
            <a:ext cx="967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СТАЛО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D4864-7B55-4D26-B55E-0743C1F80057}"/>
              </a:ext>
            </a:extLst>
          </p:cNvPr>
          <p:cNvSpPr txBox="1"/>
          <p:nvPr/>
        </p:nvSpPr>
        <p:spPr>
          <a:xfrm>
            <a:off x="2355574" y="991812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БЫЛО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C196A5A6-D81F-4F3F-934B-550D6C92F1D0}"/>
              </a:ext>
            </a:extLst>
          </p:cNvPr>
          <p:cNvSpPr/>
          <p:nvPr/>
        </p:nvSpPr>
        <p:spPr>
          <a:xfrm>
            <a:off x="556591" y="5999578"/>
            <a:ext cx="11042374" cy="7888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Подготовлен график по выравниванию имеющихся площадей 12350 м2. Что позволит увеличить скорость покоса на данных площадях в 3 раза.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2231" y="2284474"/>
            <a:ext cx="4709474" cy="3569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442231" y="1361144"/>
            <a:ext cx="47094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rgbClr val="5B9BD5">
                    <a:lumMod val="50000"/>
                  </a:srgbClr>
                </a:solidFill>
              </a:rPr>
              <a:t>Организованы работы по переводу площадей покоса под механизированный вид покоса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90D340F-E457-4B0E-A5C2-9FE8896911C2}"/>
              </a:ext>
            </a:extLst>
          </p:cNvPr>
          <p:cNvSpPr txBox="1">
            <a:spLocks/>
          </p:cNvSpPr>
          <p:nvPr/>
        </p:nvSpPr>
        <p:spPr>
          <a:xfrm>
            <a:off x="480392" y="1"/>
            <a:ext cx="10515600" cy="774372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>
                <a:solidFill>
                  <a:schemeClr val="accent1">
                    <a:lumMod val="50000"/>
                  </a:schemeClr>
                </a:solidFill>
              </a:rPr>
              <a:t>Реализованные улучшения </a:t>
            </a: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076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263F4B8-075B-41FB-8014-877107ADBBC2}"/>
              </a:ext>
            </a:extLst>
          </p:cNvPr>
          <p:cNvSpPr txBox="1"/>
          <p:nvPr/>
        </p:nvSpPr>
        <p:spPr>
          <a:xfrm>
            <a:off x="8527895" y="991812"/>
            <a:ext cx="967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СТАЛО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D4864-7B55-4D26-B55E-0743C1F80057}"/>
              </a:ext>
            </a:extLst>
          </p:cNvPr>
          <p:cNvSpPr txBox="1"/>
          <p:nvPr/>
        </p:nvSpPr>
        <p:spPr>
          <a:xfrm>
            <a:off x="2355574" y="991812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БЫЛО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1742DAF-9384-4443-8335-F67DF0FED397}"/>
              </a:ext>
            </a:extLst>
          </p:cNvPr>
          <p:cNvSpPr/>
          <p:nvPr/>
        </p:nvSpPr>
        <p:spPr>
          <a:xfrm>
            <a:off x="790287" y="1470992"/>
            <a:ext cx="4548809" cy="43831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Отсутствие визуальных стандартов по качеству покоса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CFA598BD-E266-4D6F-A80D-2BCA4EBEF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392" y="1"/>
            <a:ext cx="10515600" cy="774372"/>
          </a:xfrm>
          <a:solidFill>
            <a:schemeClr val="bg1"/>
          </a:solidFill>
        </p:spPr>
        <p:txBody>
          <a:bodyPr/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Реализованные улучшения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3FF638D-E08E-4CF3-806E-6C131E5AD9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6835" y="1491053"/>
            <a:ext cx="4146013" cy="287484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0F87D33-D3BD-4C3B-9168-3D2EE4FDB2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2209" y="3124732"/>
            <a:ext cx="4039518" cy="2874846"/>
          </a:xfrm>
          <a:prstGeom prst="rect">
            <a:avLst/>
          </a:prstGeom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68510EAB-5D5E-41CE-9CCC-1AF3652171DD}"/>
              </a:ext>
            </a:extLst>
          </p:cNvPr>
          <p:cNvSpPr/>
          <p:nvPr/>
        </p:nvSpPr>
        <p:spPr>
          <a:xfrm>
            <a:off x="556591" y="5999578"/>
            <a:ext cx="11042374" cy="7888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Разработан стандарт качества покоса для всех видов механизмов, определены критерии оценки, ознакомлен производственный персонал.</a:t>
            </a:r>
          </a:p>
        </p:txBody>
      </p:sp>
    </p:spTree>
    <p:extLst>
      <p:ext uri="{BB962C8B-B14F-4D97-AF65-F5344CB8AC3E}">
        <p14:creationId xmlns:p14="http://schemas.microsoft.com/office/powerpoint/2010/main" val="826063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Результаты проекта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8337707"/>
              </p:ext>
            </p:extLst>
          </p:nvPr>
        </p:nvGraphicFramePr>
        <p:xfrm>
          <a:off x="838200" y="1825625"/>
          <a:ext cx="11026965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8060">
                  <a:extLst>
                    <a:ext uri="{9D8B030D-6E8A-4147-A177-3AD203B41FA5}">
                      <a16:colId xmlns:a16="http://schemas.microsoft.com/office/drawing/2014/main" val="1966610078"/>
                    </a:ext>
                  </a:extLst>
                </a:gridCol>
                <a:gridCol w="4043191">
                  <a:extLst>
                    <a:ext uri="{9D8B030D-6E8A-4147-A177-3AD203B41FA5}">
                      <a16:colId xmlns:a16="http://schemas.microsoft.com/office/drawing/2014/main" val="918107536"/>
                    </a:ext>
                  </a:extLst>
                </a:gridCol>
                <a:gridCol w="2740423">
                  <a:extLst>
                    <a:ext uri="{9D8B030D-6E8A-4147-A177-3AD203B41FA5}">
                      <a16:colId xmlns:a16="http://schemas.microsoft.com/office/drawing/2014/main" val="2908172238"/>
                    </a:ext>
                  </a:extLst>
                </a:gridCol>
                <a:gridCol w="1743442">
                  <a:extLst>
                    <a:ext uri="{9D8B030D-6E8A-4147-A177-3AD203B41FA5}">
                      <a16:colId xmlns:a16="http://schemas.microsoft.com/office/drawing/2014/main" val="3946009523"/>
                    </a:ext>
                  </a:extLst>
                </a:gridCol>
                <a:gridCol w="1861849">
                  <a:extLst>
                    <a:ext uri="{9D8B030D-6E8A-4147-A177-3AD203B41FA5}">
                      <a16:colId xmlns:a16="http://schemas.microsoft.com/office/drawing/2014/main" val="474539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Показатель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Было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Стало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Результат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487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+mj-lt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400" b="0" strike="noStrike" spc="-1" dirty="0">
                          <a:solidFill>
                            <a:schemeClr val="dk1"/>
                          </a:solidFill>
                          <a:latin typeface="+mj-lt"/>
                        </a:rPr>
                        <a:t>Увеличение среднего объема покоса и уборки травы, </a:t>
                      </a:r>
                      <a:r>
                        <a:rPr lang="ru-RU" sz="2400" b="1" strike="noStrike" spc="-1" dirty="0">
                          <a:solidFill>
                            <a:schemeClr val="dk1"/>
                          </a:solidFill>
                          <a:latin typeface="+mj-lt"/>
                        </a:rPr>
                        <a:t>м2/мес.</a:t>
                      </a:r>
                      <a:endParaRPr lang="ru-RU" sz="2400" b="1" strike="noStrike" spc="-1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b="1" strike="noStrike" spc="-1" dirty="0">
                          <a:solidFill>
                            <a:schemeClr val="dk1"/>
                          </a:solidFill>
                          <a:latin typeface="+mj-lt"/>
                        </a:rPr>
                        <a:t>570 735,64</a:t>
                      </a:r>
                      <a:endParaRPr lang="ru-RU" sz="2400" b="1" strike="noStrike" spc="-1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b="1" strike="noStrike" spc="-1" dirty="0">
                          <a:solidFill>
                            <a:schemeClr val="dk1"/>
                          </a:solidFill>
                          <a:latin typeface="+mj-lt"/>
                        </a:rPr>
                        <a:t>587 713,24</a:t>
                      </a:r>
                      <a:endParaRPr lang="ru-RU" sz="2400" b="1" strike="noStrike" spc="-1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2400" b="1" dirty="0">
                        <a:latin typeface="+mj-lt"/>
                      </a:endParaRPr>
                    </a:p>
                    <a:p>
                      <a:r>
                        <a:rPr lang="ru-RU" sz="2400" b="1" dirty="0">
                          <a:latin typeface="+mj-lt"/>
                        </a:rPr>
                        <a:t>  + 17 022,4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461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+mj-lt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400" b="0" strike="noStrike" spc="-1" dirty="0">
                          <a:solidFill>
                            <a:schemeClr val="dk1"/>
                          </a:solidFill>
                          <a:latin typeface="+mj-lt"/>
                        </a:rPr>
                        <a:t>Жалобы населения (шт.)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b="1" strike="noStrike" spc="-1" dirty="0">
                          <a:solidFill>
                            <a:schemeClr val="dk1"/>
                          </a:solidFill>
                          <a:latin typeface="+mj-lt"/>
                        </a:rPr>
                        <a:t>4</a:t>
                      </a:r>
                      <a:endParaRPr lang="ru-RU" sz="2400" b="1" strike="noStrike" spc="-1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b="1" strike="noStrike" spc="-1" dirty="0">
                          <a:solidFill>
                            <a:schemeClr val="dk1"/>
                          </a:solidFill>
                          <a:latin typeface="+mj-lt"/>
                        </a:rPr>
                        <a:t>2</a:t>
                      </a:r>
                      <a:endParaRPr lang="ru-RU" sz="2400" b="1" strike="noStrike" spc="-1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+mj-lt"/>
                        </a:rPr>
                        <a:t>- 2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6194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3888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C1827573-FC87-40E3-B4DF-0CFD61C6DFD5}" vid="{5037B048-52C6-4A84-A148-B2C66200174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3322</TotalTime>
  <Words>782</Words>
  <Application>Microsoft Office PowerPoint</Application>
  <PresentationFormat>Широкоэкранный</PresentationFormat>
  <Paragraphs>223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Тема Office</vt:lpstr>
      <vt:lpstr>1_Тема Office</vt:lpstr>
      <vt:lpstr>Муниципальное бюджетное учреждение Служба благоустройства МО « город Десногорск » Смоленской области. </vt:lpstr>
      <vt:lpstr>Презентация PowerPoint</vt:lpstr>
      <vt:lpstr>Информация об учреждении</vt:lpstr>
      <vt:lpstr>Целевые показатели</vt:lpstr>
      <vt:lpstr>Презентация PowerPoint</vt:lpstr>
      <vt:lpstr>Презентация PowerPoint</vt:lpstr>
      <vt:lpstr>Диаграмма спагетти</vt:lpstr>
      <vt:lpstr>Производственный анализ</vt:lpstr>
      <vt:lpstr>План мероприятий по реализации проекта</vt:lpstr>
      <vt:lpstr>Презентация PowerPoint</vt:lpstr>
      <vt:lpstr>Презентация PowerPoint</vt:lpstr>
      <vt:lpstr>Реализованные улучшения </vt:lpstr>
      <vt:lpstr>Презентация PowerPoint</vt:lpstr>
      <vt:lpstr>Реализованные улучшения </vt:lpstr>
      <vt:lpstr>Результаты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PC</dc:creator>
  <dc:description/>
  <cp:lastModifiedBy>Андрей Клятышев</cp:lastModifiedBy>
  <cp:revision>163</cp:revision>
  <cp:lastPrinted>2025-10-08T06:45:32Z</cp:lastPrinted>
  <dcterms:created xsi:type="dcterms:W3CDTF">2025-06-03T07:59:50Z</dcterms:created>
  <dcterms:modified xsi:type="dcterms:W3CDTF">2026-10-18T08:28:25Z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12</vt:i4>
  </property>
</Properties>
</file>