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8" r:id="rId2"/>
    <p:sldId id="270" r:id="rId3"/>
    <p:sldId id="273" r:id="rId4"/>
    <p:sldId id="274" r:id="rId5"/>
    <p:sldId id="256" r:id="rId6"/>
    <p:sldId id="283" r:id="rId7"/>
    <p:sldId id="282" r:id="rId8"/>
    <p:sldId id="292" r:id="rId9"/>
    <p:sldId id="288" r:id="rId10"/>
    <p:sldId id="294" r:id="rId11"/>
    <p:sldId id="296" r:id="rId12"/>
    <p:sldId id="297" r:id="rId13"/>
    <p:sldId id="299" r:id="rId14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авел сосновских" initials="пс" lastIdx="1" clrIdx="0">
    <p:extLst>
      <p:ext uri="{19B8F6BF-5375-455C-9EA6-DF929625EA0E}">
        <p15:presenceInfo xmlns:p15="http://schemas.microsoft.com/office/powerpoint/2012/main" userId="12fdbc758cda7c5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1" autoAdjust="0"/>
    <p:restoredTop sz="86384" autoAdjust="0"/>
  </p:normalViewPr>
  <p:slideViewPr>
    <p:cSldViewPr snapToGrid="0">
      <p:cViewPr varScale="1">
        <p:scale>
          <a:sx n="82" d="100"/>
          <a:sy n="82" d="100"/>
        </p:scale>
        <p:origin x="552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77F25E-4908-414A-B2D4-186ADF62756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B90ECE-B445-47E5-9F7F-9850EC1AC0E0}">
      <dgm:prSet/>
      <dgm:spPr/>
      <dgm:t>
        <a:bodyPr/>
        <a:lstStyle/>
        <a:p>
          <a:pPr rtl="0"/>
          <a:r>
            <a:rPr lang="ru-RU" b="1" dirty="0"/>
            <a:t>Отдел обработки</a:t>
          </a:r>
          <a:endParaRPr lang="ru-RU" dirty="0"/>
        </a:p>
      </dgm:t>
    </dgm:pt>
    <dgm:pt modelId="{609C5B2D-4C93-4CCC-916B-99A4E21E82C9}" type="parTrans" cxnId="{32E743CA-BDCF-409C-94BA-6034B5FDFE66}">
      <dgm:prSet/>
      <dgm:spPr/>
      <dgm:t>
        <a:bodyPr/>
        <a:lstStyle/>
        <a:p>
          <a:endParaRPr lang="ru-RU"/>
        </a:p>
      </dgm:t>
    </dgm:pt>
    <dgm:pt modelId="{62C1D43E-AFE8-445D-97AC-21A931FD9A76}" type="sibTrans" cxnId="{32E743CA-BDCF-409C-94BA-6034B5FDFE66}">
      <dgm:prSet/>
      <dgm:spPr/>
      <dgm:t>
        <a:bodyPr/>
        <a:lstStyle/>
        <a:p>
          <a:endParaRPr lang="ru-RU"/>
        </a:p>
      </dgm:t>
    </dgm:pt>
    <dgm:pt modelId="{5B7CAD95-F734-48F5-985A-888084D1A457}" type="pres">
      <dgm:prSet presAssocID="{CF77F25E-4908-414A-B2D4-186ADF62756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95EA2F54-D6A0-4699-AE4B-7A9691245352}" type="pres">
      <dgm:prSet presAssocID="{7BB90ECE-B445-47E5-9F7F-9850EC1AC0E0}" presName="circle1" presStyleLbl="node1" presStyleIdx="0" presStyleCnt="1" custFlipHor="1" custScaleX="7795" custScaleY="72726"/>
      <dgm:spPr/>
    </dgm:pt>
    <dgm:pt modelId="{42B36A04-8FDF-4F0D-8665-9C1C204B6604}" type="pres">
      <dgm:prSet presAssocID="{7BB90ECE-B445-47E5-9F7F-9850EC1AC0E0}" presName="space" presStyleCnt="0"/>
      <dgm:spPr/>
    </dgm:pt>
    <dgm:pt modelId="{F6818BD9-C8EA-4AEB-A3AC-B9E4E59972FF}" type="pres">
      <dgm:prSet presAssocID="{7BB90ECE-B445-47E5-9F7F-9850EC1AC0E0}" presName="rect1" presStyleLbl="alignAcc1" presStyleIdx="0" presStyleCnt="1" custScaleY="215138"/>
      <dgm:spPr/>
    </dgm:pt>
    <dgm:pt modelId="{926B210E-B5B1-4D83-B3C8-AB340A1C115A}" type="pres">
      <dgm:prSet presAssocID="{7BB90ECE-B445-47E5-9F7F-9850EC1AC0E0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487F7F7D-7737-4E17-99FB-FE8854DCDF2E}" type="presOf" srcId="{7BB90ECE-B445-47E5-9F7F-9850EC1AC0E0}" destId="{F6818BD9-C8EA-4AEB-A3AC-B9E4E59972FF}" srcOrd="0" destOrd="0" presId="urn:microsoft.com/office/officeart/2005/8/layout/target3"/>
    <dgm:cxn modelId="{32E743CA-BDCF-409C-94BA-6034B5FDFE66}" srcId="{CF77F25E-4908-414A-B2D4-186ADF627567}" destId="{7BB90ECE-B445-47E5-9F7F-9850EC1AC0E0}" srcOrd="0" destOrd="0" parTransId="{609C5B2D-4C93-4CCC-916B-99A4E21E82C9}" sibTransId="{62C1D43E-AFE8-445D-97AC-21A931FD9A76}"/>
    <dgm:cxn modelId="{D6FD3ADE-4CD2-4A40-9634-40021B791A77}" type="presOf" srcId="{7BB90ECE-B445-47E5-9F7F-9850EC1AC0E0}" destId="{926B210E-B5B1-4D83-B3C8-AB340A1C115A}" srcOrd="1" destOrd="0" presId="urn:microsoft.com/office/officeart/2005/8/layout/target3"/>
    <dgm:cxn modelId="{62B97FE0-12EE-40C5-8CD8-924CD75FA106}" type="presOf" srcId="{CF77F25E-4908-414A-B2D4-186ADF627567}" destId="{5B7CAD95-F734-48F5-985A-888084D1A457}" srcOrd="0" destOrd="0" presId="urn:microsoft.com/office/officeart/2005/8/layout/target3"/>
    <dgm:cxn modelId="{8EC3FB38-2641-4F22-BAEE-460874E4B83A}" type="presParOf" srcId="{5B7CAD95-F734-48F5-985A-888084D1A457}" destId="{95EA2F54-D6A0-4699-AE4B-7A9691245352}" srcOrd="0" destOrd="0" presId="urn:microsoft.com/office/officeart/2005/8/layout/target3"/>
    <dgm:cxn modelId="{D836548B-3521-43F3-8C84-FE41103BC563}" type="presParOf" srcId="{5B7CAD95-F734-48F5-985A-888084D1A457}" destId="{42B36A04-8FDF-4F0D-8665-9C1C204B6604}" srcOrd="1" destOrd="0" presId="urn:microsoft.com/office/officeart/2005/8/layout/target3"/>
    <dgm:cxn modelId="{51A39B29-5D32-45F0-8DD4-C9833E2CFB1C}" type="presParOf" srcId="{5B7CAD95-F734-48F5-985A-888084D1A457}" destId="{F6818BD9-C8EA-4AEB-A3AC-B9E4E59972FF}" srcOrd="2" destOrd="0" presId="urn:microsoft.com/office/officeart/2005/8/layout/target3"/>
    <dgm:cxn modelId="{A9C3CA56-899F-4E1B-8F12-CA9D8CB02D18}" type="presParOf" srcId="{5B7CAD95-F734-48F5-985A-888084D1A457}" destId="{926B210E-B5B1-4D83-B3C8-AB340A1C115A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77F25E-4908-414A-B2D4-186ADF62756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B90ECE-B445-47E5-9F7F-9850EC1AC0E0}">
      <dgm:prSet/>
      <dgm:spPr/>
      <dgm:t>
        <a:bodyPr/>
        <a:lstStyle/>
        <a:p>
          <a:pPr rtl="0"/>
          <a:r>
            <a:rPr lang="ru-RU" b="1" dirty="0"/>
            <a:t>Отдел обработки</a:t>
          </a:r>
          <a:endParaRPr lang="ru-RU" dirty="0"/>
        </a:p>
      </dgm:t>
    </dgm:pt>
    <dgm:pt modelId="{609C5B2D-4C93-4CCC-916B-99A4E21E82C9}" type="parTrans" cxnId="{32E743CA-BDCF-409C-94BA-6034B5FDFE66}">
      <dgm:prSet/>
      <dgm:spPr/>
      <dgm:t>
        <a:bodyPr/>
        <a:lstStyle/>
        <a:p>
          <a:endParaRPr lang="ru-RU"/>
        </a:p>
      </dgm:t>
    </dgm:pt>
    <dgm:pt modelId="{62C1D43E-AFE8-445D-97AC-21A931FD9A76}" type="sibTrans" cxnId="{32E743CA-BDCF-409C-94BA-6034B5FDFE66}">
      <dgm:prSet/>
      <dgm:spPr/>
      <dgm:t>
        <a:bodyPr/>
        <a:lstStyle/>
        <a:p>
          <a:endParaRPr lang="ru-RU"/>
        </a:p>
      </dgm:t>
    </dgm:pt>
    <dgm:pt modelId="{5B7CAD95-F734-48F5-985A-888084D1A457}" type="pres">
      <dgm:prSet presAssocID="{CF77F25E-4908-414A-B2D4-186ADF62756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95EA2F54-D6A0-4699-AE4B-7A9691245352}" type="pres">
      <dgm:prSet presAssocID="{7BB90ECE-B445-47E5-9F7F-9850EC1AC0E0}" presName="circle1" presStyleLbl="node1" presStyleIdx="0" presStyleCnt="1" custFlipHor="1" custScaleX="7795" custScaleY="72726"/>
      <dgm:spPr/>
    </dgm:pt>
    <dgm:pt modelId="{42B36A04-8FDF-4F0D-8665-9C1C204B6604}" type="pres">
      <dgm:prSet presAssocID="{7BB90ECE-B445-47E5-9F7F-9850EC1AC0E0}" presName="space" presStyleCnt="0"/>
      <dgm:spPr/>
    </dgm:pt>
    <dgm:pt modelId="{F6818BD9-C8EA-4AEB-A3AC-B9E4E59972FF}" type="pres">
      <dgm:prSet presAssocID="{7BB90ECE-B445-47E5-9F7F-9850EC1AC0E0}" presName="rect1" presStyleLbl="alignAcc1" presStyleIdx="0" presStyleCnt="1" custScaleY="215138"/>
      <dgm:spPr/>
    </dgm:pt>
    <dgm:pt modelId="{926B210E-B5B1-4D83-B3C8-AB340A1C115A}" type="pres">
      <dgm:prSet presAssocID="{7BB90ECE-B445-47E5-9F7F-9850EC1AC0E0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4DAE42C2-BE63-48FA-A8E2-9A1C23DE0537}" type="presOf" srcId="{7BB90ECE-B445-47E5-9F7F-9850EC1AC0E0}" destId="{F6818BD9-C8EA-4AEB-A3AC-B9E4E59972FF}" srcOrd="0" destOrd="0" presId="urn:microsoft.com/office/officeart/2005/8/layout/target3"/>
    <dgm:cxn modelId="{DD3322C7-D4B9-4FA4-AD85-644CCF54E385}" type="presOf" srcId="{CF77F25E-4908-414A-B2D4-186ADF627567}" destId="{5B7CAD95-F734-48F5-985A-888084D1A457}" srcOrd="0" destOrd="0" presId="urn:microsoft.com/office/officeart/2005/8/layout/target3"/>
    <dgm:cxn modelId="{32E743CA-BDCF-409C-94BA-6034B5FDFE66}" srcId="{CF77F25E-4908-414A-B2D4-186ADF627567}" destId="{7BB90ECE-B445-47E5-9F7F-9850EC1AC0E0}" srcOrd="0" destOrd="0" parTransId="{609C5B2D-4C93-4CCC-916B-99A4E21E82C9}" sibTransId="{62C1D43E-AFE8-445D-97AC-21A931FD9A76}"/>
    <dgm:cxn modelId="{126194DC-78F9-4779-BD71-0ABBB2E4DC01}" type="presOf" srcId="{7BB90ECE-B445-47E5-9F7F-9850EC1AC0E0}" destId="{926B210E-B5B1-4D83-B3C8-AB340A1C115A}" srcOrd="1" destOrd="0" presId="urn:microsoft.com/office/officeart/2005/8/layout/target3"/>
    <dgm:cxn modelId="{6FC289A2-C596-4DAF-9141-531FDAEEB377}" type="presParOf" srcId="{5B7CAD95-F734-48F5-985A-888084D1A457}" destId="{95EA2F54-D6A0-4699-AE4B-7A9691245352}" srcOrd="0" destOrd="0" presId="urn:microsoft.com/office/officeart/2005/8/layout/target3"/>
    <dgm:cxn modelId="{655F2445-40BD-4538-825E-22E9BFA7E3BF}" type="presParOf" srcId="{5B7CAD95-F734-48F5-985A-888084D1A457}" destId="{42B36A04-8FDF-4F0D-8665-9C1C204B6604}" srcOrd="1" destOrd="0" presId="urn:microsoft.com/office/officeart/2005/8/layout/target3"/>
    <dgm:cxn modelId="{669B2043-5AC8-442B-BA61-457C016DE60F}" type="presParOf" srcId="{5B7CAD95-F734-48F5-985A-888084D1A457}" destId="{F6818BD9-C8EA-4AEB-A3AC-B9E4E59972FF}" srcOrd="2" destOrd="0" presId="urn:microsoft.com/office/officeart/2005/8/layout/target3"/>
    <dgm:cxn modelId="{058F9379-D81D-4D44-B885-FBA8170D8584}" type="presParOf" srcId="{5B7CAD95-F734-48F5-985A-888084D1A457}" destId="{926B210E-B5B1-4D83-B3C8-AB340A1C115A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A2F54-D6A0-4699-AE4B-7A9691245352}">
      <dsp:nvSpPr>
        <dsp:cNvPr id="0" name=""/>
        <dsp:cNvSpPr/>
      </dsp:nvSpPr>
      <dsp:spPr>
        <a:xfrm flipH="1">
          <a:off x="135207" y="617983"/>
          <a:ext cx="45721" cy="42657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818BD9-C8EA-4AEB-A3AC-B9E4E59972FF}">
      <dsp:nvSpPr>
        <dsp:cNvPr id="0" name=""/>
        <dsp:cNvSpPr/>
      </dsp:nvSpPr>
      <dsp:spPr>
        <a:xfrm>
          <a:off x="158067" y="200325"/>
          <a:ext cx="684308" cy="12618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Отдел обработки</a:t>
          </a:r>
          <a:endParaRPr lang="ru-RU" sz="1000" kern="1200" dirty="0"/>
        </a:p>
      </dsp:txBody>
      <dsp:txXfrm>
        <a:off x="158067" y="200325"/>
        <a:ext cx="684308" cy="12618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A2F54-D6A0-4699-AE4B-7A9691245352}">
      <dsp:nvSpPr>
        <dsp:cNvPr id="0" name=""/>
        <dsp:cNvSpPr/>
      </dsp:nvSpPr>
      <dsp:spPr>
        <a:xfrm flipH="1">
          <a:off x="85685" y="452298"/>
          <a:ext cx="28975" cy="27033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818BD9-C8EA-4AEB-A3AC-B9E4E59972FF}">
      <dsp:nvSpPr>
        <dsp:cNvPr id="0" name=""/>
        <dsp:cNvSpPr/>
      </dsp:nvSpPr>
      <dsp:spPr>
        <a:xfrm>
          <a:off x="100173" y="187612"/>
          <a:ext cx="433671" cy="7997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b="1" kern="1200" dirty="0"/>
            <a:t>Отдел обработки</a:t>
          </a:r>
          <a:endParaRPr lang="ru-RU" sz="600" kern="1200" dirty="0"/>
        </a:p>
      </dsp:txBody>
      <dsp:txXfrm>
        <a:off x="100173" y="187612"/>
        <a:ext cx="433671" cy="799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26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898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135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01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00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65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774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88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381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64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50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55E6EDF2-A86E-4F45-B37A-51E0C014ED36}" type="datetimeFigureOut">
              <a:rPr lang="ru-RU" smtClean="0"/>
              <a:pPr/>
              <a:t>18.10.2026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6F078A7-65EA-4C8A-AB4D-002F7153A4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60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9456" y="1340777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</a:rPr>
              <a:t>Отчётная презентация проекта повышения эффективности</a:t>
            </a:r>
          </a:p>
          <a:p>
            <a:pPr algn="ctr"/>
            <a:endParaRPr lang="ru-RU" sz="1600" b="1" dirty="0">
              <a:latin typeface="Arial" panose="020B0604020202020204" pitchFamily="34" charset="0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1607147" y="1643213"/>
            <a:ext cx="8958540" cy="5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91480" y="1925552"/>
            <a:ext cx="94090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</a:rPr>
              <a:t>Оптимизация процесса обслуживания пользователей библиотеки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3982" y="330560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</a:rPr>
              <a:t>Докладчик: </a:t>
            </a:r>
            <a:r>
              <a:rPr lang="ru-RU" sz="1400" b="1" dirty="0">
                <a:latin typeface="Arial" panose="020B0604020202020204" pitchFamily="34" charset="0"/>
              </a:rPr>
              <a:t>Иванова Олеся Сергеевна</a:t>
            </a:r>
          </a:p>
          <a:p>
            <a:r>
              <a:rPr lang="ru-RU" sz="1400" b="1" dirty="0">
                <a:latin typeface="Arial" panose="020B0604020202020204" pitchFamily="34" charset="0"/>
              </a:rPr>
              <a:t>                             директор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982" y="4313711"/>
            <a:ext cx="69127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</a:rPr>
              <a:t>Организация: </a:t>
            </a:r>
            <a:r>
              <a:rPr lang="ru-RU" sz="1400" b="1" dirty="0">
                <a:latin typeface="Arial" panose="020B0604020202020204" pitchFamily="34" charset="0"/>
              </a:rPr>
              <a:t>муниципальное бюджетное учреждение «</a:t>
            </a:r>
            <a:r>
              <a:rPr lang="ru-RU" sz="1400" b="1" dirty="0" err="1">
                <a:latin typeface="Arial" panose="020B0604020202020204" pitchFamily="34" charset="0"/>
              </a:rPr>
              <a:t>Десногорская</a:t>
            </a:r>
            <a:r>
              <a:rPr lang="ru-RU" sz="1400" b="1" dirty="0">
                <a:latin typeface="Arial" panose="020B0604020202020204" pitchFamily="34" charset="0"/>
              </a:rPr>
              <a:t> центральная библиотека» муниципального образования «город Десногорск» Смоленской области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9784" y="6309320"/>
            <a:ext cx="3264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</a:rPr>
              <a:t>2026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6599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76098" y="258501"/>
            <a:ext cx="3779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  проекта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65" y="1008550"/>
            <a:ext cx="11861075" cy="5626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92081" y="1060510"/>
            <a:ext cx="1561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Руководитель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проекта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75828" y="2928028"/>
            <a:ext cx="4227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Рвачёва М. А.., заместитель 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директора по основной деятельности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8989" y="3637088"/>
            <a:ext cx="3208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</a:rPr>
              <a:t>Члены рабочей группы 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2480414" y="3020362"/>
            <a:ext cx="2451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Иванова О. С., директор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83288" y="5887974"/>
            <a:ext cx="3434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Филиппова Л. В.,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библиограф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6203" y="6024500"/>
            <a:ext cx="1787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Волчкова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Р. П., </a:t>
            </a: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заведующий сектором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93F41B-5B96-413B-B6B3-BC5411D76322}"/>
              </a:ext>
            </a:extLst>
          </p:cNvPr>
          <p:cNvSpPr txBox="1"/>
          <p:nvPr/>
        </p:nvSpPr>
        <p:spPr>
          <a:xfrm flipH="1">
            <a:off x="1573822" y="5883836"/>
            <a:ext cx="1944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Федотенкова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А. А., программист</a:t>
            </a:r>
          </a:p>
        </p:txBody>
      </p:sp>
      <p:pic>
        <p:nvPicPr>
          <p:cNvPr id="20" name="Рисунок 19" descr="C:\Users\admin\Desktop\ВКЗ АНдерсен\IMG_483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58715" y="1563338"/>
            <a:ext cx="1494567" cy="14084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4" descr="C:\Users\admin\Desktop\ВКЗ АНдерсен\WhatsApp Image 2024-11-18 at 16.27.17 1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49856" y="1322120"/>
            <a:ext cx="1243579" cy="155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 descr="C:\Users\admin\Desktop\ВКЗ АНдерсен\0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68"/>
          <a:stretch/>
        </p:blipFill>
        <p:spPr bwMode="auto">
          <a:xfrm>
            <a:off x="1798489" y="4218127"/>
            <a:ext cx="1494955" cy="16077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C:\Users\admin\Desktop\ВКЗ АНдерсен\03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23047" y="4218127"/>
            <a:ext cx="1407142" cy="16077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Рисунок 24" descr="C:\Users\admin\Desktop\ВКЗ АНдерсен\011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86203" y="4174481"/>
            <a:ext cx="1572388" cy="15686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055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2122" y="371261"/>
            <a:ext cx="60461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Arial" panose="020B0604020202020204" pitchFamily="34" charset="0"/>
              </a:rPr>
              <a:t>Информация об учреждении</a:t>
            </a:r>
            <a:endParaRPr lang="ru-RU" sz="3200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58097" y="1572560"/>
            <a:ext cx="92675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</a:rPr>
              <a:t>Основные сведения</a:t>
            </a:r>
          </a:p>
          <a:p>
            <a:endParaRPr lang="ru-RU" sz="2000" dirty="0">
              <a:latin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</a:rPr>
              <a:t>Полное наименование учреждения: </a:t>
            </a:r>
            <a:r>
              <a:rPr lang="ru-RU" sz="2000" dirty="0">
                <a:latin typeface="Arial" panose="020B0604020202020204" pitchFamily="34" charset="0"/>
              </a:rPr>
              <a:t>Муниципальное бюджетное учреждение «Десногорская центральная библиотека» муниципального образования «город Десногорск» Смоленской область</a:t>
            </a:r>
          </a:p>
          <a:p>
            <a:endParaRPr lang="ru-RU" sz="2000" dirty="0">
              <a:latin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</a:rPr>
              <a:t>Краткое наименование учреждения:</a:t>
            </a:r>
            <a:r>
              <a:rPr lang="ru-RU" sz="2000" dirty="0">
                <a:latin typeface="Arial" panose="020B0604020202020204" pitchFamily="34" charset="0"/>
              </a:rPr>
              <a:t> МБУ «Десногорская библиотека»</a:t>
            </a:r>
          </a:p>
          <a:p>
            <a:r>
              <a:rPr lang="ru-RU" sz="2000" b="1" dirty="0">
                <a:latin typeface="Arial" panose="020B0604020202020204" pitchFamily="34" charset="0"/>
              </a:rPr>
              <a:t>Дата создания:</a:t>
            </a:r>
            <a:r>
              <a:rPr lang="ru-RU" sz="2000" dirty="0">
                <a:latin typeface="Arial" panose="020B0604020202020204" pitchFamily="34" charset="0"/>
              </a:rPr>
              <a:t> 1 января 1975 года</a:t>
            </a:r>
          </a:p>
          <a:p>
            <a:endParaRPr lang="ru-RU" sz="2000" dirty="0">
              <a:latin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</a:rPr>
              <a:t>Учредитель</a:t>
            </a:r>
            <a:r>
              <a:rPr lang="ru-RU" sz="2000" dirty="0">
                <a:latin typeface="Arial" panose="020B0604020202020204" pitchFamily="34" charset="0"/>
              </a:rPr>
              <a:t>:  Администрация муниципального образования «город Десногорск» Смоленской области (тел. 8 (48153) 7-12-50)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15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157" y="191931"/>
            <a:ext cx="1046516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</a:rPr>
              <a:t>КАРТОЧКА ПРОЕКТА «Оптимизация процесса обслуживания пользователей библиотеки»</a:t>
            </a:r>
          </a:p>
          <a:p>
            <a:r>
              <a:rPr lang="ru-RU" sz="2800" b="1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9351" y="620688"/>
            <a:ext cx="580864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200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Вовлечённые лица и рамки проекта</a:t>
            </a:r>
          </a:p>
          <a:p>
            <a:r>
              <a:rPr lang="ru-RU" sz="1200" b="1" u="sng" dirty="0">
                <a:latin typeface="Arial" panose="020B0604020202020204" pitchFamily="34" charset="0"/>
              </a:rPr>
              <a:t>Заказчик проекта: </a:t>
            </a:r>
            <a:r>
              <a:rPr lang="ru-RU" sz="1200" dirty="0">
                <a:latin typeface="Arial" panose="020B0604020202020204" pitchFamily="34" charset="0"/>
              </a:rPr>
              <a:t>Первый заместитель Главы муниципального образования «город Десногорск» Смоленской области  З. В. </a:t>
            </a:r>
            <a:r>
              <a:rPr lang="ru-RU" sz="1200" dirty="0" err="1">
                <a:latin typeface="Arial" panose="020B0604020202020204" pitchFamily="34" charset="0"/>
              </a:rPr>
              <a:t>Бриллиантова</a:t>
            </a:r>
            <a:r>
              <a:rPr lang="ru-RU" sz="1200" dirty="0">
                <a:latin typeface="Arial" panose="020B0604020202020204" pitchFamily="34" charset="0"/>
              </a:rPr>
              <a:t>.</a:t>
            </a:r>
          </a:p>
          <a:p>
            <a:r>
              <a:rPr lang="ru-RU" sz="1200" b="1" u="sng" dirty="0">
                <a:latin typeface="Arial" panose="020B0604020202020204" pitchFamily="34" charset="0"/>
              </a:rPr>
              <a:t>Владелец процесса:  </a:t>
            </a:r>
            <a:r>
              <a:rPr lang="ru-RU" sz="1200" u="sng" dirty="0">
                <a:latin typeface="Arial" panose="020B0604020202020204" pitchFamily="34" charset="0"/>
              </a:rPr>
              <a:t>МБУ «</a:t>
            </a:r>
            <a:r>
              <a:rPr lang="ru-RU" sz="1200" u="sng" dirty="0" err="1">
                <a:latin typeface="Arial" panose="020B0604020202020204" pitchFamily="34" charset="0"/>
              </a:rPr>
              <a:t>Десногорская</a:t>
            </a:r>
            <a:r>
              <a:rPr lang="ru-RU" sz="1200" u="sng" dirty="0">
                <a:latin typeface="Arial" panose="020B0604020202020204" pitchFamily="34" charset="0"/>
              </a:rPr>
              <a:t> библиотека» . Директор МБУ «</a:t>
            </a:r>
            <a:r>
              <a:rPr lang="ru-RU" sz="1200" u="sng" dirty="0" err="1">
                <a:latin typeface="Arial" panose="020B0604020202020204" pitchFamily="34" charset="0"/>
              </a:rPr>
              <a:t>Десногорская</a:t>
            </a:r>
            <a:r>
              <a:rPr lang="ru-RU" sz="1200" u="sng" dirty="0">
                <a:latin typeface="Arial" panose="020B0604020202020204" pitchFamily="34" charset="0"/>
              </a:rPr>
              <a:t> библиотека» О. С.  </a:t>
            </a:r>
            <a:r>
              <a:rPr lang="ru-RU" sz="1200" dirty="0">
                <a:latin typeface="Arial" panose="020B0604020202020204" pitchFamily="34" charset="0"/>
              </a:rPr>
              <a:t>Иванова </a:t>
            </a:r>
          </a:p>
          <a:p>
            <a:r>
              <a:rPr lang="ru-RU" sz="1200" b="1" u="sng" dirty="0">
                <a:latin typeface="Arial" panose="020B0604020202020204" pitchFamily="34" charset="0"/>
              </a:rPr>
              <a:t>Периметр проекта: </a:t>
            </a:r>
            <a:r>
              <a:rPr lang="ru-RU" sz="1200" dirty="0">
                <a:latin typeface="Arial" panose="020B0604020202020204" pitchFamily="34" charset="0"/>
              </a:rPr>
              <a:t>Муниципальное бюджетное учреждение «</a:t>
            </a:r>
            <a:r>
              <a:rPr lang="ru-RU" sz="1200" dirty="0" err="1">
                <a:latin typeface="Arial" panose="020B0604020202020204" pitchFamily="34" charset="0"/>
              </a:rPr>
              <a:t>Десногорская</a:t>
            </a:r>
            <a:r>
              <a:rPr lang="ru-RU" sz="1200" dirty="0">
                <a:latin typeface="Arial" panose="020B0604020202020204" pitchFamily="34" charset="0"/>
              </a:rPr>
              <a:t> центральная библиотека» муниципального образования «город Десногорск» Смоленской области</a:t>
            </a:r>
          </a:p>
          <a:p>
            <a:r>
              <a:rPr lang="ru-RU" sz="1200" b="1" u="sng" dirty="0">
                <a:latin typeface="Arial" panose="020B0604020202020204" pitchFamily="34" charset="0"/>
              </a:rPr>
              <a:t>Границы процесса: </a:t>
            </a:r>
            <a:r>
              <a:rPr lang="ru-RU" sz="1200" dirty="0">
                <a:latin typeface="Arial" panose="020B0604020202020204" pitchFamily="34" charset="0"/>
              </a:rPr>
              <a:t>от обращения посетителя до выдачи книги</a:t>
            </a:r>
          </a:p>
          <a:p>
            <a:r>
              <a:rPr lang="ru-RU" sz="1200" b="1" u="sng" dirty="0">
                <a:latin typeface="Arial" panose="020B0604020202020204" pitchFamily="34" charset="0"/>
              </a:rPr>
              <a:t>Руководитель проекта: </a:t>
            </a:r>
            <a:r>
              <a:rPr lang="ru-RU" sz="1200" dirty="0">
                <a:latin typeface="Arial" panose="020B0604020202020204" pitchFamily="34" charset="0"/>
              </a:rPr>
              <a:t>Директор МБУ «</a:t>
            </a:r>
            <a:r>
              <a:rPr lang="ru-RU" sz="1200" dirty="0" err="1">
                <a:latin typeface="Arial" panose="020B0604020202020204" pitchFamily="34" charset="0"/>
              </a:rPr>
              <a:t>Десногорская</a:t>
            </a:r>
            <a:r>
              <a:rPr lang="ru-RU" sz="1200" dirty="0">
                <a:latin typeface="Arial" panose="020B0604020202020204" pitchFamily="34" charset="0"/>
              </a:rPr>
              <a:t> библиотека» </a:t>
            </a:r>
            <a:r>
              <a:rPr lang="ru-RU" sz="1200" b="1" u="sng" dirty="0">
                <a:latin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</a:rPr>
              <a:t>Иванова О.С. </a:t>
            </a:r>
          </a:p>
          <a:p>
            <a:r>
              <a:rPr lang="ru-RU" sz="1200" b="1" u="sng" dirty="0">
                <a:latin typeface="Arial" panose="020B0604020202020204" pitchFamily="34" charset="0"/>
              </a:rPr>
              <a:t>Команда проекта: </a:t>
            </a:r>
            <a:r>
              <a:rPr lang="ru-RU" sz="1200" dirty="0">
                <a:latin typeface="Arial" panose="020B0604020202020204" pitchFamily="34" charset="0"/>
              </a:rPr>
              <a:t>М.А. Рвачева, зам. директора,  Р.П. </a:t>
            </a:r>
            <a:r>
              <a:rPr lang="ru-RU" sz="1200" dirty="0" err="1">
                <a:latin typeface="Arial" panose="020B0604020202020204" pitchFamily="34" charset="0"/>
              </a:rPr>
              <a:t>Волчкова</a:t>
            </a:r>
            <a:r>
              <a:rPr lang="ru-RU" sz="1200" dirty="0">
                <a:latin typeface="Arial" panose="020B0604020202020204" pitchFamily="34" charset="0"/>
              </a:rPr>
              <a:t>, зав. сектором,  Л.В. Филиппова, библиограф, А.А. </a:t>
            </a:r>
            <a:r>
              <a:rPr lang="ru-RU" sz="1200" dirty="0" err="1">
                <a:latin typeface="Arial" panose="020B0604020202020204" pitchFamily="34" charset="0"/>
              </a:rPr>
              <a:t>Федотенкова</a:t>
            </a:r>
            <a:r>
              <a:rPr lang="ru-RU" sz="1200" dirty="0">
                <a:latin typeface="Arial" panose="020B0604020202020204" pitchFamily="34" charset="0"/>
              </a:rPr>
              <a:t> , программист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2041" y="620688"/>
            <a:ext cx="5695061" cy="30342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47996" y="629577"/>
            <a:ext cx="55394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2. Обоснование выбора</a:t>
            </a:r>
          </a:p>
          <a:p>
            <a:r>
              <a:rPr lang="ru-RU" sz="1200" b="1" u="sng" dirty="0">
                <a:latin typeface="Arial" panose="020B0604020202020204" pitchFamily="34" charset="0"/>
              </a:rPr>
              <a:t>Ключевой риск:  </a:t>
            </a:r>
            <a:r>
              <a:rPr lang="ru-RU" sz="1200" dirty="0">
                <a:latin typeface="Arial" panose="020B0604020202020204" pitchFamily="34" charset="0"/>
              </a:rPr>
              <a:t>рост недовольства временем оказания услуги; </a:t>
            </a:r>
            <a:r>
              <a:rPr lang="ru-RU" sz="1200" b="1" u="sng" dirty="0">
                <a:latin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</a:rPr>
              <a:t>имиджевые</a:t>
            </a:r>
            <a:r>
              <a:rPr lang="ru-RU" sz="1200" dirty="0">
                <a:latin typeface="Arial" panose="020B0604020202020204" pitchFamily="34" charset="0"/>
              </a:rPr>
              <a:t> потери</a:t>
            </a:r>
          </a:p>
          <a:p>
            <a:r>
              <a:rPr lang="ru-RU" sz="1200" b="1" u="sng" dirty="0">
                <a:latin typeface="Arial" panose="020B0604020202020204" pitchFamily="34" charset="0"/>
              </a:rPr>
              <a:t>Проблемы:  </a:t>
            </a:r>
            <a:r>
              <a:rPr lang="ru-RU" sz="1200" dirty="0">
                <a:latin typeface="Arial" panose="020B0604020202020204" pitchFamily="34" charset="0"/>
              </a:rPr>
              <a:t>1. затраты времени  на выполнение запроса читателя</a:t>
            </a:r>
          </a:p>
          <a:p>
            <a:r>
              <a:rPr lang="ru-RU" sz="1200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	</a:t>
            </a:r>
            <a:r>
              <a:rPr lang="ru-RU" sz="1200" dirty="0">
                <a:latin typeface="Arial" panose="020B0604020202020204" pitchFamily="34" charset="0"/>
              </a:rPr>
              <a:t>2. Отсутствие необходимой навигации</a:t>
            </a:r>
          </a:p>
          <a:p>
            <a:r>
              <a:rPr lang="ru-RU" sz="1200" dirty="0">
                <a:latin typeface="Arial" panose="020B0604020202020204" pitchFamily="34" charset="0"/>
              </a:rPr>
              <a:t>	3. Удалённое нахождение электронного каталога и электронной</a:t>
            </a:r>
          </a:p>
          <a:p>
            <a:r>
              <a:rPr lang="ru-RU" sz="1200" dirty="0">
                <a:latin typeface="Arial" panose="020B0604020202020204" pitchFamily="34" charset="0"/>
              </a:rPr>
              <a:t>                               картотеки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5360" y="3673021"/>
            <a:ext cx="5472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3. Цели и плановый эффект:</a:t>
            </a:r>
          </a:p>
          <a:p>
            <a:endParaRPr lang="ru-RU" sz="1200" b="1" u="sng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3139018" y="3670873"/>
            <a:ext cx="184731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anose="020B0604020202020204" pitchFamily="34" charset="0"/>
              </a:rPr>
            </a:b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303976"/>
              </p:ext>
            </p:extLst>
          </p:nvPr>
        </p:nvGraphicFramePr>
        <p:xfrm>
          <a:off x="6069365" y="3783993"/>
          <a:ext cx="5496704" cy="2812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Лист" r:id="rId3" imgW="6553200" imgH="3352699" progId="Excel.Sheet.12">
                  <p:embed/>
                </p:oleObj>
              </mc:Choice>
              <mc:Fallback>
                <p:oleObj name="Лист" r:id="rId3" imgW="6553200" imgH="335269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69365" y="3783993"/>
                        <a:ext cx="5496704" cy="28122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DAA790-30C2-4146-848E-D460D4249E8C}"/>
              </a:ext>
            </a:extLst>
          </p:cNvPr>
          <p:cNvSpPr/>
          <p:nvPr/>
        </p:nvSpPr>
        <p:spPr>
          <a:xfrm>
            <a:off x="249181" y="3729970"/>
            <a:ext cx="5695061" cy="30342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C71EFF8-EE0E-44A4-9F56-97D36D9D229B}"/>
              </a:ext>
            </a:extLst>
          </p:cNvPr>
          <p:cNvSpPr/>
          <p:nvPr/>
        </p:nvSpPr>
        <p:spPr>
          <a:xfrm>
            <a:off x="6009731" y="620688"/>
            <a:ext cx="5695061" cy="30342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8C4CB4F-3CE9-492B-9F09-C5AF1EEDC979}"/>
              </a:ext>
            </a:extLst>
          </p:cNvPr>
          <p:cNvSpPr/>
          <p:nvPr/>
        </p:nvSpPr>
        <p:spPr>
          <a:xfrm>
            <a:off x="6030421" y="3740097"/>
            <a:ext cx="5695061" cy="30342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4E22F64-7FAE-42FD-935B-F0A9902B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945804"/>
              </p:ext>
            </p:extLst>
          </p:nvPr>
        </p:nvGraphicFramePr>
        <p:xfrm>
          <a:off x="466519" y="4135137"/>
          <a:ext cx="5202761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8002">
                  <a:extLst>
                    <a:ext uri="{9D8B030D-6E8A-4147-A177-3AD203B41FA5}">
                      <a16:colId xmlns:a16="http://schemas.microsoft.com/office/drawing/2014/main" val="19244238"/>
                    </a:ext>
                  </a:extLst>
                </a:gridCol>
                <a:gridCol w="1843725">
                  <a:extLst>
                    <a:ext uri="{9D8B030D-6E8A-4147-A177-3AD203B41FA5}">
                      <a16:colId xmlns:a16="http://schemas.microsoft.com/office/drawing/2014/main" val="3318206940"/>
                    </a:ext>
                  </a:extLst>
                </a:gridCol>
                <a:gridCol w="1501034">
                  <a:extLst>
                    <a:ext uri="{9D8B030D-6E8A-4147-A177-3AD203B41FA5}">
                      <a16:colId xmlns:a16="http://schemas.microsoft.com/office/drawing/2014/main" val="29720034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цели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Целевой показатель </a:t>
                      </a:r>
                    </a:p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126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ВПП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7359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Жалобы населения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930203"/>
                  </a:ext>
                </a:extLst>
              </a:tr>
            </a:tbl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566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е 1">
            <a:extLst>
              <a:ext uri="{FF2B5EF4-FFF2-40B4-BE49-F238E27FC236}">
                <a16:creationId xmlns:a16="http://schemas.microsoft.com/office/drawing/2014/main" id="{03EB2FB1-493A-42AB-9878-A4E46913A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425" y="1815218"/>
            <a:ext cx="1160012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оиск в электронном каталоге библиотекарем №2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оле 4">
            <a:extLst>
              <a:ext uri="{FF2B5EF4-FFF2-40B4-BE49-F238E27FC236}">
                <a16:creationId xmlns:a16="http://schemas.microsoft.com/office/drawing/2014/main" id="{B42B8A74-39B8-4BEC-9220-36548CCF2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6755" y="1815218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Поиск книги в книгохранилище по шифру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оле 16">
            <a:extLst>
              <a:ext uri="{FF2B5EF4-FFF2-40B4-BE49-F238E27FC236}">
                <a16:creationId xmlns:a16="http://schemas.microsoft.com/office/drawing/2014/main" id="{C2B4CFB6-B6F9-435F-B6FF-32BE3B074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5700" y="1852347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Просмотр книги</a:t>
            </a:r>
            <a:r>
              <a:rPr kumimoji="0" lang="ru-RU" altLang="ru-RU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читателем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оле 17">
            <a:extLst>
              <a:ext uri="{FF2B5EF4-FFF2-40B4-BE49-F238E27FC236}">
                <a16:creationId xmlns:a16="http://schemas.microsoft.com/office/drawing/2014/main" id="{B98E4031-5ECD-4534-ADF4-6541EAC0F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5700" y="1852347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Запись книги в формуляр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49">
            <a:extLst>
              <a:ext uri="{FF2B5EF4-FFF2-40B4-BE49-F238E27FC236}">
                <a16:creationId xmlns:a16="http://schemas.microsoft.com/office/drawing/2014/main" id="{E805C93D-CF13-4048-918B-E4B40FF31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3751" y="-76797"/>
            <a:ext cx="857100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Карта текущего состояния 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«Оптимизация процесса обслуживания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пользователей библиотеки»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0">
            <a:extLst>
              <a:ext uri="{FF2B5EF4-FFF2-40B4-BE49-F238E27FC236}">
                <a16:creationId xmlns:a16="http://schemas.microsoft.com/office/drawing/2014/main" id="{0656A0C6-858E-4877-8A11-2D7051C0E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5" y="376535"/>
            <a:ext cx="18473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7" name="Пятно 1 23">
            <a:extLst>
              <a:ext uri="{FF2B5EF4-FFF2-40B4-BE49-F238E27FC236}">
                <a16:creationId xmlns:a16="http://schemas.microsoft.com/office/drawing/2014/main" id="{D79BA1B2-EC48-481A-B56D-A9D2DA6A6145}"/>
              </a:ext>
            </a:extLst>
          </p:cNvPr>
          <p:cNvSpPr/>
          <p:nvPr/>
        </p:nvSpPr>
        <p:spPr>
          <a:xfrm>
            <a:off x="350306" y="5462170"/>
            <a:ext cx="504191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2</a:t>
            </a:r>
          </a:p>
        </p:txBody>
      </p:sp>
      <p:cxnSp>
        <p:nvCxnSpPr>
          <p:cNvPr id="132" name="Прямая со стрелкой 131">
            <a:extLst>
              <a:ext uri="{FF2B5EF4-FFF2-40B4-BE49-F238E27FC236}">
                <a16:creationId xmlns:a16="http://schemas.microsoft.com/office/drawing/2014/main" id="{7743CDE7-DA27-4F84-93E9-27C1C5F89E6F}"/>
              </a:ext>
            </a:extLst>
          </p:cNvPr>
          <p:cNvCxnSpPr>
            <a:cxnSpLocks/>
          </p:cNvCxnSpPr>
          <p:nvPr/>
        </p:nvCxnSpPr>
        <p:spPr>
          <a:xfrm>
            <a:off x="4009681" y="2378762"/>
            <a:ext cx="465895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>
            <a:extLst>
              <a:ext uri="{FF2B5EF4-FFF2-40B4-BE49-F238E27FC236}">
                <a16:creationId xmlns:a16="http://schemas.microsoft.com/office/drawing/2014/main" id="{A0913E25-79FA-4A99-8BAB-6766B06B8F26}"/>
              </a:ext>
            </a:extLst>
          </p:cNvPr>
          <p:cNvCxnSpPr>
            <a:cxnSpLocks/>
          </p:cNvCxnSpPr>
          <p:nvPr/>
        </p:nvCxnSpPr>
        <p:spPr>
          <a:xfrm>
            <a:off x="7086755" y="2403126"/>
            <a:ext cx="42068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>
            <a:extLst>
              <a:ext uri="{FF2B5EF4-FFF2-40B4-BE49-F238E27FC236}">
                <a16:creationId xmlns:a16="http://schemas.microsoft.com/office/drawing/2014/main" id="{E8B0DFAC-9363-41C3-B37E-906A3488AB0C}"/>
              </a:ext>
            </a:extLst>
          </p:cNvPr>
          <p:cNvCxnSpPr/>
          <p:nvPr/>
        </p:nvCxnSpPr>
        <p:spPr>
          <a:xfrm>
            <a:off x="4108164" y="2396348"/>
            <a:ext cx="1746" cy="702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>
            <a:extLst>
              <a:ext uri="{FF2B5EF4-FFF2-40B4-BE49-F238E27FC236}">
                <a16:creationId xmlns:a16="http://schemas.microsoft.com/office/drawing/2014/main" id="{BC3E3EBC-DB2D-48C1-8ADF-7A211D11AD47}"/>
              </a:ext>
            </a:extLst>
          </p:cNvPr>
          <p:cNvCxnSpPr/>
          <p:nvPr/>
        </p:nvCxnSpPr>
        <p:spPr>
          <a:xfrm>
            <a:off x="3358639" y="2919199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>
            <a:extLst>
              <a:ext uri="{FF2B5EF4-FFF2-40B4-BE49-F238E27FC236}">
                <a16:creationId xmlns:a16="http://schemas.microsoft.com/office/drawing/2014/main" id="{FCE7F2CC-E30E-4BD5-80D3-6371F661CC08}"/>
              </a:ext>
            </a:extLst>
          </p:cNvPr>
          <p:cNvCxnSpPr/>
          <p:nvPr/>
        </p:nvCxnSpPr>
        <p:spPr>
          <a:xfrm>
            <a:off x="5117291" y="3045516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>
            <a:extLst>
              <a:ext uri="{FF2B5EF4-FFF2-40B4-BE49-F238E27FC236}">
                <a16:creationId xmlns:a16="http://schemas.microsoft.com/office/drawing/2014/main" id="{C90462BB-2DB7-44CD-81EB-6D00E7E3D91D}"/>
              </a:ext>
            </a:extLst>
          </p:cNvPr>
          <p:cNvCxnSpPr/>
          <p:nvPr/>
        </p:nvCxnSpPr>
        <p:spPr>
          <a:xfrm>
            <a:off x="5700466" y="2446347"/>
            <a:ext cx="3554" cy="7897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>
            <a:extLst>
              <a:ext uri="{FF2B5EF4-FFF2-40B4-BE49-F238E27FC236}">
                <a16:creationId xmlns:a16="http://schemas.microsoft.com/office/drawing/2014/main" id="{BF870E96-0500-435F-A3AD-96009CB1B415}"/>
              </a:ext>
            </a:extLst>
          </p:cNvPr>
          <p:cNvCxnSpPr/>
          <p:nvPr/>
        </p:nvCxnSpPr>
        <p:spPr>
          <a:xfrm>
            <a:off x="6691339" y="3022080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>
            <a:extLst>
              <a:ext uri="{FF2B5EF4-FFF2-40B4-BE49-F238E27FC236}">
                <a16:creationId xmlns:a16="http://schemas.microsoft.com/office/drawing/2014/main" id="{0CF4070B-5A55-4CFD-A31D-98F44D9090CA}"/>
              </a:ext>
            </a:extLst>
          </p:cNvPr>
          <p:cNvCxnSpPr/>
          <p:nvPr/>
        </p:nvCxnSpPr>
        <p:spPr>
          <a:xfrm>
            <a:off x="7297098" y="2446347"/>
            <a:ext cx="0" cy="6291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>
            <a:extLst>
              <a:ext uri="{FF2B5EF4-FFF2-40B4-BE49-F238E27FC236}">
                <a16:creationId xmlns:a16="http://schemas.microsoft.com/office/drawing/2014/main" id="{FC3937C4-C07E-4671-A0F1-91129644DB02}"/>
              </a:ext>
            </a:extLst>
          </p:cNvPr>
          <p:cNvCxnSpPr>
            <a:cxnSpLocks/>
          </p:cNvCxnSpPr>
          <p:nvPr/>
        </p:nvCxnSpPr>
        <p:spPr>
          <a:xfrm>
            <a:off x="8288560" y="2991455"/>
            <a:ext cx="37548" cy="1389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63F6252E-ADEB-4052-99E9-F8F128A8CBE6}"/>
              </a:ext>
            </a:extLst>
          </p:cNvPr>
          <p:cNvSpPr txBox="1"/>
          <p:nvPr/>
        </p:nvSpPr>
        <p:spPr>
          <a:xfrm>
            <a:off x="3060260" y="4238177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Тц</a:t>
            </a:r>
            <a:r>
              <a:rPr lang="ru-RU" sz="1600" dirty="0">
                <a:latin typeface="Arial" pitchFamily="34" charset="0"/>
              </a:rPr>
              <a:t>=4 мин.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087B0EB-01D6-41BD-B417-D480ADCE43AD}"/>
              </a:ext>
            </a:extLst>
          </p:cNvPr>
          <p:cNvSpPr txBox="1"/>
          <p:nvPr/>
        </p:nvSpPr>
        <p:spPr>
          <a:xfrm>
            <a:off x="3906626" y="3405838"/>
            <a:ext cx="10155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Тп</a:t>
            </a:r>
            <a:r>
              <a:rPr lang="ru-RU" sz="1600" dirty="0">
                <a:latin typeface="Arial" pitchFamily="34" charset="0"/>
              </a:rPr>
              <a:t>=1мин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6394531E-32A5-4CFD-B2C7-8693B5FAF75C}"/>
              </a:ext>
            </a:extLst>
          </p:cNvPr>
          <p:cNvSpPr txBox="1"/>
          <p:nvPr/>
        </p:nvSpPr>
        <p:spPr>
          <a:xfrm>
            <a:off x="4722131" y="4399186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Тц</a:t>
            </a:r>
            <a:r>
              <a:rPr lang="ru-RU" sz="1600" dirty="0">
                <a:latin typeface="Arial" pitchFamily="34" charset="0"/>
              </a:rPr>
              <a:t>=5 мин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67E3CA3-5DEE-408C-8BF4-79273CA41799}"/>
              </a:ext>
            </a:extLst>
          </p:cNvPr>
          <p:cNvSpPr txBox="1"/>
          <p:nvPr/>
        </p:nvSpPr>
        <p:spPr>
          <a:xfrm>
            <a:off x="7813536" y="4396359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Тц=2 мин</a:t>
            </a:r>
          </a:p>
        </p:txBody>
      </p:sp>
      <p:sp>
        <p:nvSpPr>
          <p:cNvPr id="176" name="Пятно 1 23">
            <a:extLst>
              <a:ext uri="{FF2B5EF4-FFF2-40B4-BE49-F238E27FC236}">
                <a16:creationId xmlns:a16="http://schemas.microsoft.com/office/drawing/2014/main" id="{D28068C5-9889-483C-98B8-3B119DE255CA}"/>
              </a:ext>
            </a:extLst>
          </p:cNvPr>
          <p:cNvSpPr/>
          <p:nvPr/>
        </p:nvSpPr>
        <p:spPr>
          <a:xfrm>
            <a:off x="3916144" y="1422165"/>
            <a:ext cx="504191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1</a:t>
            </a:r>
          </a:p>
        </p:txBody>
      </p:sp>
      <p:cxnSp>
        <p:nvCxnSpPr>
          <p:cNvPr id="177" name="Прямая со стрелкой 176">
            <a:extLst>
              <a:ext uri="{FF2B5EF4-FFF2-40B4-BE49-F238E27FC236}">
                <a16:creationId xmlns:a16="http://schemas.microsoft.com/office/drawing/2014/main" id="{FC09087B-738C-4190-A8F1-E212EBB73E4A}"/>
              </a:ext>
            </a:extLst>
          </p:cNvPr>
          <p:cNvCxnSpPr>
            <a:cxnSpLocks/>
          </p:cNvCxnSpPr>
          <p:nvPr/>
        </p:nvCxnSpPr>
        <p:spPr>
          <a:xfrm>
            <a:off x="2197147" y="2378770"/>
            <a:ext cx="56345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Box 179">
            <a:extLst>
              <a:ext uri="{FF2B5EF4-FFF2-40B4-BE49-F238E27FC236}">
                <a16:creationId xmlns:a16="http://schemas.microsoft.com/office/drawing/2014/main" id="{F15BAF2D-6AD5-43F1-BF61-FFFA53D2502D}"/>
              </a:ext>
            </a:extLst>
          </p:cNvPr>
          <p:cNvSpPr txBox="1"/>
          <p:nvPr/>
        </p:nvSpPr>
        <p:spPr>
          <a:xfrm>
            <a:off x="7153480" y="3466684"/>
            <a:ext cx="1187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Тп</a:t>
            </a:r>
            <a:r>
              <a:rPr lang="ru-RU" sz="1600" dirty="0">
                <a:latin typeface="Arial" pitchFamily="34" charset="0"/>
              </a:rPr>
              <a:t>=0,5мин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0C1A03BC-FC2E-4886-B81F-C6F6AA688661}"/>
              </a:ext>
            </a:extLst>
          </p:cNvPr>
          <p:cNvSpPr txBox="1"/>
          <p:nvPr/>
        </p:nvSpPr>
        <p:spPr>
          <a:xfrm>
            <a:off x="5355487" y="3460851"/>
            <a:ext cx="1302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Тп</a:t>
            </a:r>
            <a:r>
              <a:rPr lang="ru-RU" sz="1600" dirty="0">
                <a:latin typeface="Arial" pitchFamily="34" charset="0"/>
              </a:rPr>
              <a:t>= 0,5 мин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301D54C1-1028-4FB9-9262-B4DDD3C5AD65}"/>
              </a:ext>
            </a:extLst>
          </p:cNvPr>
          <p:cNvSpPr txBox="1"/>
          <p:nvPr/>
        </p:nvSpPr>
        <p:spPr>
          <a:xfrm>
            <a:off x="3972046" y="3099068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=40 м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C68507A0-8ADB-4C9C-B575-6140DEB5E416}"/>
              </a:ext>
            </a:extLst>
          </p:cNvPr>
          <p:cNvSpPr txBox="1"/>
          <p:nvPr/>
        </p:nvSpPr>
        <p:spPr>
          <a:xfrm>
            <a:off x="7130725" y="3091656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=2</a:t>
            </a:r>
            <a:r>
              <a:rPr lang="en-US" sz="1600" dirty="0">
                <a:latin typeface="Arial" pitchFamily="34" charset="0"/>
              </a:rPr>
              <a:t>0</a:t>
            </a:r>
            <a:r>
              <a:rPr lang="ru-RU" sz="1600" dirty="0">
                <a:latin typeface="Arial" pitchFamily="34" charset="0"/>
              </a:rPr>
              <a:t> м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71E7E397-F998-4F3E-B6A0-6E3572F56E45}"/>
              </a:ext>
            </a:extLst>
          </p:cNvPr>
          <p:cNvSpPr txBox="1"/>
          <p:nvPr/>
        </p:nvSpPr>
        <p:spPr>
          <a:xfrm>
            <a:off x="5432592" y="3149067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=2</a:t>
            </a:r>
            <a:r>
              <a:rPr lang="en-US" sz="1600" dirty="0">
                <a:latin typeface="Arial" pitchFamily="34" charset="0"/>
              </a:rPr>
              <a:t>0</a:t>
            </a:r>
            <a:r>
              <a:rPr lang="ru-RU" sz="1600" dirty="0">
                <a:latin typeface="Arial" pitchFamily="34" charset="0"/>
              </a:rPr>
              <a:t> м</a:t>
            </a:r>
          </a:p>
        </p:txBody>
      </p:sp>
      <p:graphicFrame>
        <p:nvGraphicFramePr>
          <p:cNvPr id="198" name="Таблица 197">
            <a:extLst>
              <a:ext uri="{FF2B5EF4-FFF2-40B4-BE49-F238E27FC236}">
                <a16:creationId xmlns:a16="http://schemas.microsoft.com/office/drawing/2014/main" id="{15643466-6E02-41FA-A363-E645A834C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570458"/>
              </p:ext>
            </p:extLst>
          </p:nvPr>
        </p:nvGraphicFramePr>
        <p:xfrm>
          <a:off x="7153480" y="4968133"/>
          <a:ext cx="468821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5248">
                  <a:extLst>
                    <a:ext uri="{9D8B030D-6E8A-4147-A177-3AD203B41FA5}">
                      <a16:colId xmlns:a16="http://schemas.microsoft.com/office/drawing/2014/main" val="3626581168"/>
                    </a:ext>
                  </a:extLst>
                </a:gridCol>
                <a:gridCol w="1640359">
                  <a:extLst>
                    <a:ext uri="{9D8B030D-6E8A-4147-A177-3AD203B41FA5}">
                      <a16:colId xmlns:a16="http://schemas.microsoft.com/office/drawing/2014/main" val="1971124063"/>
                    </a:ext>
                  </a:extLst>
                </a:gridCol>
                <a:gridCol w="2232607">
                  <a:extLst>
                    <a:ext uri="{9D8B030D-6E8A-4147-A177-3AD203B41FA5}">
                      <a16:colId xmlns:a16="http://schemas.microsoft.com/office/drawing/2014/main" val="1149859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6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itchFamily="34" charset="0"/>
                        </a:rPr>
                        <a:t>Перемещения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latin typeface="Arial" pitchFamily="34" charset="0"/>
                        </a:rPr>
                        <a:t> 80</a:t>
                      </a:r>
                      <a:r>
                        <a:rPr lang="ru-RU" sz="1200" dirty="0">
                          <a:latin typeface="Arial" pitchFamily="34" charset="0"/>
                        </a:rPr>
                        <a:t> м. Т пер.= 2 мин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3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itchFamily="34" charset="0"/>
                        </a:rPr>
                        <a:t>Время циклов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</a:rPr>
                        <a:t>18</a:t>
                      </a:r>
                      <a:r>
                        <a:rPr lang="ru-RU" sz="1200" baseline="0" dirty="0">
                          <a:latin typeface="Arial" pitchFamily="34" charset="0"/>
                        </a:rPr>
                        <a:t> мин</a:t>
                      </a:r>
                      <a:endParaRPr lang="ru-RU" sz="12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66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itchFamily="34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itchFamily="34" charset="0"/>
                        </a:rPr>
                        <a:t>ВПП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</a:rPr>
                        <a:t>20</a:t>
                      </a:r>
                      <a:r>
                        <a:rPr lang="ru-RU" sz="1200" baseline="0" dirty="0">
                          <a:latin typeface="Arial" pitchFamily="34" charset="0"/>
                        </a:rPr>
                        <a:t> мин</a:t>
                      </a:r>
                      <a:endParaRPr lang="ru-RU" sz="12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626321"/>
                  </a:ext>
                </a:extLst>
              </a:tr>
            </a:tbl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6663" y="2055116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9326" y="1949677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6673" y="1976163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574" y="1976163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5" name="Прямая со стрелкой 84">
            <a:extLst>
              <a:ext uri="{FF2B5EF4-FFF2-40B4-BE49-F238E27FC236}">
                <a16:creationId xmlns:a16="http://schemas.microsoft.com/office/drawing/2014/main" id="{A0913E25-79FA-4A99-8BAB-6766B06B8F26}"/>
              </a:ext>
            </a:extLst>
          </p:cNvPr>
          <p:cNvCxnSpPr>
            <a:cxnSpLocks/>
          </p:cNvCxnSpPr>
          <p:nvPr/>
        </p:nvCxnSpPr>
        <p:spPr>
          <a:xfrm>
            <a:off x="5608635" y="2378762"/>
            <a:ext cx="42068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оле 1">
            <a:extLst>
              <a:ext uri="{FF2B5EF4-FFF2-40B4-BE49-F238E27FC236}">
                <a16:creationId xmlns:a16="http://schemas.microsoft.com/office/drawing/2014/main" id="{03EB2FB1-493A-42AB-9878-A4E46913A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572" y="1758596"/>
            <a:ext cx="1160012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Запрос на книгу библиотекарю № 1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ятно 1 23">
            <a:extLst>
              <a:ext uri="{FF2B5EF4-FFF2-40B4-BE49-F238E27FC236}">
                <a16:creationId xmlns:a16="http://schemas.microsoft.com/office/drawing/2014/main" id="{D28068C5-9889-483C-98B8-3B119DE255CA}"/>
              </a:ext>
            </a:extLst>
          </p:cNvPr>
          <p:cNvSpPr/>
          <p:nvPr/>
        </p:nvSpPr>
        <p:spPr>
          <a:xfrm>
            <a:off x="350306" y="4763345"/>
            <a:ext cx="504191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24317" y="4621707"/>
            <a:ext cx="2838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Затраты времени на перемещение до  электронного каталога (отдел обработки)</a:t>
            </a:r>
          </a:p>
        </p:txBody>
      </p:sp>
      <p:sp>
        <p:nvSpPr>
          <p:cNvPr id="46" name="Пятно 1 23">
            <a:extLst>
              <a:ext uri="{FF2B5EF4-FFF2-40B4-BE49-F238E27FC236}">
                <a16:creationId xmlns:a16="http://schemas.microsoft.com/office/drawing/2014/main" id="{D79BA1B2-EC48-481A-B56D-A9D2DA6A6145}"/>
              </a:ext>
            </a:extLst>
          </p:cNvPr>
          <p:cNvSpPr/>
          <p:nvPr/>
        </p:nvSpPr>
        <p:spPr>
          <a:xfrm>
            <a:off x="4613100" y="1452529"/>
            <a:ext cx="504191" cy="409576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6656" y="6084919"/>
            <a:ext cx="3351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Затраты времени на перемещение от отдела обработки до хранилища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8144" y="5324861"/>
            <a:ext cx="3654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Затраты времени на выход из текущей рабочей программы библиотекарем №2  и активация АБИС «Руслан»</a:t>
            </a:r>
          </a:p>
        </p:txBody>
      </p:sp>
      <p:sp>
        <p:nvSpPr>
          <p:cNvPr id="50" name="Пятно 1 23">
            <a:extLst>
              <a:ext uri="{FF2B5EF4-FFF2-40B4-BE49-F238E27FC236}">
                <a16:creationId xmlns:a16="http://schemas.microsoft.com/office/drawing/2014/main" id="{D79BA1B2-EC48-481A-B56D-A9D2DA6A6145}"/>
              </a:ext>
            </a:extLst>
          </p:cNvPr>
          <p:cNvSpPr/>
          <p:nvPr/>
        </p:nvSpPr>
        <p:spPr>
          <a:xfrm>
            <a:off x="4281854" y="5004846"/>
            <a:ext cx="504191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4</a:t>
            </a:r>
          </a:p>
        </p:txBody>
      </p:sp>
      <p:sp>
        <p:nvSpPr>
          <p:cNvPr id="51" name="Пятно 1 23">
            <a:extLst>
              <a:ext uri="{FF2B5EF4-FFF2-40B4-BE49-F238E27FC236}">
                <a16:creationId xmlns:a16="http://schemas.microsoft.com/office/drawing/2014/main" id="{D79BA1B2-EC48-481A-B56D-A9D2DA6A6145}"/>
              </a:ext>
            </a:extLst>
          </p:cNvPr>
          <p:cNvSpPr/>
          <p:nvPr/>
        </p:nvSpPr>
        <p:spPr>
          <a:xfrm>
            <a:off x="350305" y="6108501"/>
            <a:ext cx="504191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3</a:t>
            </a:r>
          </a:p>
        </p:txBody>
      </p:sp>
      <p:sp>
        <p:nvSpPr>
          <p:cNvPr id="55" name="Пятно 1 23">
            <a:extLst>
              <a:ext uri="{FF2B5EF4-FFF2-40B4-BE49-F238E27FC236}">
                <a16:creationId xmlns:a16="http://schemas.microsoft.com/office/drawing/2014/main" id="{D79BA1B2-EC48-481A-B56D-A9D2DA6A6145}"/>
              </a:ext>
            </a:extLst>
          </p:cNvPr>
          <p:cNvSpPr/>
          <p:nvPr/>
        </p:nvSpPr>
        <p:spPr>
          <a:xfrm>
            <a:off x="5538504" y="1464137"/>
            <a:ext cx="504191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67E3CA3-5DEE-408C-8BF4-79273CA41799}"/>
              </a:ext>
            </a:extLst>
          </p:cNvPr>
          <p:cNvSpPr txBox="1"/>
          <p:nvPr/>
        </p:nvSpPr>
        <p:spPr>
          <a:xfrm>
            <a:off x="6426940" y="4380549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Тц</a:t>
            </a:r>
            <a:r>
              <a:rPr lang="ru-RU" sz="1600" dirty="0">
                <a:latin typeface="Arial" pitchFamily="34" charset="0"/>
              </a:rPr>
              <a:t>=6 мин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780109" y="4981606"/>
            <a:ext cx="2191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Затраты времени на поиск литературы в книгохранилище</a:t>
            </a:r>
          </a:p>
        </p:txBody>
      </p:sp>
      <p:sp>
        <p:nvSpPr>
          <p:cNvPr id="84" name="Пятно 1 23">
            <a:extLst>
              <a:ext uri="{FF2B5EF4-FFF2-40B4-BE49-F238E27FC236}">
                <a16:creationId xmlns:a16="http://schemas.microsoft.com/office/drawing/2014/main" id="{D79BA1B2-EC48-481A-B56D-A9D2DA6A6145}"/>
              </a:ext>
            </a:extLst>
          </p:cNvPr>
          <p:cNvSpPr/>
          <p:nvPr/>
        </p:nvSpPr>
        <p:spPr>
          <a:xfrm>
            <a:off x="6383847" y="1362787"/>
            <a:ext cx="504191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4</a:t>
            </a:r>
          </a:p>
        </p:txBody>
      </p: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44D2030B-4D6A-4CCE-9EC5-6E70D0BF181A}"/>
              </a:ext>
            </a:extLst>
          </p:cNvPr>
          <p:cNvCxnSpPr>
            <a:cxnSpLocks/>
          </p:cNvCxnSpPr>
          <p:nvPr/>
        </p:nvCxnSpPr>
        <p:spPr>
          <a:xfrm>
            <a:off x="9168324" y="3003218"/>
            <a:ext cx="37548" cy="1389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44FE6228-1B4F-4293-9B4D-5F6F2FA33193}"/>
              </a:ext>
            </a:extLst>
          </p:cNvPr>
          <p:cNvSpPr txBox="1"/>
          <p:nvPr/>
        </p:nvSpPr>
        <p:spPr>
          <a:xfrm>
            <a:off x="9078657" y="4396359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Тц=1 мин</a:t>
            </a: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472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е 1">
            <a:extLst>
              <a:ext uri="{FF2B5EF4-FFF2-40B4-BE49-F238E27FC236}">
                <a16:creationId xmlns:a16="http://schemas.microsoft.com/office/drawing/2014/main" id="{03EB2FB1-493A-42AB-9878-A4E46913A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4636" y="1834080"/>
            <a:ext cx="1160012" cy="1156268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оиск в электронном каталоге библиотекарем №1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оле 4">
            <a:extLst>
              <a:ext uri="{FF2B5EF4-FFF2-40B4-BE49-F238E27FC236}">
                <a16:creationId xmlns:a16="http://schemas.microsoft.com/office/drawing/2014/main" id="{B42B8A74-39B8-4BEC-9220-36548CCF2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459" y="1802348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Поиск книги в книгохранилище по шифру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оле 16">
            <a:extLst>
              <a:ext uri="{FF2B5EF4-FFF2-40B4-BE49-F238E27FC236}">
                <a16:creationId xmlns:a16="http://schemas.microsoft.com/office/drawing/2014/main" id="{C2B4CFB6-B6F9-435F-B6FF-32BE3B074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6722" y="1815218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Просмотр книги</a:t>
            </a:r>
            <a:r>
              <a:rPr kumimoji="0" lang="ru-RU" altLang="ru-RU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читателем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оле 17">
            <a:extLst>
              <a:ext uri="{FF2B5EF4-FFF2-40B4-BE49-F238E27FC236}">
                <a16:creationId xmlns:a16="http://schemas.microsoft.com/office/drawing/2014/main" id="{B98E4031-5ECD-4534-ADF4-6541EAC0F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722" y="1815218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Сканирование кода (Запись книги в программу)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49">
            <a:extLst>
              <a:ext uri="{FF2B5EF4-FFF2-40B4-BE49-F238E27FC236}">
                <a16:creationId xmlns:a16="http://schemas.microsoft.com/office/drawing/2014/main" id="{E805C93D-CF13-4048-918B-E4B40FF31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488" y="-110318"/>
            <a:ext cx="857100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Карта идеального состояния 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«Оптимизация процесса обслуживания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пользователей библиотеки»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0">
            <a:extLst>
              <a:ext uri="{FF2B5EF4-FFF2-40B4-BE49-F238E27FC236}">
                <a16:creationId xmlns:a16="http://schemas.microsoft.com/office/drawing/2014/main" id="{0656A0C6-858E-4877-8A11-2D7051C0E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5" y="376535"/>
            <a:ext cx="18473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9" name="Прямая со стрелкой 138">
            <a:extLst>
              <a:ext uri="{FF2B5EF4-FFF2-40B4-BE49-F238E27FC236}">
                <a16:creationId xmlns:a16="http://schemas.microsoft.com/office/drawing/2014/main" id="{A0913E25-79FA-4A99-8BAB-6766B06B8F26}"/>
              </a:ext>
            </a:extLst>
          </p:cNvPr>
          <p:cNvCxnSpPr>
            <a:cxnSpLocks/>
          </p:cNvCxnSpPr>
          <p:nvPr/>
        </p:nvCxnSpPr>
        <p:spPr>
          <a:xfrm>
            <a:off x="6655380" y="2391914"/>
            <a:ext cx="42068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>
            <a:extLst>
              <a:ext uri="{FF2B5EF4-FFF2-40B4-BE49-F238E27FC236}">
                <a16:creationId xmlns:a16="http://schemas.microsoft.com/office/drawing/2014/main" id="{BC3E3EBC-DB2D-48C1-8ADF-7A211D11AD47}"/>
              </a:ext>
            </a:extLst>
          </p:cNvPr>
          <p:cNvCxnSpPr/>
          <p:nvPr/>
        </p:nvCxnSpPr>
        <p:spPr>
          <a:xfrm>
            <a:off x="3870012" y="3065624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>
            <a:extLst>
              <a:ext uri="{FF2B5EF4-FFF2-40B4-BE49-F238E27FC236}">
                <a16:creationId xmlns:a16="http://schemas.microsoft.com/office/drawing/2014/main" id="{BF870E96-0500-435F-A3AD-96009CB1B415}"/>
              </a:ext>
            </a:extLst>
          </p:cNvPr>
          <p:cNvCxnSpPr/>
          <p:nvPr/>
        </p:nvCxnSpPr>
        <p:spPr>
          <a:xfrm>
            <a:off x="6135342" y="2979915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63F6252E-ADEB-4052-99E9-F8F128A8CBE6}"/>
              </a:ext>
            </a:extLst>
          </p:cNvPr>
          <p:cNvSpPr txBox="1"/>
          <p:nvPr/>
        </p:nvSpPr>
        <p:spPr>
          <a:xfrm>
            <a:off x="3274460" y="4458995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>
                <a:latin typeface="Arial" pitchFamily="34" charset="0"/>
              </a:rPr>
              <a:t>Тц</a:t>
            </a:r>
            <a:r>
              <a:rPr lang="ru-RU" sz="1400" dirty="0">
                <a:latin typeface="Arial" pitchFamily="34" charset="0"/>
              </a:rPr>
              <a:t>=1,5 мин.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087B0EB-01D6-41BD-B417-D480ADCE43AD}"/>
              </a:ext>
            </a:extLst>
          </p:cNvPr>
          <p:cNvSpPr txBox="1"/>
          <p:nvPr/>
        </p:nvSpPr>
        <p:spPr>
          <a:xfrm>
            <a:off x="4907936" y="3501353"/>
            <a:ext cx="1246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rial" pitchFamily="34" charset="0"/>
              </a:rPr>
              <a:t>Тп</a:t>
            </a:r>
            <a:r>
              <a:rPr lang="ru-RU" sz="1400" dirty="0">
                <a:latin typeface="Arial" pitchFamily="34" charset="0"/>
              </a:rPr>
              <a:t>=0,5 мин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6394531E-32A5-4CFD-B2C7-8693B5FAF75C}"/>
              </a:ext>
            </a:extLst>
          </p:cNvPr>
          <p:cNvSpPr txBox="1"/>
          <p:nvPr/>
        </p:nvSpPr>
        <p:spPr>
          <a:xfrm>
            <a:off x="5524459" y="4490428"/>
            <a:ext cx="1260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Тц</a:t>
            </a:r>
            <a:r>
              <a:rPr lang="ru-RU" sz="1600" dirty="0">
                <a:latin typeface="Arial" pitchFamily="34" charset="0"/>
              </a:rPr>
              <a:t>=2,5 мин</a:t>
            </a:r>
          </a:p>
        </p:txBody>
      </p:sp>
      <p:cxnSp>
        <p:nvCxnSpPr>
          <p:cNvPr id="177" name="Прямая со стрелкой 176">
            <a:extLst>
              <a:ext uri="{FF2B5EF4-FFF2-40B4-BE49-F238E27FC236}">
                <a16:creationId xmlns:a16="http://schemas.microsoft.com/office/drawing/2014/main" id="{FC09087B-738C-4190-A8F1-E212EBB73E4A}"/>
              </a:ext>
            </a:extLst>
          </p:cNvPr>
          <p:cNvCxnSpPr>
            <a:cxnSpLocks/>
          </p:cNvCxnSpPr>
          <p:nvPr/>
        </p:nvCxnSpPr>
        <p:spPr>
          <a:xfrm>
            <a:off x="2151167" y="2395485"/>
            <a:ext cx="56345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301D54C1-1028-4FB9-9262-B4DDD3C5AD65}"/>
              </a:ext>
            </a:extLst>
          </p:cNvPr>
          <p:cNvSpPr txBox="1"/>
          <p:nvPr/>
        </p:nvSpPr>
        <p:spPr>
          <a:xfrm>
            <a:off x="5034648" y="3237685"/>
            <a:ext cx="760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</a:rPr>
              <a:t>L</a:t>
            </a:r>
            <a:r>
              <a:rPr lang="ru-RU" sz="1400" dirty="0">
                <a:latin typeface="Arial" pitchFamily="34" charset="0"/>
              </a:rPr>
              <a:t>=20 м</a:t>
            </a:r>
          </a:p>
        </p:txBody>
      </p:sp>
      <p:graphicFrame>
        <p:nvGraphicFramePr>
          <p:cNvPr id="198" name="Таблица 197">
            <a:extLst>
              <a:ext uri="{FF2B5EF4-FFF2-40B4-BE49-F238E27FC236}">
                <a16:creationId xmlns:a16="http://schemas.microsoft.com/office/drawing/2014/main" id="{15643466-6E02-41FA-A363-E645A834C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503938"/>
              </p:ext>
            </p:extLst>
          </p:nvPr>
        </p:nvGraphicFramePr>
        <p:xfrm>
          <a:off x="6154876" y="4946839"/>
          <a:ext cx="468821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5248">
                  <a:extLst>
                    <a:ext uri="{9D8B030D-6E8A-4147-A177-3AD203B41FA5}">
                      <a16:colId xmlns:a16="http://schemas.microsoft.com/office/drawing/2014/main" val="3626581168"/>
                    </a:ext>
                  </a:extLst>
                </a:gridCol>
                <a:gridCol w="1640359">
                  <a:extLst>
                    <a:ext uri="{9D8B030D-6E8A-4147-A177-3AD203B41FA5}">
                      <a16:colId xmlns:a16="http://schemas.microsoft.com/office/drawing/2014/main" val="1971124063"/>
                    </a:ext>
                  </a:extLst>
                </a:gridCol>
                <a:gridCol w="2232607">
                  <a:extLst>
                    <a:ext uri="{9D8B030D-6E8A-4147-A177-3AD203B41FA5}">
                      <a16:colId xmlns:a16="http://schemas.microsoft.com/office/drawing/2014/main" val="1149859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6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Перемещения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</a:rPr>
                        <a:t>40 м. Т пер.= 1 мин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3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Время циклов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</a:rPr>
                        <a:t>6</a:t>
                      </a:r>
                      <a:r>
                        <a:rPr lang="ru-RU" sz="1400" baseline="0" dirty="0">
                          <a:latin typeface="Arial" pitchFamily="34" charset="0"/>
                        </a:rPr>
                        <a:t> мин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66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ВПП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itchFamily="34" charset="0"/>
                        </a:rPr>
                        <a:t>7</a:t>
                      </a:r>
                      <a:r>
                        <a:rPr lang="ru-RU" sz="1400" baseline="0" dirty="0">
                          <a:latin typeface="Arial" pitchFamily="34" charset="0"/>
                        </a:rPr>
                        <a:t> мин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626321"/>
                  </a:ext>
                </a:extLst>
              </a:tr>
            </a:tbl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0254" y="2002538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9640" y="1870049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1755" y="1870049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5" name="Прямая со стрелкой 84">
            <a:extLst>
              <a:ext uri="{FF2B5EF4-FFF2-40B4-BE49-F238E27FC236}">
                <a16:creationId xmlns:a16="http://schemas.microsoft.com/office/drawing/2014/main" id="{A0913E25-79FA-4A99-8BAB-6766B06B8F26}"/>
              </a:ext>
            </a:extLst>
          </p:cNvPr>
          <p:cNvCxnSpPr>
            <a:cxnSpLocks/>
          </p:cNvCxnSpPr>
          <p:nvPr/>
        </p:nvCxnSpPr>
        <p:spPr>
          <a:xfrm>
            <a:off x="5073183" y="2330993"/>
            <a:ext cx="42068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оле 1">
            <a:extLst>
              <a:ext uri="{FF2B5EF4-FFF2-40B4-BE49-F238E27FC236}">
                <a16:creationId xmlns:a16="http://schemas.microsoft.com/office/drawing/2014/main" id="{03EB2FB1-493A-42AB-9878-A4E46913A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4" y="1815961"/>
            <a:ext cx="1160012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Запрос на книгу библиотекарю № 1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BF870E96-0500-435F-A3AD-96009CB1B415}"/>
              </a:ext>
            </a:extLst>
          </p:cNvPr>
          <p:cNvCxnSpPr/>
          <p:nvPr/>
        </p:nvCxnSpPr>
        <p:spPr>
          <a:xfrm flipH="1">
            <a:off x="6855682" y="2434276"/>
            <a:ext cx="10041" cy="1154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01D54C1-1028-4FB9-9262-B4DDD3C5AD65}"/>
              </a:ext>
            </a:extLst>
          </p:cNvPr>
          <p:cNvSpPr txBox="1"/>
          <p:nvPr/>
        </p:nvSpPr>
        <p:spPr>
          <a:xfrm>
            <a:off x="6455403" y="347419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=20 м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087B0EB-01D6-41BD-B417-D480ADCE43AD}"/>
              </a:ext>
            </a:extLst>
          </p:cNvPr>
          <p:cNvSpPr txBox="1"/>
          <p:nvPr/>
        </p:nvSpPr>
        <p:spPr>
          <a:xfrm>
            <a:off x="6314304" y="3764667"/>
            <a:ext cx="1127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rial" pitchFamily="34" charset="0"/>
              </a:rPr>
              <a:t>Тп</a:t>
            </a:r>
            <a:r>
              <a:rPr lang="ru-RU" sz="1400" dirty="0">
                <a:latin typeface="Arial" pitchFamily="34" charset="0"/>
              </a:rPr>
              <a:t>=0,5 мин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394531E-32A5-4CFD-B2C7-8693B5FAF75C}"/>
              </a:ext>
            </a:extLst>
          </p:cNvPr>
          <p:cNvSpPr txBox="1"/>
          <p:nvPr/>
        </p:nvSpPr>
        <p:spPr>
          <a:xfrm>
            <a:off x="7487833" y="4443606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Тц=1 мин</a:t>
            </a:r>
          </a:p>
        </p:txBody>
      </p:sp>
      <p:sp>
        <p:nvSpPr>
          <p:cNvPr id="50" name="Выноска-облако 49"/>
          <p:cNvSpPr/>
          <p:nvPr/>
        </p:nvSpPr>
        <p:spPr>
          <a:xfrm>
            <a:off x="3762235" y="1344607"/>
            <a:ext cx="563162" cy="408488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51" name="Выноска-облако 50"/>
          <p:cNvSpPr/>
          <p:nvPr/>
        </p:nvSpPr>
        <p:spPr>
          <a:xfrm>
            <a:off x="1134111" y="4878491"/>
            <a:ext cx="499655" cy="456170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57" name="Выноска-облако 56"/>
          <p:cNvSpPr/>
          <p:nvPr/>
        </p:nvSpPr>
        <p:spPr>
          <a:xfrm>
            <a:off x="8576593" y="1188503"/>
            <a:ext cx="562485" cy="489626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3</a:t>
            </a:r>
          </a:p>
        </p:txBody>
      </p:sp>
      <p:sp>
        <p:nvSpPr>
          <p:cNvPr id="58" name="Выноска-облако 57"/>
          <p:cNvSpPr/>
          <p:nvPr/>
        </p:nvSpPr>
        <p:spPr>
          <a:xfrm>
            <a:off x="1127672" y="5388642"/>
            <a:ext cx="499641" cy="433933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63" name="Выноска-облако 62"/>
          <p:cNvSpPr/>
          <p:nvPr/>
        </p:nvSpPr>
        <p:spPr>
          <a:xfrm>
            <a:off x="5780280" y="1266794"/>
            <a:ext cx="534024" cy="428594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2</a:t>
            </a:r>
          </a:p>
        </p:txBody>
      </p: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BF870E96-0500-435F-A3AD-96009CB1B415}"/>
              </a:ext>
            </a:extLst>
          </p:cNvPr>
          <p:cNvCxnSpPr/>
          <p:nvPr/>
        </p:nvCxnSpPr>
        <p:spPr>
          <a:xfrm flipH="1">
            <a:off x="5313587" y="2410092"/>
            <a:ext cx="1" cy="8428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697621" y="4780258"/>
            <a:ext cx="3407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Установка электронного каталога на рабочем месте библиотекаря №1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717770" y="5535192"/>
            <a:ext cx="3386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Введение системы навигации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720855" y="5972201"/>
            <a:ext cx="38036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Установка модуля для автоматизированной регистрации пользователей</a:t>
            </a:r>
          </a:p>
        </p:txBody>
      </p:sp>
      <p:sp>
        <p:nvSpPr>
          <p:cNvPr id="54" name="Выноска-облако 53"/>
          <p:cNvSpPr/>
          <p:nvPr/>
        </p:nvSpPr>
        <p:spPr>
          <a:xfrm>
            <a:off x="1134112" y="5972201"/>
            <a:ext cx="531857" cy="427798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3</a:t>
            </a:r>
          </a:p>
        </p:txBody>
      </p:sp>
      <p:sp>
        <p:nvSpPr>
          <p:cNvPr id="59" name="Выноска-облако 58"/>
          <p:cNvSpPr/>
          <p:nvPr/>
        </p:nvSpPr>
        <p:spPr>
          <a:xfrm>
            <a:off x="2986854" y="1227490"/>
            <a:ext cx="575212" cy="453045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3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8E6C516A-B4DC-41FE-8EEE-DD01A3EE33ED}"/>
              </a:ext>
            </a:extLst>
          </p:cNvPr>
          <p:cNvCxnSpPr/>
          <p:nvPr/>
        </p:nvCxnSpPr>
        <p:spPr>
          <a:xfrm flipH="1">
            <a:off x="7601033" y="2967980"/>
            <a:ext cx="10041" cy="1154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C0F41CF0-4317-4479-86BA-E8C95B16E8A5}"/>
              </a:ext>
            </a:extLst>
          </p:cNvPr>
          <p:cNvCxnSpPr/>
          <p:nvPr/>
        </p:nvCxnSpPr>
        <p:spPr>
          <a:xfrm flipH="1">
            <a:off x="8731359" y="3059673"/>
            <a:ext cx="10041" cy="1154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370DFCF-D03B-4FE0-9D78-8E25B4582BEB}"/>
              </a:ext>
            </a:extLst>
          </p:cNvPr>
          <p:cNvSpPr txBox="1"/>
          <p:nvPr/>
        </p:nvSpPr>
        <p:spPr>
          <a:xfrm>
            <a:off x="8845910" y="4411461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Тц=1 мин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8563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е 1">
            <a:extLst>
              <a:ext uri="{FF2B5EF4-FFF2-40B4-BE49-F238E27FC236}">
                <a16:creationId xmlns:a16="http://schemas.microsoft.com/office/drawing/2014/main" id="{03EB2FB1-493A-42AB-9878-A4E46913A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4636" y="1834080"/>
            <a:ext cx="1160012" cy="1156268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оиск в электронном каталоге библиотекарем №1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оле 4">
            <a:extLst>
              <a:ext uri="{FF2B5EF4-FFF2-40B4-BE49-F238E27FC236}">
                <a16:creationId xmlns:a16="http://schemas.microsoft.com/office/drawing/2014/main" id="{B42B8A74-39B8-4BEC-9220-36548CCF2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459" y="1802348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Поиск книги в книгохранилище по шифру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оле 16">
            <a:extLst>
              <a:ext uri="{FF2B5EF4-FFF2-40B4-BE49-F238E27FC236}">
                <a16:creationId xmlns:a16="http://schemas.microsoft.com/office/drawing/2014/main" id="{C2B4CFB6-B6F9-435F-B6FF-32BE3B074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6722" y="1815218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Просмотр книги</a:t>
            </a:r>
            <a:r>
              <a:rPr kumimoji="0" lang="ru-RU" altLang="ru-RU" sz="105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читателем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оле 17">
            <a:extLst>
              <a:ext uri="{FF2B5EF4-FFF2-40B4-BE49-F238E27FC236}">
                <a16:creationId xmlns:a16="http://schemas.microsoft.com/office/drawing/2014/main" id="{B98E4031-5ECD-4534-ADF4-6541EAC0F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722" y="1815218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Запись книги в формуляр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49">
            <a:extLst>
              <a:ext uri="{FF2B5EF4-FFF2-40B4-BE49-F238E27FC236}">
                <a16:creationId xmlns:a16="http://schemas.microsoft.com/office/drawing/2014/main" id="{E805C93D-CF13-4048-918B-E4B40FF31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005" y="-115969"/>
            <a:ext cx="857100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Карта целевого состояния 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«Оптимизация процесса обслуживания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пользователей библиотеки»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0">
            <a:extLst>
              <a:ext uri="{FF2B5EF4-FFF2-40B4-BE49-F238E27FC236}">
                <a16:creationId xmlns:a16="http://schemas.microsoft.com/office/drawing/2014/main" id="{0656A0C6-858E-4877-8A11-2D7051C0E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5" y="376535"/>
            <a:ext cx="18473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9" name="Прямая со стрелкой 138">
            <a:extLst>
              <a:ext uri="{FF2B5EF4-FFF2-40B4-BE49-F238E27FC236}">
                <a16:creationId xmlns:a16="http://schemas.microsoft.com/office/drawing/2014/main" id="{A0913E25-79FA-4A99-8BAB-6766B06B8F26}"/>
              </a:ext>
            </a:extLst>
          </p:cNvPr>
          <p:cNvCxnSpPr>
            <a:cxnSpLocks/>
          </p:cNvCxnSpPr>
          <p:nvPr/>
        </p:nvCxnSpPr>
        <p:spPr>
          <a:xfrm>
            <a:off x="6655380" y="2391914"/>
            <a:ext cx="42068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>
            <a:extLst>
              <a:ext uri="{FF2B5EF4-FFF2-40B4-BE49-F238E27FC236}">
                <a16:creationId xmlns:a16="http://schemas.microsoft.com/office/drawing/2014/main" id="{BC3E3EBC-DB2D-48C1-8ADF-7A211D11AD47}"/>
              </a:ext>
            </a:extLst>
          </p:cNvPr>
          <p:cNvCxnSpPr/>
          <p:nvPr/>
        </p:nvCxnSpPr>
        <p:spPr>
          <a:xfrm>
            <a:off x="3870012" y="3065624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>
            <a:extLst>
              <a:ext uri="{FF2B5EF4-FFF2-40B4-BE49-F238E27FC236}">
                <a16:creationId xmlns:a16="http://schemas.microsoft.com/office/drawing/2014/main" id="{BF870E96-0500-435F-A3AD-96009CB1B415}"/>
              </a:ext>
            </a:extLst>
          </p:cNvPr>
          <p:cNvCxnSpPr/>
          <p:nvPr/>
        </p:nvCxnSpPr>
        <p:spPr>
          <a:xfrm>
            <a:off x="6135342" y="2979915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>
            <a:extLst>
              <a:ext uri="{FF2B5EF4-FFF2-40B4-BE49-F238E27FC236}">
                <a16:creationId xmlns:a16="http://schemas.microsoft.com/office/drawing/2014/main" id="{FC3937C4-C07E-4671-A0F1-91129644DB02}"/>
              </a:ext>
            </a:extLst>
          </p:cNvPr>
          <p:cNvCxnSpPr/>
          <p:nvPr/>
        </p:nvCxnSpPr>
        <p:spPr>
          <a:xfrm>
            <a:off x="7546642" y="2990348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63F6252E-ADEB-4052-99E9-F8F128A8CBE6}"/>
              </a:ext>
            </a:extLst>
          </p:cNvPr>
          <p:cNvSpPr txBox="1"/>
          <p:nvPr/>
        </p:nvSpPr>
        <p:spPr>
          <a:xfrm>
            <a:off x="3274460" y="4458995"/>
            <a:ext cx="1023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>
                <a:latin typeface="Arial" pitchFamily="34" charset="0"/>
              </a:rPr>
              <a:t>Тц</a:t>
            </a:r>
            <a:r>
              <a:rPr lang="ru-RU" sz="1400" dirty="0">
                <a:latin typeface="Arial" pitchFamily="34" charset="0"/>
              </a:rPr>
              <a:t>=2 мин.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087B0EB-01D6-41BD-B417-D480ADCE43AD}"/>
              </a:ext>
            </a:extLst>
          </p:cNvPr>
          <p:cNvSpPr txBox="1"/>
          <p:nvPr/>
        </p:nvSpPr>
        <p:spPr>
          <a:xfrm>
            <a:off x="4907936" y="3501353"/>
            <a:ext cx="1246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rial" pitchFamily="34" charset="0"/>
              </a:rPr>
              <a:t>Тп</a:t>
            </a:r>
            <a:r>
              <a:rPr lang="ru-RU" sz="1400" dirty="0">
                <a:latin typeface="Arial" pitchFamily="34" charset="0"/>
              </a:rPr>
              <a:t>=0,5 мин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6394531E-32A5-4CFD-B2C7-8693B5FAF75C}"/>
              </a:ext>
            </a:extLst>
          </p:cNvPr>
          <p:cNvSpPr txBox="1"/>
          <p:nvPr/>
        </p:nvSpPr>
        <p:spPr>
          <a:xfrm>
            <a:off x="5524459" y="4490428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Тц</a:t>
            </a:r>
            <a:r>
              <a:rPr lang="ru-RU" sz="1600" dirty="0">
                <a:latin typeface="Arial" pitchFamily="34" charset="0"/>
              </a:rPr>
              <a:t>=4 мин</a:t>
            </a:r>
          </a:p>
        </p:txBody>
      </p:sp>
      <p:cxnSp>
        <p:nvCxnSpPr>
          <p:cNvPr id="177" name="Прямая со стрелкой 176">
            <a:extLst>
              <a:ext uri="{FF2B5EF4-FFF2-40B4-BE49-F238E27FC236}">
                <a16:creationId xmlns:a16="http://schemas.microsoft.com/office/drawing/2014/main" id="{FC09087B-738C-4190-A8F1-E212EBB73E4A}"/>
              </a:ext>
            </a:extLst>
          </p:cNvPr>
          <p:cNvCxnSpPr>
            <a:cxnSpLocks/>
          </p:cNvCxnSpPr>
          <p:nvPr/>
        </p:nvCxnSpPr>
        <p:spPr>
          <a:xfrm>
            <a:off x="2151167" y="2395485"/>
            <a:ext cx="56345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301D54C1-1028-4FB9-9262-B4DDD3C5AD65}"/>
              </a:ext>
            </a:extLst>
          </p:cNvPr>
          <p:cNvSpPr txBox="1"/>
          <p:nvPr/>
        </p:nvSpPr>
        <p:spPr>
          <a:xfrm>
            <a:off x="5034648" y="3237685"/>
            <a:ext cx="760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</a:rPr>
              <a:t>L</a:t>
            </a:r>
            <a:r>
              <a:rPr lang="ru-RU" sz="1400" dirty="0">
                <a:latin typeface="Arial" pitchFamily="34" charset="0"/>
              </a:rPr>
              <a:t>=20 м</a:t>
            </a:r>
          </a:p>
        </p:txBody>
      </p:sp>
      <p:graphicFrame>
        <p:nvGraphicFramePr>
          <p:cNvPr id="198" name="Таблица 197">
            <a:extLst>
              <a:ext uri="{FF2B5EF4-FFF2-40B4-BE49-F238E27FC236}">
                <a16:creationId xmlns:a16="http://schemas.microsoft.com/office/drawing/2014/main" id="{15643466-6E02-41FA-A363-E645A834C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759392"/>
              </p:ext>
            </p:extLst>
          </p:nvPr>
        </p:nvGraphicFramePr>
        <p:xfrm>
          <a:off x="6500121" y="4950943"/>
          <a:ext cx="468821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5248">
                  <a:extLst>
                    <a:ext uri="{9D8B030D-6E8A-4147-A177-3AD203B41FA5}">
                      <a16:colId xmlns:a16="http://schemas.microsoft.com/office/drawing/2014/main" val="3626581168"/>
                    </a:ext>
                  </a:extLst>
                </a:gridCol>
                <a:gridCol w="1640359">
                  <a:extLst>
                    <a:ext uri="{9D8B030D-6E8A-4147-A177-3AD203B41FA5}">
                      <a16:colId xmlns:a16="http://schemas.microsoft.com/office/drawing/2014/main" val="1971124063"/>
                    </a:ext>
                  </a:extLst>
                </a:gridCol>
                <a:gridCol w="2232607">
                  <a:extLst>
                    <a:ext uri="{9D8B030D-6E8A-4147-A177-3AD203B41FA5}">
                      <a16:colId xmlns:a16="http://schemas.microsoft.com/office/drawing/2014/main" val="1149859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6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Перемещения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40 м. Т пер.= 1 мин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3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Время циклов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>
                          <a:latin typeface="Arial" pitchFamily="34" charset="0"/>
                        </a:rPr>
                        <a:t>9 мин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66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ВПП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10</a:t>
                      </a:r>
                      <a:r>
                        <a:rPr lang="ru-RU" sz="1400" baseline="0" dirty="0">
                          <a:latin typeface="Arial" pitchFamily="34" charset="0"/>
                        </a:rPr>
                        <a:t> мин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626321"/>
                  </a:ext>
                </a:extLst>
              </a:tr>
            </a:tbl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0254" y="2002538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9640" y="1870049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1755" y="1870049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5" name="Прямая со стрелкой 84">
            <a:extLst>
              <a:ext uri="{FF2B5EF4-FFF2-40B4-BE49-F238E27FC236}">
                <a16:creationId xmlns:a16="http://schemas.microsoft.com/office/drawing/2014/main" id="{A0913E25-79FA-4A99-8BAB-6766B06B8F26}"/>
              </a:ext>
            </a:extLst>
          </p:cNvPr>
          <p:cNvCxnSpPr>
            <a:cxnSpLocks/>
          </p:cNvCxnSpPr>
          <p:nvPr/>
        </p:nvCxnSpPr>
        <p:spPr>
          <a:xfrm>
            <a:off x="5073183" y="2330993"/>
            <a:ext cx="42068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оле 1">
            <a:extLst>
              <a:ext uri="{FF2B5EF4-FFF2-40B4-BE49-F238E27FC236}">
                <a16:creationId xmlns:a16="http://schemas.microsoft.com/office/drawing/2014/main" id="{03EB2FB1-493A-42AB-9878-A4E46913A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4" y="1815961"/>
            <a:ext cx="1160012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Запрос на книгу библиотекарю № 1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BF870E96-0500-435F-A3AD-96009CB1B415}"/>
              </a:ext>
            </a:extLst>
          </p:cNvPr>
          <p:cNvCxnSpPr/>
          <p:nvPr/>
        </p:nvCxnSpPr>
        <p:spPr>
          <a:xfrm flipH="1">
            <a:off x="6855682" y="2434276"/>
            <a:ext cx="10041" cy="1154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01D54C1-1028-4FB9-9262-B4DDD3C5AD65}"/>
              </a:ext>
            </a:extLst>
          </p:cNvPr>
          <p:cNvSpPr txBox="1"/>
          <p:nvPr/>
        </p:nvSpPr>
        <p:spPr>
          <a:xfrm>
            <a:off x="6455403" y="3474190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=20 м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087B0EB-01D6-41BD-B417-D480ADCE43AD}"/>
              </a:ext>
            </a:extLst>
          </p:cNvPr>
          <p:cNvSpPr txBox="1"/>
          <p:nvPr/>
        </p:nvSpPr>
        <p:spPr>
          <a:xfrm>
            <a:off x="6314304" y="3764667"/>
            <a:ext cx="1127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rial" pitchFamily="34" charset="0"/>
              </a:rPr>
              <a:t>Тп</a:t>
            </a:r>
            <a:r>
              <a:rPr lang="ru-RU" sz="1400" dirty="0">
                <a:latin typeface="Arial" pitchFamily="34" charset="0"/>
              </a:rPr>
              <a:t>=0,5 мин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394531E-32A5-4CFD-B2C7-8693B5FAF75C}"/>
              </a:ext>
            </a:extLst>
          </p:cNvPr>
          <p:cNvSpPr txBox="1"/>
          <p:nvPr/>
        </p:nvSpPr>
        <p:spPr>
          <a:xfrm>
            <a:off x="7646722" y="4411461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Тц=2 мин</a:t>
            </a:r>
          </a:p>
        </p:txBody>
      </p:sp>
      <p:sp>
        <p:nvSpPr>
          <p:cNvPr id="50" name="Выноска-облако 49"/>
          <p:cNvSpPr/>
          <p:nvPr/>
        </p:nvSpPr>
        <p:spPr>
          <a:xfrm>
            <a:off x="3504397" y="1302271"/>
            <a:ext cx="563162" cy="408488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61" name="Выноска-облако 60"/>
          <p:cNvSpPr/>
          <p:nvPr/>
        </p:nvSpPr>
        <p:spPr>
          <a:xfrm>
            <a:off x="1134473" y="5787972"/>
            <a:ext cx="638627" cy="526010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63" name="Выноска-облако 62"/>
          <p:cNvSpPr/>
          <p:nvPr/>
        </p:nvSpPr>
        <p:spPr>
          <a:xfrm>
            <a:off x="5868330" y="1254083"/>
            <a:ext cx="534024" cy="428594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2</a:t>
            </a:r>
          </a:p>
        </p:txBody>
      </p: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BF870E96-0500-435F-A3AD-96009CB1B415}"/>
              </a:ext>
            </a:extLst>
          </p:cNvPr>
          <p:cNvCxnSpPr/>
          <p:nvPr/>
        </p:nvCxnSpPr>
        <p:spPr>
          <a:xfrm flipH="1">
            <a:off x="5313587" y="2410092"/>
            <a:ext cx="1" cy="8428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773100" y="4968009"/>
            <a:ext cx="3720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Установка электронного каталога на рабочем месте библиотекаря №1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785873" y="5787972"/>
            <a:ext cx="4355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 счёт введения системы навигации сокращено время поиска литературы в хранилище</a:t>
            </a:r>
          </a:p>
        </p:txBody>
      </p:sp>
      <p:sp>
        <p:nvSpPr>
          <p:cNvPr id="54" name="Выноска-облако 53"/>
          <p:cNvSpPr/>
          <p:nvPr/>
        </p:nvSpPr>
        <p:spPr>
          <a:xfrm>
            <a:off x="1171122" y="4968009"/>
            <a:ext cx="638627" cy="497972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1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E707D8F0-8EF2-4DB7-ADD8-F190209ADDD5}"/>
              </a:ext>
            </a:extLst>
          </p:cNvPr>
          <p:cNvCxnSpPr/>
          <p:nvPr/>
        </p:nvCxnSpPr>
        <p:spPr>
          <a:xfrm>
            <a:off x="8609632" y="3003218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68EA1FC-76F4-41F7-B658-E5F940681F76}"/>
              </a:ext>
            </a:extLst>
          </p:cNvPr>
          <p:cNvSpPr txBox="1"/>
          <p:nvPr/>
        </p:nvSpPr>
        <p:spPr>
          <a:xfrm>
            <a:off x="8844228" y="4411461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Тц=1 мин</a:t>
            </a: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087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 flipH="1">
            <a:off x="1" y="793245"/>
            <a:ext cx="10515599" cy="59659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 rot="19789550">
            <a:off x="1761130" y="4788292"/>
            <a:ext cx="66511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</a:rPr>
              <a:t>До</a:t>
            </a:r>
          </a:p>
        </p:txBody>
      </p:sp>
      <p:sp>
        <p:nvSpPr>
          <p:cNvPr id="16" name="Прямоугольник 15"/>
          <p:cNvSpPr/>
          <p:nvPr/>
        </p:nvSpPr>
        <p:spPr>
          <a:xfrm rot="19789550">
            <a:off x="2022868" y="5578581"/>
            <a:ext cx="128124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</a:rPr>
              <a:t>После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48807" y="-23845"/>
            <a:ext cx="4992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</a:rPr>
              <a:t>Оптимизация перемещений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21336" y="330858"/>
            <a:ext cx="3830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</a:rPr>
              <a:t>Диаграмма Спагетти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88441" y="1526076"/>
            <a:ext cx="113682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</a:rPr>
              <a:t>Вход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85948" y="1632310"/>
            <a:ext cx="1259033" cy="6425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</a:rPr>
              <a:t>Абонемент</a:t>
            </a:r>
          </a:p>
        </p:txBody>
      </p:sp>
      <p:graphicFrame>
        <p:nvGraphicFramePr>
          <p:cNvPr id="4118" name="Схема 4117"/>
          <p:cNvGraphicFramePr/>
          <p:nvPr>
            <p:extLst>
              <p:ext uri="{D42A27DB-BD31-4B8C-83A1-F6EECF244321}">
                <p14:modId xmlns:p14="http://schemas.microsoft.com/office/powerpoint/2010/main" val="608572512"/>
              </p:ext>
            </p:extLst>
          </p:nvPr>
        </p:nvGraphicFramePr>
        <p:xfrm>
          <a:off x="540491" y="1335603"/>
          <a:ext cx="977583" cy="1662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2083278" y="1074594"/>
            <a:ext cx="2509099" cy="22809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409219" y="766817"/>
            <a:ext cx="187307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</a:rPr>
              <a:t>книгохранилище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819114" y="1917512"/>
            <a:ext cx="107869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</a:rPr>
              <a:t>Выход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73437" y="1275911"/>
            <a:ext cx="1463568" cy="596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576849" y="1552892"/>
            <a:ext cx="1463568" cy="596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606043" y="1847884"/>
            <a:ext cx="1463568" cy="596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573437" y="2128185"/>
            <a:ext cx="1463568" cy="596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573437" y="2398745"/>
            <a:ext cx="1463568" cy="596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573437" y="2738127"/>
            <a:ext cx="1463568" cy="596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576849" y="3059403"/>
            <a:ext cx="1463568" cy="596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2024791" y="1124951"/>
            <a:ext cx="3026932" cy="1828800"/>
          </a:xfrm>
          <a:custGeom>
            <a:avLst/>
            <a:gdLst>
              <a:gd name="connsiteX0" fmla="*/ 0 w 3015048"/>
              <a:gd name="connsiteY0" fmla="*/ 1037967 h 1804086"/>
              <a:gd name="connsiteX1" fmla="*/ 0 w 3015048"/>
              <a:gd name="connsiteY1" fmla="*/ 1037967 h 1804086"/>
              <a:gd name="connsiteX2" fmla="*/ 111211 w 3015048"/>
              <a:gd name="connsiteY2" fmla="*/ 1013254 h 1804086"/>
              <a:gd name="connsiteX3" fmla="*/ 222421 w 3015048"/>
              <a:gd name="connsiteY3" fmla="*/ 1000897 h 1804086"/>
              <a:gd name="connsiteX4" fmla="*/ 222421 w 3015048"/>
              <a:gd name="connsiteY4" fmla="*/ 1804086 h 1804086"/>
              <a:gd name="connsiteX5" fmla="*/ 2113005 w 3015048"/>
              <a:gd name="connsiteY5" fmla="*/ 1791730 h 1804086"/>
              <a:gd name="connsiteX6" fmla="*/ 2100648 w 3015048"/>
              <a:gd name="connsiteY6" fmla="*/ 1075038 h 1804086"/>
              <a:gd name="connsiteX7" fmla="*/ 370702 w 3015048"/>
              <a:gd name="connsiteY7" fmla="*/ 1075038 h 1804086"/>
              <a:gd name="connsiteX8" fmla="*/ 345989 w 3015048"/>
              <a:gd name="connsiteY8" fmla="*/ 605481 h 1804086"/>
              <a:gd name="connsiteX9" fmla="*/ 2174789 w 3015048"/>
              <a:gd name="connsiteY9" fmla="*/ 617838 h 1804086"/>
              <a:gd name="connsiteX10" fmla="*/ 2162432 w 3015048"/>
              <a:gd name="connsiteY10" fmla="*/ 308919 h 1804086"/>
              <a:gd name="connsiteX11" fmla="*/ 395416 w 3015048"/>
              <a:gd name="connsiteY11" fmla="*/ 296562 h 1804086"/>
              <a:gd name="connsiteX12" fmla="*/ 407773 w 3015048"/>
              <a:gd name="connsiteY12" fmla="*/ 49427 h 1804086"/>
              <a:gd name="connsiteX13" fmla="*/ 2347784 w 3015048"/>
              <a:gd name="connsiteY13" fmla="*/ 0 h 1804086"/>
              <a:gd name="connsiteX14" fmla="*/ 2360140 w 3015048"/>
              <a:gd name="connsiteY14" fmla="*/ 790832 h 1804086"/>
              <a:gd name="connsiteX15" fmla="*/ 2360140 w 3015048"/>
              <a:gd name="connsiteY15" fmla="*/ 766119 h 1804086"/>
              <a:gd name="connsiteX16" fmla="*/ 2360140 w 3015048"/>
              <a:gd name="connsiteY16" fmla="*/ 988540 h 1804086"/>
              <a:gd name="connsiteX17" fmla="*/ 2990335 w 3015048"/>
              <a:gd name="connsiteY17" fmla="*/ 1000897 h 1804086"/>
              <a:gd name="connsiteX18" fmla="*/ 3015048 w 3015048"/>
              <a:gd name="connsiteY18" fmla="*/ 988540 h 1804086"/>
              <a:gd name="connsiteX19" fmla="*/ 3015048 w 3015048"/>
              <a:gd name="connsiteY19" fmla="*/ 976184 h 1804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15048" h="1804086">
                <a:moveTo>
                  <a:pt x="0" y="1037967"/>
                </a:moveTo>
                <a:lnTo>
                  <a:pt x="0" y="1037967"/>
                </a:lnTo>
                <a:cubicBezTo>
                  <a:pt x="37070" y="1029729"/>
                  <a:pt x="73753" y="1019497"/>
                  <a:pt x="111211" y="1013254"/>
                </a:cubicBezTo>
                <a:cubicBezTo>
                  <a:pt x="148002" y="1007122"/>
                  <a:pt x="222421" y="1000897"/>
                  <a:pt x="222421" y="1000897"/>
                </a:cubicBezTo>
                <a:lnTo>
                  <a:pt x="222421" y="1804086"/>
                </a:lnTo>
                <a:lnTo>
                  <a:pt x="2113005" y="1791730"/>
                </a:lnTo>
                <a:lnTo>
                  <a:pt x="2100648" y="1075038"/>
                </a:lnTo>
                <a:lnTo>
                  <a:pt x="370702" y="1075038"/>
                </a:lnTo>
                <a:lnTo>
                  <a:pt x="345989" y="605481"/>
                </a:lnTo>
                <a:lnTo>
                  <a:pt x="2174789" y="617838"/>
                </a:lnTo>
                <a:lnTo>
                  <a:pt x="2162432" y="308919"/>
                </a:lnTo>
                <a:lnTo>
                  <a:pt x="395416" y="296562"/>
                </a:lnTo>
                <a:lnTo>
                  <a:pt x="407773" y="49427"/>
                </a:lnTo>
                <a:lnTo>
                  <a:pt x="2347784" y="0"/>
                </a:lnTo>
                <a:lnTo>
                  <a:pt x="2360140" y="790832"/>
                </a:lnTo>
                <a:lnTo>
                  <a:pt x="2360140" y="766119"/>
                </a:lnTo>
                <a:lnTo>
                  <a:pt x="2360140" y="988540"/>
                </a:lnTo>
                <a:lnTo>
                  <a:pt x="2990335" y="1000897"/>
                </a:lnTo>
                <a:lnTo>
                  <a:pt x="3015048" y="988540"/>
                </a:lnTo>
                <a:lnTo>
                  <a:pt x="3015048" y="976184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cxnSp>
        <p:nvCxnSpPr>
          <p:cNvPr id="83" name="Соединительная линия уступом 82"/>
          <p:cNvCxnSpPr>
            <a:stCxn id="14" idx="1"/>
          </p:cNvCxnSpPr>
          <p:nvPr/>
        </p:nvCxnSpPr>
        <p:spPr>
          <a:xfrm rot="10800000" flipV="1">
            <a:off x="6344981" y="1679964"/>
            <a:ext cx="443460" cy="79075"/>
          </a:xfrm>
          <a:prstGeom prst="bentConnector3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Соединительная линия уступом 92"/>
          <p:cNvCxnSpPr>
            <a:endCxn id="39" idx="1"/>
          </p:cNvCxnSpPr>
          <p:nvPr/>
        </p:nvCxnSpPr>
        <p:spPr>
          <a:xfrm flipV="1">
            <a:off x="6344981" y="2071401"/>
            <a:ext cx="474133" cy="86630"/>
          </a:xfrm>
          <a:prstGeom prst="bent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олилиния 3"/>
          <p:cNvSpPr/>
          <p:nvPr/>
        </p:nvSpPr>
        <p:spPr>
          <a:xfrm>
            <a:off x="2059016" y="1898241"/>
            <a:ext cx="2508421" cy="1371753"/>
          </a:xfrm>
          <a:custGeom>
            <a:avLst/>
            <a:gdLst>
              <a:gd name="connsiteX0" fmla="*/ 2471351 w 2471351"/>
              <a:gd name="connsiteY0" fmla="*/ 12510 h 1371753"/>
              <a:gd name="connsiteX1" fmla="*/ 2471351 w 2471351"/>
              <a:gd name="connsiteY1" fmla="*/ 12510 h 1371753"/>
              <a:gd name="connsiteX2" fmla="*/ 2174789 w 2471351"/>
              <a:gd name="connsiteY2" fmla="*/ 153 h 1371753"/>
              <a:gd name="connsiteX3" fmla="*/ 2174789 w 2471351"/>
              <a:gd name="connsiteY3" fmla="*/ 1371753 h 1371753"/>
              <a:gd name="connsiteX4" fmla="*/ 135924 w 2471351"/>
              <a:gd name="connsiteY4" fmla="*/ 1347039 h 1371753"/>
              <a:gd name="connsiteX5" fmla="*/ 123568 w 2471351"/>
              <a:gd name="connsiteY5" fmla="*/ 136077 h 1371753"/>
              <a:gd name="connsiteX6" fmla="*/ 0 w 2471351"/>
              <a:gd name="connsiteY6" fmla="*/ 123721 h 1371753"/>
              <a:gd name="connsiteX7" fmla="*/ 0 w 2471351"/>
              <a:gd name="connsiteY7" fmla="*/ 111364 h 137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1351" h="1371753">
                <a:moveTo>
                  <a:pt x="2471351" y="12510"/>
                </a:moveTo>
                <a:lnTo>
                  <a:pt x="2471351" y="12510"/>
                </a:lnTo>
                <a:cubicBezTo>
                  <a:pt x="2249012" y="-2313"/>
                  <a:pt x="2347921" y="153"/>
                  <a:pt x="2174789" y="153"/>
                </a:cubicBezTo>
                <a:lnTo>
                  <a:pt x="2174789" y="1371753"/>
                </a:lnTo>
                <a:lnTo>
                  <a:pt x="135924" y="1347039"/>
                </a:lnTo>
                <a:lnTo>
                  <a:pt x="123568" y="136077"/>
                </a:lnTo>
                <a:lnTo>
                  <a:pt x="0" y="123721"/>
                </a:lnTo>
                <a:lnTo>
                  <a:pt x="0" y="111364"/>
                </a:lnTo>
              </a:path>
            </a:pathLst>
          </a:cu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1431462" y="2042461"/>
            <a:ext cx="65181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1518074" y="2215080"/>
            <a:ext cx="573694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4434132" y="1920760"/>
            <a:ext cx="65181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Овал 43">
            <a:extLst>
              <a:ext uri="{FF2B5EF4-FFF2-40B4-BE49-F238E27FC236}">
                <a16:creationId xmlns:a16="http://schemas.microsoft.com/office/drawing/2014/main" id="{B7E7BF15-92BB-47A6-BA17-E11A87A3958A}"/>
              </a:ext>
            </a:extLst>
          </p:cNvPr>
          <p:cNvSpPr/>
          <p:nvPr/>
        </p:nvSpPr>
        <p:spPr>
          <a:xfrm>
            <a:off x="5858981" y="1631063"/>
            <a:ext cx="324000" cy="3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BCD21A17-DED9-4826-9026-1C4683F8B0D7}"/>
              </a:ext>
            </a:extLst>
          </p:cNvPr>
          <p:cNvSpPr/>
          <p:nvPr/>
        </p:nvSpPr>
        <p:spPr>
          <a:xfrm>
            <a:off x="1095331" y="1766232"/>
            <a:ext cx="324000" cy="3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187A282E-4B5C-40FD-9302-46DE7D564F54}"/>
              </a:ext>
            </a:extLst>
          </p:cNvPr>
          <p:cNvSpPr/>
          <p:nvPr/>
        </p:nvSpPr>
        <p:spPr>
          <a:xfrm>
            <a:off x="3128572" y="2566178"/>
            <a:ext cx="324000" cy="3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464EB074-3F5B-4DBE-9731-1DDF17FE5E70}"/>
              </a:ext>
            </a:extLst>
          </p:cNvPr>
          <p:cNvSpPr/>
          <p:nvPr/>
        </p:nvSpPr>
        <p:spPr>
          <a:xfrm>
            <a:off x="5520028" y="1906551"/>
            <a:ext cx="324000" cy="3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C208E68D-83ED-4C33-9898-D18F83A6E3AB}"/>
              </a:ext>
            </a:extLst>
          </p:cNvPr>
          <p:cNvSpPr/>
          <p:nvPr/>
        </p:nvSpPr>
        <p:spPr>
          <a:xfrm>
            <a:off x="5907568" y="1938840"/>
            <a:ext cx="324000" cy="3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</a:rPr>
              <a:t>5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4540384" y="3936517"/>
            <a:ext cx="6788024" cy="2612827"/>
            <a:chOff x="4540384" y="3936517"/>
            <a:chExt cx="6788024" cy="2612827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10191586" y="4950329"/>
              <a:ext cx="113682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dirty="0">
                  <a:latin typeface="Arial" panose="020B0604020202020204" pitchFamily="34" charset="0"/>
                </a:rPr>
                <a:t>Вход</a:t>
              </a: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10191586" y="5331544"/>
              <a:ext cx="113682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dirty="0">
                  <a:latin typeface="Arial" panose="020B0604020202020204" pitchFamily="34" charset="0"/>
                </a:rPr>
                <a:t>Выход </a:t>
              </a: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8522042" y="4969170"/>
              <a:ext cx="1259033" cy="64255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Абонемент</a:t>
              </a:r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0384" y="4244294"/>
              <a:ext cx="2536825" cy="2305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7" name="Соединительная линия уступом 96"/>
            <p:cNvCxnSpPr/>
            <p:nvPr/>
          </p:nvCxnSpPr>
          <p:spPr>
            <a:xfrm rot="10800000" flipV="1">
              <a:off x="9781075" y="5049902"/>
              <a:ext cx="443460" cy="79075"/>
            </a:xfrm>
            <a:prstGeom prst="bentConnector3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Соединительная линия уступом 100"/>
            <p:cNvCxnSpPr/>
            <p:nvPr/>
          </p:nvCxnSpPr>
          <p:spPr>
            <a:xfrm flipV="1">
              <a:off x="9781075" y="5469874"/>
              <a:ext cx="474133" cy="86630"/>
            </a:xfrm>
            <a:prstGeom prst="bentConnector3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 стрелкой 64"/>
            <p:cNvCxnSpPr/>
            <p:nvPr/>
          </p:nvCxnSpPr>
          <p:spPr>
            <a:xfrm flipH="1">
              <a:off x="7074801" y="5247521"/>
              <a:ext cx="1447241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Соединительная линия уступом 53"/>
            <p:cNvCxnSpPr/>
            <p:nvPr/>
          </p:nvCxnSpPr>
          <p:spPr>
            <a:xfrm rot="10800000">
              <a:off x="4881146" y="4856206"/>
              <a:ext cx="2333373" cy="411704"/>
            </a:xfrm>
            <a:prstGeom prst="bentConnector3">
              <a:avLst>
                <a:gd name="adj1" fmla="val 22992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2" name="Соединительная линия уступом 4101"/>
            <p:cNvCxnSpPr/>
            <p:nvPr/>
          </p:nvCxnSpPr>
          <p:spPr>
            <a:xfrm>
              <a:off x="4881146" y="4856206"/>
              <a:ext cx="1457873" cy="629226"/>
            </a:xfrm>
            <a:prstGeom prst="bentConnector3">
              <a:avLst>
                <a:gd name="adj1" fmla="val -933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 стрелкой 95"/>
            <p:cNvCxnSpPr/>
            <p:nvPr/>
          </p:nvCxnSpPr>
          <p:spPr>
            <a:xfrm flipV="1">
              <a:off x="6339019" y="5485432"/>
              <a:ext cx="2183023" cy="6081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Прямоугольник 98"/>
            <p:cNvSpPr/>
            <p:nvPr/>
          </p:nvSpPr>
          <p:spPr>
            <a:xfrm>
              <a:off x="5067697" y="3936517"/>
              <a:ext cx="1873070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dirty="0">
                  <a:latin typeface="Arial" panose="020B0604020202020204" pitchFamily="34" charset="0"/>
                </a:rPr>
                <a:t>книгохранилище</a:t>
              </a:r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7526F85A-5568-44C4-AD49-49EF5A95FDEB}"/>
                </a:ext>
              </a:extLst>
            </p:cNvPr>
            <p:cNvSpPr/>
            <p:nvPr/>
          </p:nvSpPr>
          <p:spPr>
            <a:xfrm>
              <a:off x="8827559" y="4887902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8C4BF4F0-E57F-4260-9ACA-58EAE44FC87D}"/>
                </a:ext>
              </a:extLst>
            </p:cNvPr>
            <p:cNvSpPr/>
            <p:nvPr/>
          </p:nvSpPr>
          <p:spPr>
            <a:xfrm>
              <a:off x="5808796" y="5058074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E6D9FA30-6B9C-46C1-BF51-A95C9C38AD5C}"/>
                </a:ext>
              </a:extLst>
            </p:cNvPr>
            <p:cNvSpPr/>
            <p:nvPr/>
          </p:nvSpPr>
          <p:spPr>
            <a:xfrm>
              <a:off x="8658706" y="5501339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306287A1-2B58-412C-85D8-1CA3D0C534C6}"/>
                </a:ext>
              </a:extLst>
            </p:cNvPr>
            <p:cNvSpPr/>
            <p:nvPr/>
          </p:nvSpPr>
          <p:spPr>
            <a:xfrm>
              <a:off x="9029771" y="5490819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CA5425D2-715D-4D97-94BF-2295408824AD}"/>
                </a:ext>
              </a:extLst>
            </p:cNvPr>
            <p:cNvSpPr/>
            <p:nvPr/>
          </p:nvSpPr>
          <p:spPr>
            <a:xfrm>
              <a:off x="9453396" y="5490819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Arial" panose="020B0604020202020204" pitchFamily="34" charset="0"/>
                </a:rPr>
                <a:t>5</a:t>
              </a:r>
            </a:p>
          </p:txBody>
        </p:sp>
      </p:grp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8478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925" y="0"/>
            <a:ext cx="10515600" cy="758825"/>
          </a:xfrm>
        </p:spPr>
        <p:txBody>
          <a:bodyPr>
            <a:noAutofit/>
          </a:bodyPr>
          <a:lstStyle/>
          <a:p>
            <a:r>
              <a:rPr lang="ru-RU" sz="2400" b="1" dirty="0"/>
              <a:t>План мероприятий по реализации проекта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235444"/>
              </p:ext>
            </p:extLst>
          </p:nvPr>
        </p:nvGraphicFramePr>
        <p:xfrm>
          <a:off x="227396" y="641893"/>
          <a:ext cx="11361420" cy="4607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9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0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3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2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54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25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п/п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Проблема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Мероприятие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Срок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Ответственный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Ожидаемый результат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Затраты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2683"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 времени на перемещение до  электронного каталога (отдел обработки)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 времени на выход из текущей рабочей программы библиотекарем №2  и активация АБИС «Руслан»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 времени на перемещение от отдела обработки до хранилища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aseline="0" dirty="0">
                          <a:latin typeface="Arial" pitchFamily="34" charset="0"/>
                        </a:rPr>
                        <a:t>Провести хронометраж времени, затрачиваемого на обработку одного запроса от читателя – зафиксировать этапы, где происходят задержки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24.02.2026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Рвачёва М.А., Волчкова Р. П..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0" i="1" dirty="0">
                          <a:latin typeface="Arial" pitchFamily="34" charset="0"/>
                          <a:cs typeface="Arial" pitchFamily="34" charset="0"/>
                        </a:rPr>
                        <a:t>Сокращение перемещений в 2 раза </a:t>
                      </a:r>
                      <a:r>
                        <a:rPr lang="ru-RU" sz="1400" b="1" i="1" dirty="0">
                          <a:latin typeface="Arial" pitchFamily="34" charset="0"/>
                          <a:cs typeface="Arial" pitchFamily="34" charset="0"/>
                        </a:rPr>
                        <a:t>с 80 м до 40 м</a:t>
                      </a:r>
                    </a:p>
                    <a:p>
                      <a:r>
                        <a:rPr lang="ru-RU" sz="1400" b="0" i="1" dirty="0">
                          <a:latin typeface="Arial" pitchFamily="34" charset="0"/>
                          <a:cs typeface="Arial" pitchFamily="34" charset="0"/>
                        </a:rPr>
                        <a:t>Снижение времени на данные операции</a:t>
                      </a:r>
                      <a:r>
                        <a:rPr lang="ru-RU" sz="1400" b="1" i="1" dirty="0">
                          <a:latin typeface="Arial" pitchFamily="34" charset="0"/>
                          <a:cs typeface="Arial" pitchFamily="34" charset="0"/>
                        </a:rPr>
                        <a:t> с 10 мин. до 2 мин.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8488"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Проанализировать техническое расположение сервиса АБИС и схему доступа к нему</a:t>
                      </a:r>
                      <a:endParaRPr lang="ru-RU" sz="1400" baseline="0" dirty="0">
                        <a:latin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</a:rPr>
                        <a:t>26.02.2026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latin typeface="Arial" pitchFamily="34" charset="0"/>
                        </a:rPr>
                        <a:t>Федотенкова</a:t>
                      </a:r>
                      <a:r>
                        <a:rPr lang="ru-RU" sz="1400" baseline="0" dirty="0">
                          <a:latin typeface="Arial" pitchFamily="34" charset="0"/>
                        </a:rPr>
                        <a:t> А..А.</a:t>
                      </a:r>
                      <a:r>
                        <a:rPr lang="ru-RU" sz="1400" dirty="0">
                          <a:latin typeface="Arial" pitchFamily="34" charset="0"/>
                        </a:rPr>
                        <a:t> 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6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Установить программу АБИС РУСЛАН на рабочее место библиотекаря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06.03.2024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Федотенкова А.А.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069986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2914166"/>
              </p:ext>
            </p:extLst>
          </p:nvPr>
        </p:nvGraphicFramePr>
        <p:xfrm>
          <a:off x="247747" y="5249148"/>
          <a:ext cx="11326633" cy="15858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6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5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3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2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09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1660">
                <a:tc rowSpan="3"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Затраты времени на поиск литературы в книгохранилище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Разработать форму визуализации 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10.03.2026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Филиппова Л. В..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Сокращение времени на поиск книги с 4 мин. до 2 мин.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9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Изготовление обозначений 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24.03.2026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Филиппова Л. В..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2393248"/>
                  </a:ext>
                </a:extLst>
              </a:tr>
              <a:tr h="7850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Размещение навигации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31.03.2026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Филиппова Л. В..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Волчкова Р. П..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105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708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77574" y="336159"/>
            <a:ext cx="12908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Было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97831" y="5486400"/>
            <a:ext cx="10347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Перенесена программа электронного каталога АБИС «Руслан»  из отдела обработки до рабочего места библиотекарей отдела обслуживания. В результате сократился путь и уменьшилось время обслуживания (-11 мин). 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835316" y="108284"/>
            <a:ext cx="42110" cy="4944979"/>
          </a:xfrm>
          <a:prstGeom prst="line">
            <a:avLst/>
          </a:prstGeom>
          <a:ln w="698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>
            <a:off x="811945" y="2457740"/>
            <a:ext cx="4680000" cy="1829488"/>
            <a:chOff x="829259" y="598369"/>
            <a:chExt cx="7384772" cy="2588747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7077209" y="1357628"/>
              <a:ext cx="1136822" cy="3266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900" dirty="0">
                  <a:latin typeface="Arial" panose="020B0604020202020204" pitchFamily="34" charset="0"/>
                </a:rPr>
                <a:t>Вход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374716" y="1463862"/>
              <a:ext cx="1259033" cy="64255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Абонемент</a:t>
              </a:r>
            </a:p>
          </p:txBody>
        </p:sp>
        <p:graphicFrame>
          <p:nvGraphicFramePr>
            <p:cNvPr id="16" name="Схема 15"/>
            <p:cNvGraphicFramePr/>
            <p:nvPr>
              <p:extLst>
                <p:ext uri="{D42A27DB-BD31-4B8C-83A1-F6EECF244321}">
                  <p14:modId xmlns:p14="http://schemas.microsoft.com/office/powerpoint/2010/main" val="3308296803"/>
                </p:ext>
              </p:extLst>
            </p:nvPr>
          </p:nvGraphicFramePr>
          <p:xfrm>
            <a:off x="829259" y="1167155"/>
            <a:ext cx="977583" cy="166254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7" name="Прямоугольник 16"/>
            <p:cNvSpPr/>
            <p:nvPr/>
          </p:nvSpPr>
          <p:spPr>
            <a:xfrm>
              <a:off x="2372046" y="906146"/>
              <a:ext cx="2509099" cy="228097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697987" y="598369"/>
              <a:ext cx="1873070" cy="3266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900" b="1" dirty="0">
                  <a:latin typeface="Arial" panose="020B0604020202020204" pitchFamily="34" charset="0"/>
                </a:rPr>
                <a:t>книгохранилище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107882" y="1749064"/>
              <a:ext cx="1078696" cy="3266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900" dirty="0">
                  <a:latin typeface="Arial" panose="020B0604020202020204" pitchFamily="34" charset="0"/>
                </a:rPr>
                <a:t>Выход 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862205" y="1107463"/>
              <a:ext cx="1463568" cy="596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latin typeface="Arial" panose="020B0604020202020204" pitchFamily="34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65617" y="1384444"/>
              <a:ext cx="1463568" cy="596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latin typeface="Arial" panose="020B0604020202020204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894811" y="1679436"/>
              <a:ext cx="1463568" cy="596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latin typeface="Arial" panose="020B0604020202020204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862205" y="1959737"/>
              <a:ext cx="1463568" cy="596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latin typeface="Arial" panose="020B0604020202020204" pitchFamily="34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862205" y="2230297"/>
              <a:ext cx="1463568" cy="596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latin typeface="Arial" panose="020B0604020202020204" pitchFamily="34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2862205" y="2569679"/>
              <a:ext cx="1463568" cy="596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latin typeface="Arial" panose="020B0604020202020204" pitchFamily="34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2865617" y="2890955"/>
              <a:ext cx="1463568" cy="596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latin typeface="Arial" panose="020B0604020202020204" pitchFamily="34" charset="0"/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313559" y="956503"/>
              <a:ext cx="3026932" cy="1828800"/>
            </a:xfrm>
            <a:custGeom>
              <a:avLst/>
              <a:gdLst>
                <a:gd name="connsiteX0" fmla="*/ 0 w 3015048"/>
                <a:gd name="connsiteY0" fmla="*/ 1037967 h 1804086"/>
                <a:gd name="connsiteX1" fmla="*/ 0 w 3015048"/>
                <a:gd name="connsiteY1" fmla="*/ 1037967 h 1804086"/>
                <a:gd name="connsiteX2" fmla="*/ 111211 w 3015048"/>
                <a:gd name="connsiteY2" fmla="*/ 1013254 h 1804086"/>
                <a:gd name="connsiteX3" fmla="*/ 222421 w 3015048"/>
                <a:gd name="connsiteY3" fmla="*/ 1000897 h 1804086"/>
                <a:gd name="connsiteX4" fmla="*/ 222421 w 3015048"/>
                <a:gd name="connsiteY4" fmla="*/ 1804086 h 1804086"/>
                <a:gd name="connsiteX5" fmla="*/ 2113005 w 3015048"/>
                <a:gd name="connsiteY5" fmla="*/ 1791730 h 1804086"/>
                <a:gd name="connsiteX6" fmla="*/ 2100648 w 3015048"/>
                <a:gd name="connsiteY6" fmla="*/ 1075038 h 1804086"/>
                <a:gd name="connsiteX7" fmla="*/ 370702 w 3015048"/>
                <a:gd name="connsiteY7" fmla="*/ 1075038 h 1804086"/>
                <a:gd name="connsiteX8" fmla="*/ 345989 w 3015048"/>
                <a:gd name="connsiteY8" fmla="*/ 605481 h 1804086"/>
                <a:gd name="connsiteX9" fmla="*/ 2174789 w 3015048"/>
                <a:gd name="connsiteY9" fmla="*/ 617838 h 1804086"/>
                <a:gd name="connsiteX10" fmla="*/ 2162432 w 3015048"/>
                <a:gd name="connsiteY10" fmla="*/ 308919 h 1804086"/>
                <a:gd name="connsiteX11" fmla="*/ 395416 w 3015048"/>
                <a:gd name="connsiteY11" fmla="*/ 296562 h 1804086"/>
                <a:gd name="connsiteX12" fmla="*/ 407773 w 3015048"/>
                <a:gd name="connsiteY12" fmla="*/ 49427 h 1804086"/>
                <a:gd name="connsiteX13" fmla="*/ 2347784 w 3015048"/>
                <a:gd name="connsiteY13" fmla="*/ 0 h 1804086"/>
                <a:gd name="connsiteX14" fmla="*/ 2360140 w 3015048"/>
                <a:gd name="connsiteY14" fmla="*/ 790832 h 1804086"/>
                <a:gd name="connsiteX15" fmla="*/ 2360140 w 3015048"/>
                <a:gd name="connsiteY15" fmla="*/ 766119 h 1804086"/>
                <a:gd name="connsiteX16" fmla="*/ 2360140 w 3015048"/>
                <a:gd name="connsiteY16" fmla="*/ 988540 h 1804086"/>
                <a:gd name="connsiteX17" fmla="*/ 2990335 w 3015048"/>
                <a:gd name="connsiteY17" fmla="*/ 1000897 h 1804086"/>
                <a:gd name="connsiteX18" fmla="*/ 3015048 w 3015048"/>
                <a:gd name="connsiteY18" fmla="*/ 988540 h 1804086"/>
                <a:gd name="connsiteX19" fmla="*/ 3015048 w 3015048"/>
                <a:gd name="connsiteY19" fmla="*/ 976184 h 180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15048" h="1804086">
                  <a:moveTo>
                    <a:pt x="0" y="1037967"/>
                  </a:moveTo>
                  <a:lnTo>
                    <a:pt x="0" y="1037967"/>
                  </a:lnTo>
                  <a:cubicBezTo>
                    <a:pt x="37070" y="1029729"/>
                    <a:pt x="73753" y="1019497"/>
                    <a:pt x="111211" y="1013254"/>
                  </a:cubicBezTo>
                  <a:cubicBezTo>
                    <a:pt x="148002" y="1007122"/>
                    <a:pt x="222421" y="1000897"/>
                    <a:pt x="222421" y="1000897"/>
                  </a:cubicBezTo>
                  <a:lnTo>
                    <a:pt x="222421" y="1804086"/>
                  </a:lnTo>
                  <a:lnTo>
                    <a:pt x="2113005" y="1791730"/>
                  </a:lnTo>
                  <a:lnTo>
                    <a:pt x="2100648" y="1075038"/>
                  </a:lnTo>
                  <a:lnTo>
                    <a:pt x="370702" y="1075038"/>
                  </a:lnTo>
                  <a:lnTo>
                    <a:pt x="345989" y="605481"/>
                  </a:lnTo>
                  <a:lnTo>
                    <a:pt x="2174789" y="617838"/>
                  </a:lnTo>
                  <a:lnTo>
                    <a:pt x="2162432" y="308919"/>
                  </a:lnTo>
                  <a:lnTo>
                    <a:pt x="395416" y="296562"/>
                  </a:lnTo>
                  <a:lnTo>
                    <a:pt x="407773" y="49427"/>
                  </a:lnTo>
                  <a:lnTo>
                    <a:pt x="2347784" y="0"/>
                  </a:lnTo>
                  <a:lnTo>
                    <a:pt x="2360140" y="790832"/>
                  </a:lnTo>
                  <a:lnTo>
                    <a:pt x="2360140" y="766119"/>
                  </a:lnTo>
                  <a:lnTo>
                    <a:pt x="2360140" y="988540"/>
                  </a:lnTo>
                  <a:lnTo>
                    <a:pt x="2990335" y="1000897"/>
                  </a:lnTo>
                  <a:lnTo>
                    <a:pt x="3015048" y="988540"/>
                  </a:lnTo>
                  <a:lnTo>
                    <a:pt x="3015048" y="976184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latin typeface="Arial" panose="020B0604020202020204" pitchFamily="34" charset="0"/>
              </a:endParaRPr>
            </a:p>
          </p:txBody>
        </p:sp>
        <p:cxnSp>
          <p:nvCxnSpPr>
            <p:cNvPr id="28" name="Соединительная линия уступом 27"/>
            <p:cNvCxnSpPr>
              <a:stCxn id="14" idx="1"/>
            </p:cNvCxnSpPr>
            <p:nvPr/>
          </p:nvCxnSpPr>
          <p:spPr>
            <a:xfrm rot="10800000" flipV="1">
              <a:off x="6633749" y="1520941"/>
              <a:ext cx="443460" cy="69645"/>
            </a:xfrm>
            <a:prstGeom prst="bentConnector3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Соединительная линия уступом 28"/>
            <p:cNvCxnSpPr>
              <a:endCxn id="19" idx="1"/>
            </p:cNvCxnSpPr>
            <p:nvPr/>
          </p:nvCxnSpPr>
          <p:spPr>
            <a:xfrm flipV="1">
              <a:off x="6633749" y="1912379"/>
              <a:ext cx="474133" cy="77207"/>
            </a:xfrm>
            <a:prstGeom prst="bentConnector3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олилиния 29"/>
            <p:cNvSpPr/>
            <p:nvPr/>
          </p:nvSpPr>
          <p:spPr>
            <a:xfrm>
              <a:off x="2347784" y="1729793"/>
              <a:ext cx="2508421" cy="1371753"/>
            </a:xfrm>
            <a:custGeom>
              <a:avLst/>
              <a:gdLst>
                <a:gd name="connsiteX0" fmla="*/ 2471351 w 2471351"/>
                <a:gd name="connsiteY0" fmla="*/ 12510 h 1371753"/>
                <a:gd name="connsiteX1" fmla="*/ 2471351 w 2471351"/>
                <a:gd name="connsiteY1" fmla="*/ 12510 h 1371753"/>
                <a:gd name="connsiteX2" fmla="*/ 2174789 w 2471351"/>
                <a:gd name="connsiteY2" fmla="*/ 153 h 1371753"/>
                <a:gd name="connsiteX3" fmla="*/ 2174789 w 2471351"/>
                <a:gd name="connsiteY3" fmla="*/ 1371753 h 1371753"/>
                <a:gd name="connsiteX4" fmla="*/ 135924 w 2471351"/>
                <a:gd name="connsiteY4" fmla="*/ 1347039 h 1371753"/>
                <a:gd name="connsiteX5" fmla="*/ 123568 w 2471351"/>
                <a:gd name="connsiteY5" fmla="*/ 136077 h 1371753"/>
                <a:gd name="connsiteX6" fmla="*/ 0 w 2471351"/>
                <a:gd name="connsiteY6" fmla="*/ 123721 h 1371753"/>
                <a:gd name="connsiteX7" fmla="*/ 0 w 2471351"/>
                <a:gd name="connsiteY7" fmla="*/ 111364 h 1371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1351" h="1371753">
                  <a:moveTo>
                    <a:pt x="2471351" y="12510"/>
                  </a:moveTo>
                  <a:lnTo>
                    <a:pt x="2471351" y="12510"/>
                  </a:lnTo>
                  <a:cubicBezTo>
                    <a:pt x="2249012" y="-2313"/>
                    <a:pt x="2347921" y="153"/>
                    <a:pt x="2174789" y="153"/>
                  </a:cubicBezTo>
                  <a:lnTo>
                    <a:pt x="2174789" y="1371753"/>
                  </a:lnTo>
                  <a:lnTo>
                    <a:pt x="135924" y="1347039"/>
                  </a:lnTo>
                  <a:lnTo>
                    <a:pt x="123568" y="136077"/>
                  </a:lnTo>
                  <a:lnTo>
                    <a:pt x="0" y="123721"/>
                  </a:lnTo>
                  <a:lnTo>
                    <a:pt x="0" y="111364"/>
                  </a:ln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>
                <a:latin typeface="Arial" panose="020B0604020202020204" pitchFamily="34" charset="0"/>
              </a:endParaRPr>
            </a:p>
          </p:txBody>
        </p:sp>
        <p:cxnSp>
          <p:nvCxnSpPr>
            <p:cNvPr id="31" name="Прямая со стрелкой 30"/>
            <p:cNvCxnSpPr/>
            <p:nvPr/>
          </p:nvCxnSpPr>
          <p:spPr>
            <a:xfrm flipH="1">
              <a:off x="1720230" y="1874013"/>
              <a:ext cx="651816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>
            <a:xfrm>
              <a:off x="1806842" y="2046632"/>
              <a:ext cx="573694" cy="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>
            <a:xfrm flipH="1">
              <a:off x="4722900" y="1752312"/>
              <a:ext cx="651816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B7E7BF15-92BB-47A6-BA17-E11A87A3958A}"/>
                </a:ext>
              </a:extLst>
            </p:cNvPr>
            <p:cNvSpPr/>
            <p:nvPr/>
          </p:nvSpPr>
          <p:spPr>
            <a:xfrm>
              <a:off x="6147749" y="1462615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BCD21A17-DED9-4826-9026-1C4683F8B0D7}"/>
                </a:ext>
              </a:extLst>
            </p:cNvPr>
            <p:cNvSpPr/>
            <p:nvPr/>
          </p:nvSpPr>
          <p:spPr>
            <a:xfrm>
              <a:off x="1384099" y="1597784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187A282E-4B5C-40FD-9302-46DE7D564F54}"/>
                </a:ext>
              </a:extLst>
            </p:cNvPr>
            <p:cNvSpPr/>
            <p:nvPr/>
          </p:nvSpPr>
          <p:spPr>
            <a:xfrm>
              <a:off x="3417340" y="2397730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464EB074-3F5B-4DBE-9731-1DDF17FE5E70}"/>
                </a:ext>
              </a:extLst>
            </p:cNvPr>
            <p:cNvSpPr/>
            <p:nvPr/>
          </p:nvSpPr>
          <p:spPr>
            <a:xfrm>
              <a:off x="5808796" y="1738103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C208E68D-83ED-4C33-9898-D18F83A6E3AB}"/>
                </a:ext>
              </a:extLst>
            </p:cNvPr>
            <p:cNvSpPr/>
            <p:nvPr/>
          </p:nvSpPr>
          <p:spPr>
            <a:xfrm>
              <a:off x="6196336" y="1770392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6234624" y="2162014"/>
            <a:ext cx="4176000" cy="1894853"/>
            <a:chOff x="4540384" y="3936517"/>
            <a:chExt cx="6788024" cy="2612827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10191586" y="4950328"/>
              <a:ext cx="1136822" cy="3182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900" dirty="0">
                  <a:latin typeface="Arial" panose="020B0604020202020204" pitchFamily="34" charset="0"/>
                </a:rPr>
                <a:t>Вход</a:t>
              </a: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0191586" y="5331544"/>
              <a:ext cx="1136822" cy="3182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900" dirty="0">
                  <a:latin typeface="Arial" panose="020B0604020202020204" pitchFamily="34" charset="0"/>
                </a:rPr>
                <a:t>Выход </a:t>
              </a: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8522041" y="4969170"/>
              <a:ext cx="1259034" cy="64255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Абонемент</a:t>
              </a:r>
            </a:p>
          </p:txBody>
        </p: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0384" y="4244294"/>
              <a:ext cx="2536825" cy="2305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4" name="Соединительная линия уступом 43"/>
            <p:cNvCxnSpPr/>
            <p:nvPr/>
          </p:nvCxnSpPr>
          <p:spPr>
            <a:xfrm rot="10800000" flipV="1">
              <a:off x="9781075" y="5049902"/>
              <a:ext cx="443460" cy="79075"/>
            </a:xfrm>
            <a:prstGeom prst="bentConnector3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Соединительная линия уступом 44"/>
            <p:cNvCxnSpPr/>
            <p:nvPr/>
          </p:nvCxnSpPr>
          <p:spPr>
            <a:xfrm flipV="1">
              <a:off x="9781075" y="5469874"/>
              <a:ext cx="474133" cy="86630"/>
            </a:xfrm>
            <a:prstGeom prst="bentConnector3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 стрелкой 45"/>
            <p:cNvCxnSpPr/>
            <p:nvPr/>
          </p:nvCxnSpPr>
          <p:spPr>
            <a:xfrm flipH="1">
              <a:off x="7074801" y="5247521"/>
              <a:ext cx="1447241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Соединительная линия уступом 46"/>
            <p:cNvCxnSpPr/>
            <p:nvPr/>
          </p:nvCxnSpPr>
          <p:spPr>
            <a:xfrm rot="10800000">
              <a:off x="4881146" y="4856206"/>
              <a:ext cx="2333373" cy="411704"/>
            </a:xfrm>
            <a:prstGeom prst="bentConnector3">
              <a:avLst>
                <a:gd name="adj1" fmla="val 22992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Соединительная линия уступом 47"/>
            <p:cNvCxnSpPr/>
            <p:nvPr/>
          </p:nvCxnSpPr>
          <p:spPr>
            <a:xfrm>
              <a:off x="4881146" y="4856206"/>
              <a:ext cx="1457873" cy="629226"/>
            </a:xfrm>
            <a:prstGeom prst="bentConnector3">
              <a:avLst>
                <a:gd name="adj1" fmla="val -933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 стрелкой 48"/>
            <p:cNvCxnSpPr/>
            <p:nvPr/>
          </p:nvCxnSpPr>
          <p:spPr>
            <a:xfrm flipV="1">
              <a:off x="6339019" y="5485432"/>
              <a:ext cx="2183023" cy="6081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Прямоугольник 49"/>
            <p:cNvSpPr/>
            <p:nvPr/>
          </p:nvSpPr>
          <p:spPr>
            <a:xfrm>
              <a:off x="5067698" y="3936517"/>
              <a:ext cx="1873070" cy="3182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900" b="1" dirty="0">
                  <a:latin typeface="Arial" panose="020B0604020202020204" pitchFamily="34" charset="0"/>
                </a:rPr>
                <a:t>книгохранилище</a:t>
              </a:r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7526F85A-5568-44C4-AD49-49EF5A95FDEB}"/>
                </a:ext>
              </a:extLst>
            </p:cNvPr>
            <p:cNvSpPr/>
            <p:nvPr/>
          </p:nvSpPr>
          <p:spPr>
            <a:xfrm>
              <a:off x="8827559" y="4887902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8C4BF4F0-E57F-4260-9ACA-58EAE44FC87D}"/>
                </a:ext>
              </a:extLst>
            </p:cNvPr>
            <p:cNvSpPr/>
            <p:nvPr/>
          </p:nvSpPr>
          <p:spPr>
            <a:xfrm>
              <a:off x="5808796" y="5058074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E6D9FA30-6B9C-46C1-BF51-A95C9C38AD5C}"/>
                </a:ext>
              </a:extLst>
            </p:cNvPr>
            <p:cNvSpPr/>
            <p:nvPr/>
          </p:nvSpPr>
          <p:spPr>
            <a:xfrm>
              <a:off x="8658706" y="5501339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306287A1-2B58-412C-85D8-1CA3D0C534C6}"/>
                </a:ext>
              </a:extLst>
            </p:cNvPr>
            <p:cNvSpPr/>
            <p:nvPr/>
          </p:nvSpPr>
          <p:spPr>
            <a:xfrm>
              <a:off x="9029771" y="5490819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CA5425D2-715D-4D97-94BF-2295408824AD}"/>
                </a:ext>
              </a:extLst>
            </p:cNvPr>
            <p:cNvSpPr/>
            <p:nvPr/>
          </p:nvSpPr>
          <p:spPr>
            <a:xfrm>
              <a:off x="9453396" y="5490819"/>
              <a:ext cx="324000" cy="32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56" name="Прямоугольная выноска 55"/>
          <p:cNvSpPr/>
          <p:nvPr/>
        </p:nvSpPr>
        <p:spPr>
          <a:xfrm>
            <a:off x="142476" y="1197609"/>
            <a:ext cx="1627114" cy="1167063"/>
          </a:xfrm>
          <a:prstGeom prst="wedgeRectCallout">
            <a:avLst>
              <a:gd name="adj1" fmla="val 12442"/>
              <a:gd name="adj2" fmla="val 1181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ая выноска 56"/>
          <p:cNvSpPr/>
          <p:nvPr/>
        </p:nvSpPr>
        <p:spPr>
          <a:xfrm>
            <a:off x="9286448" y="1363982"/>
            <a:ext cx="1627114" cy="1167063"/>
          </a:xfrm>
          <a:prstGeom prst="wedgeRectCallout">
            <a:avLst>
              <a:gd name="adj1" fmla="val -43756"/>
              <a:gd name="adj2" fmla="val 903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C:\Users\admin\Desktop\Фото ПСР до после\IMG_7517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786" y="1197609"/>
            <a:ext cx="1620363" cy="1167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admin\Desktop\Фото ПСР до после\IMG_7519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02144" y="1363982"/>
            <a:ext cx="1599386" cy="12018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Прямоугольник 58"/>
          <p:cNvSpPr/>
          <p:nvPr/>
        </p:nvSpPr>
        <p:spPr>
          <a:xfrm>
            <a:off x="8368583" y="336159"/>
            <a:ext cx="13629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Стало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53955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7156" y="225008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4536" y="5209673"/>
            <a:ext cx="11987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Отсутствие ориентации в хранилище затрудняло выполнение запросов пользователей. Стеллажи с боковых сторон не подписаны и не пронумерованы. Были пронумерованы все стеллажи в хранилище. Добавили надписи к стеллажам с указанием отделов ББК (5 Медицина; 63 История и т.д.). Цикл обслуживания за счёт быстрого ориентирования сократился (-2 мин). 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835316" y="108284"/>
            <a:ext cx="62260" cy="4989731"/>
          </a:xfrm>
          <a:prstGeom prst="line">
            <a:avLst/>
          </a:prstGeom>
          <a:ln w="698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C:\Users\admin\Desktop\Фото ПСР до после\ПСР_ДоПосле\IMG_20260504_10594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231" y="1134244"/>
            <a:ext cx="5029201" cy="359079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1877574" y="336159"/>
            <a:ext cx="12908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Было 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68583" y="336159"/>
            <a:ext cx="13629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Стало </a:t>
            </a:r>
            <a:endParaRPr lang="ru-RU" sz="2800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8267" y="1134244"/>
            <a:ext cx="4926557" cy="370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461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7156" y="225008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9388" y="5426242"/>
            <a:ext cx="10948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Отсутствовала общая информация о расположении материалов. Разработали и разместили схему-навигатор, включающую нумерацию стеллажей, на видном месте (у входа в книгохранилище). Это поспособствует более быстрому ориентированию сотрудников </a:t>
            </a:r>
            <a:r>
              <a:rPr lang="ru-RU"/>
              <a:t>в книгохранилище. 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835316" y="108284"/>
            <a:ext cx="0" cy="4944979"/>
          </a:xfrm>
          <a:prstGeom prst="line">
            <a:avLst/>
          </a:prstGeom>
          <a:ln w="698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C:\Users\admin\Desktop\Фото ПСР до после\ПСР_ДоПосле\IMG_752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389" y="1323928"/>
            <a:ext cx="4785678" cy="362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admin\Desktop\Фото ПСР до после\ПСР_ДоПосле\IMG_752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4126" y="1600202"/>
            <a:ext cx="1127356" cy="1696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877574" y="336159"/>
            <a:ext cx="12908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Было 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368583" y="336159"/>
            <a:ext cx="13629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Стало </a:t>
            </a:r>
            <a:endParaRPr lang="ru-RU" sz="28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1897" y="1323928"/>
            <a:ext cx="4813427" cy="362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7880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193" y="105802"/>
            <a:ext cx="10515600" cy="758825"/>
          </a:xfrm>
        </p:spPr>
        <p:txBody>
          <a:bodyPr>
            <a:noAutofit/>
          </a:bodyPr>
          <a:lstStyle/>
          <a:p>
            <a:r>
              <a:rPr lang="ru-RU" sz="2400" b="1" dirty="0"/>
              <a:t>Результаты проекта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8656815"/>
              </p:ext>
            </p:extLst>
          </p:nvPr>
        </p:nvGraphicFramePr>
        <p:xfrm>
          <a:off x="777135" y="1254877"/>
          <a:ext cx="10053622" cy="320985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38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9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6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5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073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07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</a:rPr>
                        <a:t>п/п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</a:rPr>
                        <a:t>Показатель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</a:rPr>
                        <a:t>База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</a:rPr>
                        <a:t>Цель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</a:rPr>
                        <a:t>Факт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Результаты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02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Затраты времени на выполнение запроса читателя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latin typeface="Arial" pitchFamily="34" charset="0"/>
                        </a:rPr>
                        <a:t>20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+mn-cs"/>
                        </a:rPr>
                        <a:t>7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1" dirty="0">
                          <a:latin typeface="Arial" pitchFamily="34" charset="0"/>
                          <a:cs typeface="Arial" pitchFamily="34" charset="0"/>
                        </a:rPr>
                        <a:t>-13 мин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7699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Жалобы пользователей библиотеки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>
                          <a:latin typeface="Arial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1" dirty="0">
                          <a:latin typeface="Arial" pitchFamily="34" charset="0"/>
                          <a:cs typeface="Arial" pitchFamily="34" charset="0"/>
                        </a:rPr>
                        <a:t>0 жалоб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0525" y="140786"/>
            <a:ext cx="1176338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43058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1593</TotalTime>
  <Words>1076</Words>
  <Application>Microsoft Office PowerPoint</Application>
  <PresentationFormat>Широкоэкранный</PresentationFormat>
  <Paragraphs>294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Тема Office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мероприятий по реализации проекта</vt:lpstr>
      <vt:lpstr>Презентация PowerPoint</vt:lpstr>
      <vt:lpstr>Презентация PowerPoint</vt:lpstr>
      <vt:lpstr>Презентация PowerPoint</vt:lpstr>
      <vt:lpstr>Результаты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 сосновских</dc:creator>
  <cp:lastModifiedBy>Андрей Клятышев</cp:lastModifiedBy>
  <cp:revision>178</cp:revision>
  <cp:lastPrinted>2026-02-19T08:53:47Z</cp:lastPrinted>
  <dcterms:created xsi:type="dcterms:W3CDTF">2025-08-07T06:22:25Z</dcterms:created>
  <dcterms:modified xsi:type="dcterms:W3CDTF">2026-10-18T08:27:48Z</dcterms:modified>
</cp:coreProperties>
</file>