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slideLayouts/slideLayout5.xml" ContentType="application/vnd.openxmlformats-officedocument.presentationml.slideLayout+xml"/>
  <Override PartName="/ppt/theme/theme5.xml" ContentType="application/vnd.openxmlformats-officedocument.theme+xml"/>
  <Override PartName="/ppt/slideLayouts/slideLayout6.xml" ContentType="application/vnd.openxmlformats-officedocument.presentationml.slideLayout+xml"/>
  <Override PartName="/ppt/theme/theme6.xml" ContentType="application/vnd.openxmlformats-officedocument.theme+xml"/>
  <Override PartName="/ppt/slideLayouts/slideLayout7.xml" ContentType="application/vnd.openxmlformats-officedocument.presentationml.slideLayout+xml"/>
  <Override PartName="/ppt/theme/theme7.xml" ContentType="application/vnd.openxmlformats-officedocument.theme+xml"/>
  <Override PartName="/ppt/slideLayouts/slideLayout8.xml" ContentType="application/vnd.openxmlformats-officedocument.presentationml.slideLayout+xml"/>
  <Override PartName="/ppt/theme/theme8.xml" ContentType="application/vnd.openxmlformats-officedocument.theme+xml"/>
  <Override PartName="/ppt/slideLayouts/slideLayout9.xml" ContentType="application/vnd.openxmlformats-officedocument.presentationml.slideLayout+xml"/>
  <Override PartName="/ppt/theme/theme9.xml" ContentType="application/vnd.openxmlformats-officedocument.theme+xml"/>
  <Override PartName="/ppt/slideLayouts/slideLayout10.xml" ContentType="application/vnd.openxmlformats-officedocument.presentationml.slideLayout+xml"/>
  <Override PartName="/ppt/theme/theme10.xml" ContentType="application/vnd.openxmlformats-officedocument.theme+xml"/>
  <Override PartName="/ppt/slideLayouts/slideLayout11.xml" ContentType="application/vnd.openxmlformats-officedocument.presentationml.slideLayout+xml"/>
  <Override PartName="/ppt/theme/theme11.xml" ContentType="application/vnd.openxmlformats-officedocument.theme+xml"/>
  <Override PartName="/ppt/slideLayouts/slideLayout12.xml" ContentType="application/vnd.openxmlformats-officedocument.presentationml.slideLayout+xml"/>
  <Override PartName="/ppt/theme/theme1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2" r:id="rId3"/>
    <p:sldMasterId id="2147483654" r:id="rId4"/>
    <p:sldMasterId id="2147483656" r:id="rId5"/>
    <p:sldMasterId id="2147483658" r:id="rId6"/>
    <p:sldMasterId id="2147483660" r:id="rId7"/>
    <p:sldMasterId id="2147483662" r:id="rId8"/>
    <p:sldMasterId id="2147483664" r:id="rId9"/>
    <p:sldMasterId id="2147483666" r:id="rId10"/>
    <p:sldMasterId id="2147483668" r:id="rId11"/>
    <p:sldMasterId id="2147483670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</p:sldIdLst>
  <p:sldSz cx="12192000" cy="68580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7" d="100"/>
          <a:sy n="77" d="100"/>
        </p:scale>
        <p:origin x="80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9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440" cy="15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F4411ECC-D8F5-4A39-8627-0D7F984BE90C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C379C88C-1382-4C7E-A4C5-CC3F9587EA89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7E3C4FE-FFD1-4E62-A9F1-94B258C4A453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5ECE0328-D050-41DC-BF8C-6E873D59718F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440" cy="15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44C696EE-AEDC-4D15-9C6C-9E5F5A499839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75CB1436-F766-4EB7-B773-BACE29418954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440" cy="15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9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0"/>
          </p:nvPr>
        </p:nvSpPr>
        <p:spPr/>
        <p:txBody>
          <a:bodyPr/>
          <a:lstStyle/>
          <a:p>
            <a:fld id="{0D9BD4E3-8FAC-417E-82F9-88AC18704F96}" type="slidenum"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3"/>
          </p:nvPr>
        </p:nvSpPr>
        <p:spPr/>
        <p:txBody>
          <a:bodyPr/>
          <a:lstStyle/>
          <a:p>
            <a:fld id="{A26BC965-C08A-4F72-A120-4B0A2D37DE88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440" cy="1524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6"/>
          </p:nvPr>
        </p:nvSpPr>
        <p:spPr/>
        <p:txBody>
          <a:bodyPr/>
          <a:lstStyle/>
          <a:p>
            <a:fld id="{C15A2C6A-121B-4523-882C-F2F243CD4324}" type="slidenum"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9"/>
          </p:nvPr>
        </p:nvSpPr>
        <p:spPr/>
        <p:txBody>
          <a:bodyPr/>
          <a:lstStyle/>
          <a:p>
            <a:fld id="{ADB9B281-02E8-48A0-B6A6-AC3E7837BA37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0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2"/>
          </p:nvPr>
        </p:nvSpPr>
        <p:spPr/>
        <p:txBody>
          <a:bodyPr/>
          <a:lstStyle/>
          <a:p>
            <a:fld id="{20056577-9EBF-4F42-9ABC-7440CCD0E22B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5"/>
          </p:nvPr>
        </p:nvSpPr>
        <p:spPr/>
        <p:txBody>
          <a:bodyPr/>
          <a:lstStyle/>
          <a:p>
            <a:fld id="{0F2DC57A-E1CA-4290-8B67-CF8082F2B5BA}" type="slidenum"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3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6.xml"/></Relationships>
</file>

<file path=ppt/slideMasters/_rels/slideMaster7.xml.rels><?xml version="1.0" encoding="UTF-8" standalone="yes"?>
<Relationships xmlns="http://schemas.openxmlformats.org/package/2006/relationships"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7.xml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8.xml"/></Relationships>
</file>

<file path=ppt/slideMasters/_rels/slideMaster9.xml.rels><?xml version="1.0" encoding="UTF-8" standalone="yes"?>
<Relationships xmlns="http://schemas.openxmlformats.org/package/2006/relationships"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9.xml"/></Relationships>
</file>

<file path=ppt/slideMasters/_rels/slideMaster10.xml.rels><?xml version="1.0" encoding="UTF-8" standalone="yes"?>
<Relationships xmlns="http://schemas.openxmlformats.org/package/2006/relationships"><Relationship Id="rId2" Type="http://schemas.openxmlformats.org/officeDocument/2006/relationships/theme" Target="../theme/theme10.xml"/><Relationship Id="rId1" Type="http://schemas.openxmlformats.org/officeDocument/2006/relationships/slideLayout" Target="../slideLayouts/slideLayout10.xml"/></Relationships>
</file>

<file path=ppt/slideMasters/_rels/slideMaster1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1.xml"/></Relationships>
</file>

<file path=ppt/slideMasters/_rels/slideMaster12.xml.rels><?xml version="1.0" encoding="UTF-8" standalone="yes"?>
<Relationships xmlns="http://schemas.openxmlformats.org/package/2006/relationships"><Relationship Id="rId2" Type="http://schemas.openxmlformats.org/officeDocument/2006/relationships/theme" Target="../theme/theme1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080" cy="152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ftr" idx="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0D8E3908-5239-40BB-BDAC-B25B11B4A870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ftr" idx="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7" name="PlaceHolder 2"/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AC61F09-106F-4A56-84AB-A316E48011B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ftr" idx="7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2"/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9B14D900-3B10-4A5A-8FF0-D6FC51DDE7DA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dt" idx="9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ftr" idx="10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13" name="PlaceHolder 2"/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7D0615C9-5E72-4345-84C0-0B0DA08C1B9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dt" idx="12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  <p:sp>
        <p:nvSpPr>
          <p:cNvPr id="15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ru-RU" sz="44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1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32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4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080" cy="152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08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19" name="PlaceHolder 3"/>
          <p:cNvSpPr>
            <a:spLocks noGrp="1"/>
          </p:cNvSpPr>
          <p:nvPr>
            <p:ph type="ftr" idx="13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0" name="PlaceHolder 4"/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DB015CE0-2FD3-4B0A-9292-F0F6550ED5A2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1" name="PlaceHolder 5"/>
          <p:cNvSpPr>
            <a:spLocks noGrp="1"/>
          </p:cNvSpPr>
          <p:nvPr>
            <p:ph type="dt" idx="15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ftr" idx="16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25" name="PlaceHolder 2"/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21DC8D17-C6BB-4350-90EE-4D0777D6DF18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dt" idx="18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080" cy="152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3920" cy="3976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Седьмой уровень структуры</a:t>
            </a:r>
          </a:p>
        </p:txBody>
      </p:sp>
      <p:sp>
        <p:nvSpPr>
          <p:cNvPr id="30" name="PlaceHolder 4"/>
          <p:cNvSpPr>
            <a:spLocks noGrp="1"/>
          </p:cNvSpPr>
          <p:nvPr>
            <p:ph type="ftr" idx="19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1" name="PlaceHolder 5"/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812CE3E-8376-491E-9890-E9CDCF6E9339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6"/>
          <p:cNvSpPr>
            <a:spLocks noGrp="1"/>
          </p:cNvSpPr>
          <p:nvPr>
            <p:ph type="dt" idx="21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ftr" idx="22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7" name="PlaceHolder 2"/>
          <p:cNvSpPr>
            <a:spLocks noGrp="1"/>
          </p:cNvSpPr>
          <p:nvPr>
            <p:ph type="sldNum" idx="23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2DA68DF-AFA1-4E47-84F2-549E20FE701D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8" name="PlaceHolder 3"/>
          <p:cNvSpPr>
            <a:spLocks noGrp="1"/>
          </p:cNvSpPr>
          <p:nvPr>
            <p:ph type="dt" idx="24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83880"/>
            <a:ext cx="10972080" cy="152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Open Sans"/>
              </a:rPr>
              <a:t>Для правки текста заглавия щёлкните мышью</a:t>
            </a:r>
          </a:p>
        </p:txBody>
      </p:sp>
      <p:sp>
        <p:nvSpPr>
          <p:cNvPr id="40" name="PlaceHolder 2"/>
          <p:cNvSpPr>
            <a:spLocks noGrp="1"/>
          </p:cNvSpPr>
          <p:nvPr>
            <p:ph type="ftr" idx="25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1" name="PlaceHolder 3"/>
          <p:cNvSpPr>
            <a:spLocks noGrp="1"/>
          </p:cNvSpPr>
          <p:nvPr>
            <p:ph type="sldNum" idx="26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8C06265-51CA-4AE5-9C02-F24216A95B00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dt" idx="27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ftr" idx="28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5" name="PlaceHolder 2"/>
          <p:cNvSpPr>
            <a:spLocks noGrp="1"/>
          </p:cNvSpPr>
          <p:nvPr>
            <p:ph type="sldNum" idx="2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B5F104DB-CFE8-4961-B950-DDB0A7122310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 type="dt" idx="30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ftr" idx="31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48" name="PlaceHolder 2"/>
          <p:cNvSpPr>
            <a:spLocks noGrp="1"/>
          </p:cNvSpPr>
          <p:nvPr>
            <p:ph type="sldNum" idx="32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6147B1A4-7465-4F62-8C06-E56C254A7FF1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dt" idx="33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ftr" idx="34"/>
          </p:nvPr>
        </p:nvSpPr>
        <p:spPr>
          <a:xfrm>
            <a:off x="4038480" y="6356520"/>
            <a:ext cx="41137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51" name="PlaceHolder 2"/>
          <p:cNvSpPr>
            <a:spLocks noGrp="1"/>
          </p:cNvSpPr>
          <p:nvPr>
            <p:ph type="sldNum" idx="35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DE0CC91-5535-4F93-A354-2965149CE420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‹#›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dt" idx="36"/>
          </p:nvPr>
        </p:nvSpPr>
        <p:spPr>
          <a:xfrm>
            <a:off x="8380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1620000" y="286560"/>
            <a:ext cx="9210960" cy="1731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2200" b="1" strike="noStrike" spc="-1">
                <a:solidFill>
                  <a:srgbClr val="333333"/>
                </a:solidFill>
                <a:latin typeface="Times New Roman"/>
                <a:ea typeface="Droid Sans Fallback"/>
              </a:rPr>
              <a:t>Управления городского хозяйства и промышленного комплекса Администрации муниципального образования «город Десногорск» Смоленской области</a:t>
            </a:r>
            <a:br>
              <a:rPr sz="2200"/>
            </a:br>
            <a:endParaRPr lang="ru-RU" sz="2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838080" y="2758320"/>
            <a:ext cx="10514520" cy="207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 dirty="0">
                <a:solidFill>
                  <a:schemeClr val="dk1"/>
                </a:solidFill>
                <a:latin typeface="Arial"/>
              </a:rPr>
              <a:t>Проект: </a:t>
            </a:r>
            <a:endParaRPr lang="ru-RU" sz="2800" b="0" strike="noStrike" spc="-1" dirty="0">
              <a:solidFill>
                <a:srgbClr val="000000"/>
              </a:solidFill>
              <a:latin typeface="Open Sans"/>
            </a:endParaRPr>
          </a:p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1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«</a:t>
            </a:r>
            <a:r>
              <a:rPr lang="ru-RU" sz="2600" b="1" spc="-1" dirty="0">
                <a:solidFill>
                  <a:schemeClr val="dk1"/>
                </a:solidFill>
                <a:latin typeface="Calibri"/>
                <a:ea typeface="Droid Sans Fallback"/>
              </a:rPr>
              <a:t>Наименование проекта</a:t>
            </a:r>
            <a:r>
              <a:rPr lang="ru-RU" sz="2800" b="1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»</a:t>
            </a:r>
            <a:endParaRPr lang="ru-RU" sz="2800" b="0" strike="noStrike" spc="-1" dirty="0">
              <a:solidFill>
                <a:srgbClr val="000000"/>
              </a:solidFill>
              <a:latin typeface="Open Sans"/>
            </a:endParaRPr>
          </a:p>
          <a:p>
            <a:pPr indent="0" algn="ctr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sldNum" idx="37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E00551BB-3B46-4549-A5E6-75E7C7332D76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1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6" name="Прямоугольник 5"/>
          <p:cNvSpPr/>
          <p:nvPr/>
        </p:nvSpPr>
        <p:spPr>
          <a:xfrm>
            <a:off x="5618520" y="6338880"/>
            <a:ext cx="1143360" cy="50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50000"/>
              </a:lnSpc>
            </a:pPr>
            <a:r>
              <a:rPr lang="ru-RU" sz="1800" b="1" strike="noStrike" spc="-1">
                <a:solidFill>
                  <a:schemeClr val="dk1"/>
                </a:solidFill>
                <a:latin typeface="Calibri"/>
              </a:rPr>
              <a:t>2026 год.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58" name="Рисунок 57"/>
          <p:cNvPicPr/>
          <p:nvPr/>
        </p:nvPicPr>
        <p:blipFill>
          <a:blip r:embed="rId2"/>
          <a:stretch/>
        </p:blipFill>
        <p:spPr>
          <a:xfrm>
            <a:off x="10907640" y="373680"/>
            <a:ext cx="971640" cy="705600"/>
          </a:xfrm>
          <a:prstGeom prst="rect">
            <a:avLst/>
          </a:prstGeom>
          <a:ln w="0">
            <a:noFill/>
          </a:ln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5E24F5E-7744-4E19-8521-5A4D8507F3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20" y="286559"/>
            <a:ext cx="969428" cy="12202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4"/>
          <p:cNvSpPr/>
          <p:nvPr/>
        </p:nvSpPr>
        <p:spPr>
          <a:xfrm>
            <a:off x="3315600" y="3240"/>
            <a:ext cx="41868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strike="noStrike" spc="-1" dirty="0">
                <a:solidFill>
                  <a:schemeClr val="dk1"/>
                </a:solidFill>
                <a:latin typeface="Arial"/>
              </a:rPr>
              <a:t>Команда  проекта</a:t>
            </a:r>
            <a:endParaRPr lang="ru-RU" sz="36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61" name="Рисунок 2"/>
          <p:cNvPicPr/>
          <p:nvPr/>
        </p:nvPicPr>
        <p:blipFill>
          <a:blip r:embed="rId2"/>
          <a:stretch/>
        </p:blipFill>
        <p:spPr>
          <a:xfrm>
            <a:off x="199440" y="762483"/>
            <a:ext cx="11859840" cy="5625360"/>
          </a:xfrm>
          <a:prstGeom prst="rect">
            <a:avLst/>
          </a:prstGeom>
          <a:ln w="0">
            <a:noFill/>
          </a:ln>
        </p:spPr>
      </p:pic>
      <p:sp>
        <p:nvSpPr>
          <p:cNvPr id="62" name="TextBox 6"/>
          <p:cNvSpPr/>
          <p:nvPr/>
        </p:nvSpPr>
        <p:spPr>
          <a:xfrm>
            <a:off x="4140000" y="1256040"/>
            <a:ext cx="274140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>
                <a:solidFill>
                  <a:schemeClr val="dk1"/>
                </a:solidFill>
                <a:latin typeface="Arial"/>
              </a:rPr>
              <a:t>Руководитель  проекта: </a:t>
            </a:r>
            <a:endParaRPr lang="ru-RU" sz="1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3" name="TextBox 8"/>
          <p:cNvSpPr/>
          <p:nvPr/>
        </p:nvSpPr>
        <p:spPr>
          <a:xfrm>
            <a:off x="625320" y="3393183"/>
            <a:ext cx="2690280" cy="36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1800" b="0" strike="noStrike" spc="-1" dirty="0">
                <a:solidFill>
                  <a:schemeClr val="dk1"/>
                </a:solidFill>
                <a:latin typeface="Arial"/>
              </a:rPr>
              <a:t>Члены рабочей группы: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398460" y="2756580"/>
            <a:ext cx="11395080" cy="259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300" b="0" strike="noStrike" spc="-1" dirty="0">
                <a:solidFill>
                  <a:srgbClr val="000000"/>
                </a:solidFill>
                <a:latin typeface="Times New Roman"/>
                <a:ea typeface="Droid Sans Fallback"/>
              </a:rPr>
              <a:t>Заместитель Главы муниципального образования - начальник Управления по городскому хозяйству и промышленному комплексу Администрации муниципального образования «город Десногорск» Смоленской области</a:t>
            </a:r>
            <a:endParaRPr lang="ru-RU" sz="13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717440" y="2400720"/>
            <a:ext cx="2739600" cy="711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Open Sans"/>
              </a:rPr>
              <a:t>ФИО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946000" y="5201200"/>
            <a:ext cx="4009680" cy="1043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  <a:ea typeface="Droid Sans Fallback"/>
              </a:rPr>
              <a:t>ФИО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300" b="0" strike="noStrike" spc="-1" dirty="0">
                <a:solidFill>
                  <a:srgbClr val="000000"/>
                </a:solidFill>
                <a:latin typeface="Calibri"/>
                <a:ea typeface="Droid Sans Fallback"/>
              </a:rPr>
              <a:t>Начальник отдела строительства и ремонтов</a:t>
            </a:r>
            <a:endParaRPr lang="ru-RU" sz="1300" b="0" strike="noStrike" spc="-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endParaRPr lang="ru-RU" sz="1300" b="0" strike="noStrike" spc="-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endParaRPr lang="ru-RU" sz="13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6654560" y="5201200"/>
            <a:ext cx="4368240" cy="99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1" strike="noStrike" spc="-1" dirty="0">
                <a:solidFill>
                  <a:srgbClr val="000000"/>
                </a:solidFill>
                <a:latin typeface="Calibri"/>
                <a:ea typeface="Droid Sans Fallback"/>
              </a:rPr>
              <a:t>ФИО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  <a:p>
            <a:pPr>
              <a:lnSpc>
                <a:spcPct val="100000"/>
              </a:lnSpc>
            </a:pPr>
            <a:r>
              <a:rPr lang="ru-RU" sz="1400" b="0" strike="noStrike" spc="-1" dirty="0">
                <a:solidFill>
                  <a:srgbClr val="000000"/>
                </a:solidFill>
                <a:latin typeface="Calibri"/>
                <a:ea typeface="Droid Sans Fallback"/>
              </a:rPr>
              <a:t>специалист 1 категории </a:t>
            </a:r>
            <a:endParaRPr lang="ru-RU" sz="14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72" name="Рисунок 71"/>
          <p:cNvPicPr/>
          <p:nvPr/>
        </p:nvPicPr>
        <p:blipFill>
          <a:blip r:embed="rId3"/>
          <a:stretch/>
        </p:blipFill>
        <p:spPr>
          <a:xfrm>
            <a:off x="11339640" y="180000"/>
            <a:ext cx="719640" cy="522720"/>
          </a:xfrm>
          <a:prstGeom prst="rect">
            <a:avLst/>
          </a:prstGeom>
          <a:ln w="0">
            <a:noFill/>
          </a:ln>
        </p:spPr>
      </p:pic>
      <p:pic>
        <p:nvPicPr>
          <p:cNvPr id="16" name="Picture 2" descr="Picture background">
            <a:extLst>
              <a:ext uri="{FF2B5EF4-FFF2-40B4-BE49-F238E27FC236}">
                <a16:creationId xmlns:a16="http://schemas.microsoft.com/office/drawing/2014/main" id="{DC0FED34-245A-4F00-9250-5A0C0CBE6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2548" y="3867408"/>
            <a:ext cx="993700" cy="9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Picture background">
            <a:extLst>
              <a:ext uri="{FF2B5EF4-FFF2-40B4-BE49-F238E27FC236}">
                <a16:creationId xmlns:a16="http://schemas.microsoft.com/office/drawing/2014/main" id="{3E1B8F04-0EAD-47BD-9A78-17B2F6065A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785" y="912713"/>
            <a:ext cx="1466463" cy="1466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Picture background">
            <a:extLst>
              <a:ext uri="{FF2B5EF4-FFF2-40B4-BE49-F238E27FC236}">
                <a16:creationId xmlns:a16="http://schemas.microsoft.com/office/drawing/2014/main" id="{46427409-BF0C-4D3B-B6F1-427F8898E0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206" y="3987515"/>
            <a:ext cx="993700" cy="993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E24F5E-7744-4E19-8521-5A4D8507F36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Рисунок 72"/>
          <p:cNvPicPr/>
          <p:nvPr/>
        </p:nvPicPr>
        <p:blipFill>
          <a:blip r:embed="rId2"/>
          <a:stretch/>
        </p:blipFill>
        <p:spPr>
          <a:xfrm>
            <a:off x="1056360" y="776748"/>
            <a:ext cx="10079280" cy="5909187"/>
          </a:xfrm>
          <a:prstGeom prst="rect">
            <a:avLst/>
          </a:prstGeom>
          <a:ln w="0">
            <a:solidFill>
              <a:schemeClr val="tx1"/>
            </a:solidFill>
          </a:ln>
        </p:spPr>
      </p:pic>
      <p:sp>
        <p:nvSpPr>
          <p:cNvPr id="3" name="TextBox 4">
            <a:extLst>
              <a:ext uri="{FF2B5EF4-FFF2-40B4-BE49-F238E27FC236}">
                <a16:creationId xmlns:a16="http://schemas.microsoft.com/office/drawing/2014/main" id="{7EFE7F47-F38F-43C5-BC76-C6F09972BEDA}"/>
              </a:ext>
            </a:extLst>
          </p:cNvPr>
          <p:cNvSpPr/>
          <p:nvPr/>
        </p:nvSpPr>
        <p:spPr>
          <a:xfrm>
            <a:off x="3315600" y="3240"/>
            <a:ext cx="4186829" cy="64487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</a:pPr>
            <a:r>
              <a:rPr lang="ru-RU" sz="3600" b="1" strike="noStrike" spc="-1" dirty="0">
                <a:solidFill>
                  <a:schemeClr val="dk1"/>
                </a:solidFill>
                <a:latin typeface="Arial"/>
              </a:rPr>
              <a:t>Карточка проекта</a:t>
            </a:r>
            <a:endParaRPr lang="ru-RU" sz="36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2B1F336-133F-48F1-8441-91CC87CBAF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738720" y="136440"/>
            <a:ext cx="10514520" cy="8467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Целевые показатели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sldNum" idx="39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CB49F38C-D7E1-4257-BDF3-500B76F1B7AC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4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76" name="Объект 6"/>
          <p:cNvGraphicFramePr/>
          <p:nvPr/>
        </p:nvGraphicFramePr>
        <p:xfrm>
          <a:off x="878040" y="2079360"/>
          <a:ext cx="10488600" cy="2433960"/>
        </p:xfrm>
        <a:graphic>
          <a:graphicData uri="http://schemas.openxmlformats.org/drawingml/2006/table">
            <a:tbl>
              <a:tblPr/>
              <a:tblGrid>
                <a:gridCol w="345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406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9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48160">
                <a:tc>
                  <a:txBody>
                    <a:bodyPr/>
                    <a:lstStyle/>
                    <a:p>
                      <a:endParaRPr lang="ru-RU" sz="1800" b="1" strike="noStrike" spc="-1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Текущий показатель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0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Целевой показатель</a:t>
                      </a:r>
                      <a:endParaRPr lang="ru-RU" sz="20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85800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Сокращение ВПП, дни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20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2800" b="1" strike="noStrike" spc="-1">
                          <a:solidFill>
                            <a:schemeClr val="dk1"/>
                          </a:solidFill>
                          <a:latin typeface="Arial"/>
                        </a:rPr>
                        <a:t>12</a:t>
                      </a:r>
                      <a:endParaRPr lang="ru-RU" sz="2800" b="0" strike="noStrike" spc="-1">
                        <a:solidFill>
                          <a:srgbClr val="000000"/>
                        </a:solidFill>
                        <a:latin typeface="Open Sans"/>
                      </a:endParaRPr>
                    </a:p>
                  </a:txBody>
                  <a:tcPr anchor="ctr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solidFill>
                      <a:schemeClr val="l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77" name="Рисунок 76"/>
          <p:cNvPicPr/>
          <p:nvPr/>
        </p:nvPicPr>
        <p:blipFill>
          <a:blip r:embed="rId2"/>
          <a:stretch/>
        </p:blipFill>
        <p:spPr>
          <a:xfrm>
            <a:off x="10908000" y="373680"/>
            <a:ext cx="971640" cy="705600"/>
          </a:xfrm>
          <a:prstGeom prst="rect">
            <a:avLst/>
          </a:prstGeom>
          <a:ln w="0"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0C8C0D3-99D5-4994-A03B-6369061167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TextBox 1"/>
          <p:cNvSpPr/>
          <p:nvPr/>
        </p:nvSpPr>
        <p:spPr>
          <a:xfrm>
            <a:off x="625680" y="-24840"/>
            <a:ext cx="10893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Карта текущего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79" name="TextBox 4"/>
          <p:cNvSpPr/>
          <p:nvPr/>
        </p:nvSpPr>
        <p:spPr>
          <a:xfrm>
            <a:off x="708480" y="703080"/>
            <a:ext cx="11016000" cy="49098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600" b="1" i="1" strike="noStrike" spc="-1" dirty="0">
                <a:solidFill>
                  <a:schemeClr val="dk1"/>
                </a:solidFill>
                <a:latin typeface="Calibri"/>
                <a:ea typeface="Droid Sans Fallback"/>
              </a:rPr>
              <a:t> «Наименование проекта"</a:t>
            </a:r>
            <a:endParaRPr lang="ru-RU" sz="26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0" name="TextBox 31"/>
          <p:cNvSpPr/>
          <p:nvPr/>
        </p:nvSpPr>
        <p:spPr>
          <a:xfrm>
            <a:off x="7697040" y="5638439"/>
            <a:ext cx="4494960" cy="39456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FF0000"/>
                </a:solidFill>
                <a:latin typeface="Arial"/>
              </a:rPr>
              <a:t>ВПП = до 20 раб. </a:t>
            </a:r>
            <a:r>
              <a:rPr lang="ru-RU" sz="2000" b="1" strike="noStrike" spc="-1" dirty="0" err="1">
                <a:solidFill>
                  <a:srgbClr val="FF0000"/>
                </a:solidFill>
                <a:latin typeface="Arial"/>
              </a:rPr>
              <a:t>дн</a:t>
            </a:r>
            <a:r>
              <a:rPr lang="ru-RU" sz="2000" b="1" strike="noStrike" spc="-1" dirty="0">
                <a:solidFill>
                  <a:srgbClr val="FF0000"/>
                </a:solidFill>
                <a:latin typeface="Arial"/>
              </a:rPr>
              <a:t>.</a:t>
            </a:r>
            <a:endParaRPr lang="ru-RU" sz="20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82" name="Рисунок 81"/>
          <p:cNvPicPr/>
          <p:nvPr/>
        </p:nvPicPr>
        <p:blipFill>
          <a:blip r:embed="rId2"/>
          <a:stretch/>
        </p:blipFill>
        <p:spPr>
          <a:xfrm>
            <a:off x="11340000" y="180000"/>
            <a:ext cx="719280" cy="52236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C4A91D-5FC6-4C3C-B75D-32D6B0EE45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5120"/>
            <a:ext cx="12192000" cy="40233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74CEAB6-7D78-45F1-A3DF-4A1A313601F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Box 1"/>
          <p:cNvSpPr/>
          <p:nvPr/>
        </p:nvSpPr>
        <p:spPr>
          <a:xfrm>
            <a:off x="493200" y="330480"/>
            <a:ext cx="10893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Выявленные проблемы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4" name="Прямоугольник 3"/>
          <p:cNvSpPr/>
          <p:nvPr/>
        </p:nvSpPr>
        <p:spPr>
          <a:xfrm>
            <a:off x="1387800" y="1910880"/>
            <a:ext cx="910440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400" b="0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Перемещение документов вручную</a:t>
            </a: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400" b="0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Ожидание регистрации заявления</a:t>
            </a: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400" b="0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Запрос дополнительной информации</a:t>
            </a: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2900" indent="-34290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FF0000"/>
              </a:buClr>
              <a:buSzPct val="120000"/>
              <a:buFont typeface="Wingdings" panose="05000000000000000000" pitchFamily="2" charset="2"/>
              <a:buChar char="§"/>
            </a:pPr>
            <a:r>
              <a:rPr lang="ru-RU" sz="2400" b="0" strike="noStrike" spc="-1" dirty="0">
                <a:solidFill>
                  <a:schemeClr val="dk1"/>
                </a:solidFill>
                <a:latin typeface="Arial"/>
                <a:ea typeface="Droid Sans Fallback"/>
              </a:rPr>
              <a:t>Последовательное согласование</a:t>
            </a: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85" name="Рисунок 84"/>
          <p:cNvPicPr/>
          <p:nvPr/>
        </p:nvPicPr>
        <p:blipFill>
          <a:blip r:embed="rId2"/>
          <a:stretch/>
        </p:blipFill>
        <p:spPr>
          <a:xfrm>
            <a:off x="11335320" y="180000"/>
            <a:ext cx="723960" cy="52560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E6A9FD-2B4B-4287-83B1-26C806B08A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Box 2"/>
          <p:cNvSpPr/>
          <p:nvPr/>
        </p:nvSpPr>
        <p:spPr>
          <a:xfrm>
            <a:off x="1009080" y="22680"/>
            <a:ext cx="966384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Карта целевого состояния процесса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7" name="TextBox 1"/>
          <p:cNvSpPr/>
          <p:nvPr/>
        </p:nvSpPr>
        <p:spPr>
          <a:xfrm>
            <a:off x="180000" y="668880"/>
            <a:ext cx="11699280" cy="46021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400" b="1" strike="noStrike" spc="-1" dirty="0">
                <a:solidFill>
                  <a:schemeClr val="dk1"/>
                </a:solidFill>
                <a:latin typeface="Calibri"/>
                <a:ea typeface="Droid Sans Fallback"/>
              </a:rPr>
              <a:t>«</a:t>
            </a:r>
            <a:r>
              <a:rPr lang="ru-RU" sz="2400" b="1" i="1" strike="noStrike" spc="-1" dirty="0">
                <a:solidFill>
                  <a:schemeClr val="dk1"/>
                </a:solidFill>
                <a:latin typeface="Calibri"/>
                <a:ea typeface="Droid Sans Fallback"/>
              </a:rPr>
              <a:t>Наименование проекта</a:t>
            </a:r>
            <a:r>
              <a:rPr lang="ru-RU" sz="1800" b="1" strike="noStrike" spc="-1" dirty="0">
                <a:solidFill>
                  <a:schemeClr val="dk1"/>
                </a:solidFill>
                <a:latin typeface="Calibri"/>
                <a:ea typeface="Droid Sans Fallback"/>
              </a:rPr>
              <a:t>»</a:t>
            </a:r>
            <a:endParaRPr lang="ru-RU" sz="18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88" name="TextBox 6"/>
          <p:cNvSpPr/>
          <p:nvPr/>
        </p:nvSpPr>
        <p:spPr>
          <a:xfrm>
            <a:off x="8801280" y="5843520"/>
            <a:ext cx="2898360" cy="394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ru-RU" sz="2000" b="1" strike="noStrike" spc="-1" dirty="0">
                <a:solidFill>
                  <a:srgbClr val="FF0000"/>
                </a:solidFill>
                <a:latin typeface="Arial"/>
              </a:rPr>
              <a:t>ВПП= до 12 раб. дней</a:t>
            </a:r>
            <a:endParaRPr lang="ru-RU" sz="20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90" name="Рисунок 89"/>
          <p:cNvPicPr/>
          <p:nvPr/>
        </p:nvPicPr>
        <p:blipFill>
          <a:blip r:embed="rId2"/>
          <a:stretch/>
        </p:blipFill>
        <p:spPr>
          <a:xfrm>
            <a:off x="11340000" y="180000"/>
            <a:ext cx="719280" cy="522360"/>
          </a:xfrm>
          <a:prstGeom prst="rect">
            <a:avLst/>
          </a:prstGeom>
          <a:ln w="0">
            <a:noFill/>
          </a:ln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D539A99-753D-454B-922A-BB12938763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02" y="1270000"/>
            <a:ext cx="11978278" cy="45735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8D6ABB5-9746-4E0D-BD07-618AF11551B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Box 1"/>
          <p:cNvSpPr/>
          <p:nvPr/>
        </p:nvSpPr>
        <p:spPr>
          <a:xfrm>
            <a:off x="493200" y="330480"/>
            <a:ext cx="10893600" cy="63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 defTabSz="914400">
              <a:lnSpc>
                <a:spcPct val="100000"/>
              </a:lnSpc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Ключевые решения 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2" name="Прямоугольник 3"/>
          <p:cNvSpPr/>
          <p:nvPr/>
        </p:nvSpPr>
        <p:spPr>
          <a:xfrm>
            <a:off x="650240" y="1620000"/>
            <a:ext cx="11084560" cy="341486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 anchor="t">
            <a:spAutoFit/>
          </a:bodyPr>
          <a:lstStyle/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 dirty="0">
                <a:solidFill>
                  <a:schemeClr val="dk1"/>
                </a:solidFill>
                <a:latin typeface="Arial"/>
              </a:rPr>
              <a:t>Регистрация заявление в Управлении ГХ и ПК через ГИСОГД (</a:t>
            </a:r>
            <a:r>
              <a:rPr lang="ru-RU" sz="2200" b="0" strike="noStrike" spc="-1" dirty="0">
                <a:solidFill>
                  <a:schemeClr val="dk1"/>
                </a:solidFill>
                <a:latin typeface="Arial"/>
              </a:rPr>
              <a:t>Государственная информационная система обеспечения градостроительной деятельности</a:t>
            </a:r>
            <a:r>
              <a:rPr lang="ru-RU" sz="2400" b="0" strike="noStrike" spc="-1" dirty="0">
                <a:solidFill>
                  <a:schemeClr val="dk1"/>
                </a:solidFill>
                <a:latin typeface="Arial"/>
              </a:rPr>
              <a:t>)</a:t>
            </a: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 dirty="0">
                <a:solidFill>
                  <a:schemeClr val="dk1"/>
                </a:solidFill>
                <a:latin typeface="Arial"/>
              </a:rPr>
              <a:t>Параллельное согласование через СЭД </a:t>
            </a: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marL="343080" indent="-343080" defTabSz="914400">
              <a:lnSpc>
                <a:spcPct val="100000"/>
              </a:lnSpc>
              <a:buClr>
                <a:srgbClr val="00B050"/>
              </a:buClr>
              <a:buSzPct val="150000"/>
              <a:buFont typeface="Wingdings" charset="2"/>
              <a:buChar char=""/>
            </a:pPr>
            <a:r>
              <a:rPr lang="ru-RU" sz="2400" b="0" strike="noStrike" spc="-1" dirty="0">
                <a:solidFill>
                  <a:schemeClr val="dk1"/>
                </a:solidFill>
                <a:latin typeface="Arial"/>
              </a:rPr>
              <a:t>Разработка памятки о необходимом пакете документов для предоставления услуги</a:t>
            </a: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  <a:p>
            <a:pPr defTabSz="914400">
              <a:lnSpc>
                <a:spcPct val="100000"/>
              </a:lnSpc>
            </a:pPr>
            <a:endParaRPr lang="ru-RU" sz="2400" b="0" strike="noStrike" spc="-1" dirty="0">
              <a:solidFill>
                <a:srgbClr val="000000"/>
              </a:solidFill>
              <a:latin typeface="Open Sans"/>
            </a:endParaRPr>
          </a:p>
        </p:txBody>
      </p:sp>
      <p:pic>
        <p:nvPicPr>
          <p:cNvPr id="93" name="Рисунок 92"/>
          <p:cNvPicPr/>
          <p:nvPr/>
        </p:nvPicPr>
        <p:blipFill>
          <a:blip r:embed="rId2"/>
          <a:stretch/>
        </p:blipFill>
        <p:spPr>
          <a:xfrm>
            <a:off x="11087640" y="180000"/>
            <a:ext cx="971640" cy="705600"/>
          </a:xfrm>
          <a:prstGeom prst="rect">
            <a:avLst/>
          </a:prstGeom>
          <a:ln w="0"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20A6A75-D8F2-44BF-8FFA-B9D6BE04BBB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24760" y="607320"/>
            <a:ext cx="10514520" cy="526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600" b="1" strike="noStrike" spc="-1">
                <a:solidFill>
                  <a:schemeClr val="dk1"/>
                </a:solidFill>
                <a:latin typeface="Arial"/>
              </a:rPr>
              <a:t>План мероприятий по реализации проекта:</a:t>
            </a:r>
            <a:endParaRPr lang="ru-RU" sz="36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sldNum" idx="40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F77AE30A-7841-4B78-9698-C2202BF47721}" type="slidenum">
              <a:rPr lang="ru-RU" sz="1200" b="0" strike="noStrike" spc="-1">
                <a:solidFill>
                  <a:schemeClr val="dk1">
                    <a:tint val="75000"/>
                  </a:schemeClr>
                </a:solidFill>
                <a:latin typeface="Arial"/>
              </a:rPr>
              <a:t>9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graphicFrame>
        <p:nvGraphicFramePr>
          <p:cNvPr id="96" name="Таблица 2"/>
          <p:cNvGraphicFramePr/>
          <p:nvPr>
            <p:extLst>
              <p:ext uri="{D42A27DB-BD31-4B8C-83A1-F6EECF244321}">
                <p14:modId xmlns:p14="http://schemas.microsoft.com/office/powerpoint/2010/main" val="4229433967"/>
              </p:ext>
            </p:extLst>
          </p:nvPr>
        </p:nvGraphicFramePr>
        <p:xfrm>
          <a:off x="314961" y="1146600"/>
          <a:ext cx="11744319" cy="5589286"/>
        </p:xfrm>
        <a:graphic>
          <a:graphicData uri="http://schemas.openxmlformats.org/drawingml/2006/table">
            <a:tbl>
              <a:tblPr/>
              <a:tblGrid>
                <a:gridCol w="2438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62929">
                  <a:extLst>
                    <a:ext uri="{9D8B030D-6E8A-4147-A177-3AD203B41FA5}">
                      <a16:colId xmlns:a16="http://schemas.microsoft.com/office/drawing/2014/main" val="3024493993"/>
                    </a:ext>
                  </a:extLst>
                </a:gridCol>
                <a:gridCol w="170457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58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5779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28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741558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Проблема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Коренная причина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Мероприятие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" marR="7200"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Ответственный 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Срок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Эффект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Затраты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73008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Ожидание регистрации заявления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Необходима доработка НПА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Регистрация заявления в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УГХиПК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" marR="7200"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Апрель 2026 г.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ВПП  на 2,5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р.д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9368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ea typeface="Droid Sans Fallback"/>
                          <a:cs typeface="Arial" panose="020B0604020202020204" pitchFamily="34" charset="0"/>
                        </a:rPr>
                        <a:t>2. Последовательное согласование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Необходима доработка НПА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Параллельное согласование  через СЭД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" marR="7200"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ФИО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Апрель 2026 г.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ВПП на 5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р.д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694988"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Запрос дополнительной информации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Низкая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информированость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населения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Разработка памятки о необходимом пакете документов для предоставления услуги</a:t>
                      </a:r>
                    </a:p>
                    <a:p>
                      <a:pPr algn="ctr" defTabSz="914400">
                        <a:lnSpc>
                          <a:spcPct val="100000"/>
                        </a:lnSpc>
                      </a:pP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00" marR="7200" anchor="ctr">
                    <a:lnL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48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ФИО 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Апрель 2026 г.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Снижение ВПП на 1 </a:t>
                      </a:r>
                      <a:r>
                        <a:rPr lang="ru-RU" sz="1800" b="0" strike="noStrike" spc="-1" dirty="0" err="1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р.д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lnSpc>
                          <a:spcPct val="100000"/>
                        </a:lnSpc>
                      </a:pP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нет</a:t>
                      </a:r>
                    </a:p>
                  </a:txBody>
                  <a:tcPr marL="7200" marR="7200" anchor="ctr">
                    <a:lnL w="6480">
                      <a:solidFill>
                        <a:srgbClr val="000000"/>
                      </a:solidFill>
                      <a:prstDash val="solid"/>
                    </a:lnL>
                    <a:lnR w="6480">
                      <a:solidFill>
                        <a:srgbClr val="000000"/>
                      </a:solidFill>
                      <a:prstDash val="solid"/>
                    </a:lnR>
                    <a:lnT w="6480">
                      <a:solidFill>
                        <a:srgbClr val="000000"/>
                      </a:solidFill>
                      <a:prstDash val="solid"/>
                    </a:lnT>
                    <a:lnB w="648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7" name="Рисунок 96"/>
          <p:cNvPicPr/>
          <p:nvPr/>
        </p:nvPicPr>
        <p:blipFill>
          <a:blip r:embed="rId2"/>
          <a:stretch/>
        </p:blipFill>
        <p:spPr>
          <a:xfrm>
            <a:off x="11316600" y="180000"/>
            <a:ext cx="742680" cy="53928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title"/>
          </p:nvPr>
        </p:nvSpPr>
        <p:spPr>
          <a:xfrm>
            <a:off x="896400" y="158040"/>
            <a:ext cx="10514520" cy="622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/>
          <a:p>
            <a:pPr indent="0" algn="ctr" defTabSz="914400">
              <a:lnSpc>
                <a:spcPct val="90000"/>
              </a:lnSpc>
              <a:buNone/>
              <a:tabLst>
                <a:tab pos="0" algn="l"/>
              </a:tabLst>
            </a:pPr>
            <a:r>
              <a:rPr lang="ru-RU" sz="3200" b="0" strike="noStrike" spc="-1">
                <a:solidFill>
                  <a:schemeClr val="dk1"/>
                </a:solidFill>
                <a:latin typeface="Arial"/>
              </a:rPr>
              <a:t>Ожидаемые результаты </a:t>
            </a:r>
            <a:endParaRPr lang="ru-RU" sz="32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99" name="PlaceHolder 2"/>
          <p:cNvSpPr>
            <a:spLocks noGrp="1"/>
          </p:cNvSpPr>
          <p:nvPr>
            <p:ph/>
          </p:nvPr>
        </p:nvSpPr>
        <p:spPr>
          <a:xfrm>
            <a:off x="785520" y="1800360"/>
            <a:ext cx="11093760" cy="3418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marL="514440" indent="-51444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alibri Light"/>
              <a:buAutoNum type="arabicPeriod"/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Сокращение времени предоставления услуги.</a:t>
            </a: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marL="360360" indent="-36036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ru-RU" sz="2800" b="0" strike="noStrike" spc="-1">
                <a:solidFill>
                  <a:schemeClr val="dk1"/>
                </a:solidFill>
                <a:latin typeface="Arial"/>
              </a:rPr>
              <a:t>2. Обеспечение свободного информационного доступа для заявителя об оказании муниципальной услуги. </a:t>
            </a: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marL="36036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marL="36036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marL="36036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marL="36036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  <a:p>
            <a:pPr marL="360360"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ru-RU" sz="2800" b="0" strike="noStrike" spc="-1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100" name="PlaceHolder 3"/>
          <p:cNvSpPr>
            <a:spLocks noGrp="1"/>
          </p:cNvSpPr>
          <p:nvPr>
            <p:ph type="sldNum" idx="41"/>
          </p:nvPr>
        </p:nvSpPr>
        <p:spPr>
          <a:xfrm>
            <a:off x="8610480" y="6356520"/>
            <a:ext cx="2742120" cy="36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pos="0" algn="l"/>
              </a:tabLst>
              <a:defRPr lang="ru-RU" sz="1200" b="0" strike="noStrike" spc="-1">
                <a:solidFill>
                  <a:srgbClr val="8B8B8B"/>
                </a:solidFill>
                <a:latin typeface="Arial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pos="0" algn="l"/>
              </a:tabLst>
            </a:pPr>
            <a:fld id="{15056291-B594-4802-B0CD-C25A1D269F50}" type="slidenum">
              <a:rPr lang="ru-RU" sz="1200" b="0" strike="noStrike" spc="-1">
                <a:solidFill>
                  <a:srgbClr val="8B8B8B"/>
                </a:solidFill>
                <a:latin typeface="Arial"/>
              </a:rPr>
              <a:t>10</a:t>
            </a:fld>
            <a:endParaRPr lang="ru-RU" sz="1200" b="0" strike="noStrike" spc="-1">
              <a:solidFill>
                <a:srgbClr val="000000"/>
              </a:solidFill>
              <a:latin typeface="Times New Roman"/>
            </a:endParaRPr>
          </a:p>
        </p:txBody>
      </p:sp>
      <p:pic>
        <p:nvPicPr>
          <p:cNvPr id="101" name="Рисунок 100"/>
          <p:cNvPicPr/>
          <p:nvPr/>
        </p:nvPicPr>
        <p:blipFill>
          <a:blip r:embed="rId2"/>
          <a:stretch/>
        </p:blipFill>
        <p:spPr>
          <a:xfrm>
            <a:off x="10980000" y="193680"/>
            <a:ext cx="971640" cy="705600"/>
          </a:xfrm>
          <a:prstGeom prst="rect">
            <a:avLst/>
          </a:prstGeom>
          <a:ln w="0">
            <a:noFill/>
          </a:ln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9505C01-97C7-4513-A242-B1095AA3CD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687" y="110606"/>
            <a:ext cx="525545" cy="66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0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2933</TotalTime>
  <Words>277</Words>
  <Application>Microsoft Office PowerPoint</Application>
  <PresentationFormat>Широкоэкранный</PresentationFormat>
  <Paragraphs>82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12</vt:i4>
      </vt:variant>
      <vt:variant>
        <vt:lpstr>Заголовки слайдов</vt:lpstr>
      </vt:variant>
      <vt:variant>
        <vt:i4>10</vt:i4>
      </vt:variant>
    </vt:vector>
  </HeadingPairs>
  <TitlesOfParts>
    <vt:vector size="29" baseType="lpstr">
      <vt:lpstr>Arial</vt:lpstr>
      <vt:lpstr>Calibri</vt:lpstr>
      <vt:lpstr>Calibri Light</vt:lpstr>
      <vt:lpstr>Open Sans</vt:lpstr>
      <vt:lpstr>Symbol</vt:lpstr>
      <vt:lpstr>Times New Roman</vt:lpstr>
      <vt:lpstr>Wingdings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Тема Office</vt:lpstr>
      <vt:lpstr>Управления городского хозяйства и промышленного комплекса Администрации муниципального образования «город Десногорск» Смоленской области </vt:lpstr>
      <vt:lpstr>Презентация PowerPoint</vt:lpstr>
      <vt:lpstr>Презентация PowerPoint</vt:lpstr>
      <vt:lpstr>Целевые показатели</vt:lpstr>
      <vt:lpstr>Презентация PowerPoint</vt:lpstr>
      <vt:lpstr>Презентация PowerPoint</vt:lpstr>
      <vt:lpstr>Презентация PowerPoint</vt:lpstr>
      <vt:lpstr>Презентация PowerPoint</vt:lpstr>
      <vt:lpstr>План мероприятий по реализации проекта:</vt:lpstr>
      <vt:lpstr>Ожидаемые результаты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PC</dc:creator>
  <dc:description/>
  <cp:lastModifiedBy>Андрей Клятышев</cp:lastModifiedBy>
  <cp:revision>184</cp:revision>
  <dcterms:created xsi:type="dcterms:W3CDTF">2025-06-03T07:59:50Z</dcterms:created>
  <dcterms:modified xsi:type="dcterms:W3CDTF">2026-10-18T08:21:23Z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Широкоэкранный</vt:lpwstr>
  </property>
  <property fmtid="{D5CDD505-2E9C-101B-9397-08002B2CF9AE}" pid="3" name="Slides">
    <vt:i4>11</vt:i4>
  </property>
</Properties>
</file>