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6.xml.rels" ContentType="application/vnd.openxmlformats-package.relationships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presentation.xml" ContentType="application/vnd.openxmlformats-officedocument.presentationml.presentation.main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_rels/notesSlide6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_rels/slide8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6.xml.rels" ContentType="application/vnd.openxmlformats-package.relationships+xml"/>
  <Override PartName="/ppt/slides/_rels/slide10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1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7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harts/_rels/chart4.xml.rels" ContentType="application/vnd.openxmlformats-package.relationships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media/image2.png" ContentType="image/png"/>
  <Override PartName="/ppt/media/image1.png" ContentType="image/png"/>
  <Override PartName="/ppt/media/image3.png" ContentType="image/png"/>
  <Override PartName="/ppt/media/image5.png" ContentType="image/png"/>
  <Override PartName="/ppt/media/image4.png" ContentType="image/png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5148263"/>
  <p:notesSz cx="6794500" cy="9931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presProps" Target="presProps.xml"/>
</Relationships>
</file>

<file path=ppt/charts/_rels/chart4.xml.rels><?xml version="1.0" encoding="UTF-8"?>
<Relationships xmlns="http://schemas.openxmlformats.org/package/2006/relationships"><Relationship Id="rId1" Type="http://schemas.openxmlformats.org/officeDocument/2006/relationships/chartUserShapes" Target="../drawings/drawing2.xml"/>
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907255803521364"/>
          <c:y val="0.013904282115869"/>
          <c:w val="0.873051474711226"/>
          <c:h val="0.4798992443324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1 ЭТАП - Согласование с ЦНИИТМАШ и Гидропресс</c:v>
                </c:pt>
              </c:strCache>
            </c:strRef>
          </c:tx>
          <c:spPr>
            <a:solidFill>
              <a:srgbClr val="0070c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800" spc="-1" strike="noStrike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0"/>
                <c:pt idx="0">
                  <c:v>171</c:v>
                </c:pt>
                <c:pt idx="1">
                  <c:v>152</c:v>
                </c:pt>
                <c:pt idx="2">
                  <c:v>176</c:v>
                </c:pt>
                <c:pt idx="3">
                  <c:v>199</c:v>
                </c:pt>
                <c:pt idx="4">
                  <c:v>111</c:v>
                </c:pt>
                <c:pt idx="5">
                  <c:v>81</c:v>
                </c:pt>
                <c:pt idx="6">
                  <c:v>177</c:v>
                </c:pt>
                <c:pt idx="7">
                  <c:v>190</c:v>
                </c:pt>
                <c:pt idx="8">
                  <c:v>155</c:v>
                </c:pt>
                <c:pt idx="9">
                  <c:v>161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 ЭТАП - Согласование с АЭС</c:v>
                </c:pt>
              </c:strCache>
            </c:strRef>
          </c:tx>
          <c:spPr>
            <a:solidFill>
              <a:srgbClr val="ff9999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0"/>
                <c:pt idx="0">
                  <c:v>312</c:v>
                </c:pt>
                <c:pt idx="1">
                  <c:v>299</c:v>
                </c:pt>
                <c:pt idx="2">
                  <c:v>351</c:v>
                </c:pt>
                <c:pt idx="3">
                  <c:v>123</c:v>
                </c:pt>
                <c:pt idx="4">
                  <c:v>87</c:v>
                </c:pt>
                <c:pt idx="5">
                  <c:v>311</c:v>
                </c:pt>
                <c:pt idx="6">
                  <c:v>145</c:v>
                </c:pt>
                <c:pt idx="7">
                  <c:v>62</c:v>
                </c:pt>
                <c:pt idx="8">
                  <c:v>167</c:v>
                </c:pt>
                <c:pt idx="9">
                  <c:v>299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3 ЭТАП - Согласование с КРЭА</c:v>
                </c:pt>
              </c:strCache>
            </c:strRef>
          </c:tx>
          <c:spPr>
            <a:solidFill>
              <a:srgbClr val="d4dee8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0"/>
                <c:pt idx="0">
                  <c:v>42</c:v>
                </c:pt>
                <c:pt idx="1">
                  <c:v>7</c:v>
                </c:pt>
                <c:pt idx="2">
                  <c:v>34</c:v>
                </c:pt>
                <c:pt idx="3">
                  <c:v>22</c:v>
                </c:pt>
                <c:pt idx="4">
                  <c:v>16</c:v>
                </c:pt>
                <c:pt idx="5">
                  <c:v>14</c:v>
                </c:pt>
                <c:pt idx="6">
                  <c:v>31</c:v>
                </c:pt>
                <c:pt idx="7">
                  <c:v>42</c:v>
                </c:pt>
                <c:pt idx="8">
                  <c:v>11</c:v>
                </c:pt>
                <c:pt idx="9">
                  <c:v>67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4 ЭТАП - Согласование с Ростехнадзором</c:v>
                </c:pt>
              </c:strCache>
            </c:strRef>
          </c:tx>
          <c:spPr>
            <a:solidFill>
              <a:srgbClr val="d4ecba"/>
            </a:solidFill>
            <a:ln w="0">
              <a:noFill/>
            </a:ln>
          </c:spPr>
          <c:invertIfNegative val="0"/>
          <c:dPt>
            <c:idx val="7"/>
            <c:invertIfNegative val="0"/>
            <c:spPr>
              <a:solidFill>
                <a:srgbClr val="d4ecba"/>
              </a:solidFill>
              <a:ln w="0">
                <a:noFill/>
              </a:ln>
            </c:spPr>
          </c:dPt>
          <c:dLbls>
            <c:numFmt formatCode="General" sourceLinked="0"/>
            <c:dLbl>
              <c:idx val="7"/>
              <c:layout>
                <c:manualLayout>
                  <c:x val="-0.00415249798405013"/>
                  <c:y val="0.00279068268629292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0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0" sz="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0"/>
                <c:pt idx="0">
                  <c:v>171</c:v>
                </c:pt>
                <c:pt idx="1">
                  <c:v>197</c:v>
                </c:pt>
                <c:pt idx="2">
                  <c:v>164</c:v>
                </c:pt>
                <c:pt idx="3">
                  <c:v>139</c:v>
                </c:pt>
                <c:pt idx="4">
                  <c:v>188</c:v>
                </c:pt>
                <c:pt idx="5">
                  <c:v>177</c:v>
                </c:pt>
                <c:pt idx="6">
                  <c:v>132</c:v>
                </c:pt>
                <c:pt idx="7">
                  <c:v>99</c:v>
                </c:pt>
                <c:pt idx="8">
                  <c:v>110</c:v>
                </c:pt>
                <c:pt idx="9">
                  <c:v>45</c:v>
                </c:pt>
              </c:numCache>
            </c:numRef>
          </c:val>
        </c:ser>
        <c:ser>
          <c:idx val="4"/>
          <c:order val="4"/>
          <c:tx>
            <c:strRef>
              <c:f>label 4</c:f>
              <c:strCache>
                <c:ptCount val="1"/>
                <c:pt idx="0">
                  <c:v>5 ЭТАП - Утв. решения о применении ИМ, регистрация</c:v>
                </c:pt>
              </c:strCache>
            </c:strRef>
          </c:tx>
          <c:spPr>
            <a:solidFill>
              <a:srgbClr val="ffff0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10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11</c:v>
                </c:pt>
                <c:pt idx="6">
                  <c:v>5</c:v>
                </c:pt>
                <c:pt idx="7">
                  <c:v>2</c:v>
                </c:pt>
                <c:pt idx="8">
                  <c:v>3</c:v>
                </c:pt>
                <c:pt idx="9">
                  <c:v>12</c:v>
                </c:pt>
              </c:numCache>
            </c:numRef>
          </c:val>
        </c:ser>
        <c:gapWidth val="54"/>
        <c:overlap val="100"/>
        <c:axId val="30305244"/>
        <c:axId val="31950809"/>
      </c:barChart>
      <c:lineChart>
        <c:grouping val="stacked"/>
        <c:varyColors val="0"/>
        <c:ser>
          <c:idx val="5"/>
          <c:order val="5"/>
          <c:tx>
            <c:strRef>
              <c:f>label 5</c:f>
              <c:strCache>
                <c:ptCount val="1"/>
                <c:pt idx="0">
                  <c:v>Цель по всему проекту</c:v>
                </c:pt>
              </c:strCache>
            </c:strRef>
          </c:tx>
          <c:spPr>
            <a:solidFill>
              <a:srgbClr val="ff0000"/>
            </a:solidFill>
            <a:ln w="28440">
              <a:solidFill>
                <a:srgbClr val="ff0000"/>
              </a:solidFill>
              <a:round/>
            </a:ln>
          </c:spPr>
          <c:marker>
            <c:symbol val="none"/>
          </c:marker>
          <c:dLbls>
            <c:txPr>
              <a:bodyPr wrap="square"/>
              <a:lstStyle/>
              <a:p>
                <a:pPr>
                  <a:defRPr b="0" sz="1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eparator>;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10"/>
                <c:pt idx="0">
                  <c:v>52</c:v>
                </c:pt>
                <c:pt idx="1">
                  <c:v>52</c:v>
                </c:pt>
                <c:pt idx="2">
                  <c:v>52</c:v>
                </c:pt>
                <c:pt idx="3">
                  <c:v>52</c:v>
                </c:pt>
                <c:pt idx="4">
                  <c:v>52</c:v>
                </c:pt>
                <c:pt idx="5">
                  <c:v>52</c:v>
                </c:pt>
                <c:pt idx="6">
                  <c:v>52</c:v>
                </c:pt>
                <c:pt idx="7">
                  <c:v>52</c:v>
                </c:pt>
                <c:pt idx="8">
                  <c:v>52</c:v>
                </c:pt>
                <c:pt idx="9">
                  <c:v>52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label 6</c:f>
              <c:strCache>
                <c:ptCount val="1"/>
                <c:pt idx="0">
                  <c:v>Итого</c:v>
                </c:pt>
              </c:strCache>
            </c:strRef>
          </c:tx>
          <c:spPr>
            <a:solidFill>
              <a:srgbClr val="99ccff"/>
            </a:solidFill>
            <a:ln w="28440">
              <a:noFill/>
            </a:ln>
          </c:spPr>
          <c:marker>
            <c:symbol val="none"/>
          </c:marker>
          <c:dLbls>
            <c:numFmt formatCode="General" sourceLinked="0"/>
            <c:txPr>
              <a:bodyPr wrap="square"/>
              <a:lstStyle/>
              <a:p>
                <a:pPr>
                  <a:defRPr b="1" sz="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АМ106.04-14</c:v>
                </c:pt>
                <c:pt idx="1">
                  <c:v>2. АМ106.07-14</c:v>
                </c:pt>
                <c:pt idx="2">
                  <c:v>3. АМ106.08-14</c:v>
                </c:pt>
                <c:pt idx="3">
                  <c:v>4. АМ106.10-14</c:v>
                </c:pt>
                <c:pt idx="4">
                  <c:v>5. АМ106.33-13</c:v>
                </c:pt>
                <c:pt idx="5">
                  <c:v>6. АМ103.32-13</c:v>
                </c:pt>
                <c:pt idx="6">
                  <c:v>7. АМ106.02-14</c:v>
                </c:pt>
                <c:pt idx="7">
                  <c:v>8. АМ106.03-14</c:v>
                </c:pt>
                <c:pt idx="8">
                  <c:v>9. АМ106.23-15</c:v>
                </c:pt>
                <c:pt idx="9">
                  <c:v>10. АМ106.33-16</c:v>
                </c:pt>
              </c:strCache>
            </c:strRef>
          </c:cat>
          <c:val>
            <c:numRef>
              <c:f>6</c:f>
              <c:numCache>
                <c:formatCode>General</c:formatCode>
                <c:ptCount val="10"/>
                <c:pt idx="0">
                  <c:v>700</c:v>
                </c:pt>
                <c:pt idx="1">
                  <c:v>660</c:v>
                </c:pt>
                <c:pt idx="2">
                  <c:v>727</c:v>
                </c:pt>
                <c:pt idx="3">
                  <c:v>485</c:v>
                </c:pt>
                <c:pt idx="4">
                  <c:v>403</c:v>
                </c:pt>
                <c:pt idx="5">
                  <c:v>594</c:v>
                </c:pt>
                <c:pt idx="6">
                  <c:v>490</c:v>
                </c:pt>
                <c:pt idx="7">
                  <c:v>395</c:v>
                </c:pt>
                <c:pt idx="8">
                  <c:v>446</c:v>
                </c:pt>
                <c:pt idx="9">
                  <c:v>584</c:v>
                </c:pt>
              </c:numCache>
            </c:numRef>
          </c:val>
          <c:smooth val="0"/>
        </c:ser>
        <c:hiLowLines>
          <c:spPr>
            <a:ln w="0">
              <a:noFill/>
            </a:ln>
          </c:spPr>
        </c:hiLowLines>
        <c:marker val="0"/>
        <c:axId val="30305244"/>
        <c:axId val="31950809"/>
      </c:lineChart>
      <c:catAx>
        <c:axId val="303052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 rot="-5400000"/>
          <a:lstStyle/>
          <a:p>
            <a:pPr>
              <a:defRPr b="0" sz="8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31950809"/>
        <c:crosses val="autoZero"/>
        <c:auto val="1"/>
        <c:lblAlgn val="ctr"/>
        <c:lblOffset val="100"/>
        <c:noMultiLvlLbl val="0"/>
      </c:catAx>
      <c:valAx>
        <c:axId val="31950809"/>
        <c:scaling>
          <c:orientation val="minMax"/>
          <c:max val="800"/>
          <c:min val="0"/>
        </c:scaling>
        <c:delete val="0"/>
        <c:axPos val="l"/>
        <c:majorGridlines>
          <c:spPr>
            <a:ln w="9360">
              <a:solidFill>
                <a:srgbClr val="e5e5e5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9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30305244"/>
        <c:crosses val="autoZero"/>
        <c:crossBetween val="between"/>
        <c:majorUnit val="100"/>
      </c:valAx>
      <c:spPr>
        <a:noFill/>
        <a:ln w="0">
          <a:noFill/>
        </a:ln>
      </c:spPr>
    </c:plotArea>
    <c:legend>
      <c:legendPos val="b"/>
      <c:legendEntry>
        <c:idx val="5"/>
        <c:delete val="1"/>
      </c:legendEntry>
      <c:layout>
        <c:manualLayout>
          <c:xMode val="edge"/>
          <c:yMode val="edge"/>
          <c:x val="0.0160692605312026"/>
          <c:y val="0.746993224996712"/>
          <c:w val="0.97196502471272"/>
          <c:h val="0.253006775003288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b="0" sz="700" spc="-1" strike="noStrike">
              <a:solidFill>
                <a:srgbClr val="000000"/>
              </a:solidFill>
              <a:latin typeface="Rosatom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835785114961316"/>
          <c:y val="0.0168158127642836"/>
          <c:w val="0.873052195706658"/>
          <c:h val="0.54902153604090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1 ЭТАП - Согласование с ЦНИИТМАШ, Гидропресс и АЭС</c:v>
                </c:pt>
              </c:strCache>
            </c:strRef>
          </c:tx>
          <c:spPr>
            <a:solidFill>
              <a:srgbClr val="0070c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600" spc="-1" strike="noStrike">
                    <a:solidFill>
                      <a:srgbClr val="ffffff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АМ106.14-15</c:v>
                </c:pt>
                <c:pt idx="1">
                  <c:v>2. АМ106.17-15</c:v>
                </c:pt>
                <c:pt idx="2">
                  <c:v>3. АМ106.18-15</c:v>
                </c:pt>
                <c:pt idx="3">
                  <c:v>4. АМ106.11-15</c:v>
                </c:pt>
                <c:pt idx="4">
                  <c:v>5. АМ106.37-15</c:v>
                </c:pt>
                <c:pt idx="5">
                  <c:v>6. АМ103.39-15</c:v>
                </c:pt>
                <c:pt idx="6">
                  <c:v>7. АМ106.41-15</c:v>
                </c:pt>
                <c:pt idx="7">
                  <c:v>8. АМ106.45-15</c:v>
                </c:pt>
                <c:pt idx="8">
                  <c:v>9. АМ106.49-15</c:v>
                </c:pt>
                <c:pt idx="9">
                  <c:v>10. АМ106.55-15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0"/>
                <c:pt idx="0">
                  <c:v>21</c:v>
                </c:pt>
                <c:pt idx="1">
                  <c:v>24</c:v>
                </c:pt>
                <c:pt idx="2">
                  <c:v>27</c:v>
                </c:pt>
                <c:pt idx="3">
                  <c:v>26</c:v>
                </c:pt>
                <c:pt idx="4">
                  <c:v>23</c:v>
                </c:pt>
                <c:pt idx="5">
                  <c:v>23</c:v>
                </c:pt>
                <c:pt idx="6">
                  <c:v>22</c:v>
                </c:pt>
                <c:pt idx="7">
                  <c:v>21</c:v>
                </c:pt>
                <c:pt idx="8">
                  <c:v>20</c:v>
                </c:pt>
                <c:pt idx="9">
                  <c:v>22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 ЭТАП - Согласование с КРЭА</c:v>
                </c:pt>
              </c:strCache>
            </c:strRef>
          </c:tx>
          <c:spPr>
            <a:solidFill>
              <a:srgbClr val="c7e0fb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7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АМ106.14-15</c:v>
                </c:pt>
                <c:pt idx="1">
                  <c:v>2. АМ106.17-15</c:v>
                </c:pt>
                <c:pt idx="2">
                  <c:v>3. АМ106.18-15</c:v>
                </c:pt>
                <c:pt idx="3">
                  <c:v>4. АМ106.11-15</c:v>
                </c:pt>
                <c:pt idx="4">
                  <c:v>5. АМ106.37-15</c:v>
                </c:pt>
                <c:pt idx="5">
                  <c:v>6. АМ103.39-15</c:v>
                </c:pt>
                <c:pt idx="6">
                  <c:v>7. АМ106.41-15</c:v>
                </c:pt>
                <c:pt idx="7">
                  <c:v>8. АМ106.45-15</c:v>
                </c:pt>
                <c:pt idx="8">
                  <c:v>9. АМ106.49-15</c:v>
                </c:pt>
                <c:pt idx="9">
                  <c:v>10. АМ106.55-15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  <c:pt idx="7">
                  <c:v>5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3 ЭТАП - Согласование с Ростехнадзором</c:v>
                </c:pt>
              </c:strCache>
            </c:strRef>
          </c:tx>
          <c:spPr>
            <a:solidFill>
              <a:srgbClr val="d4ecba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7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АМ106.14-15</c:v>
                </c:pt>
                <c:pt idx="1">
                  <c:v>2. АМ106.17-15</c:v>
                </c:pt>
                <c:pt idx="2">
                  <c:v>3. АМ106.18-15</c:v>
                </c:pt>
                <c:pt idx="3">
                  <c:v>4. АМ106.11-15</c:v>
                </c:pt>
                <c:pt idx="4">
                  <c:v>5. АМ106.37-15</c:v>
                </c:pt>
                <c:pt idx="5">
                  <c:v>6. АМ103.39-15</c:v>
                </c:pt>
                <c:pt idx="6">
                  <c:v>7. АМ106.41-15</c:v>
                </c:pt>
                <c:pt idx="7">
                  <c:v>8. АМ106.45-15</c:v>
                </c:pt>
                <c:pt idx="8">
                  <c:v>9. АМ106.49-15</c:v>
                </c:pt>
                <c:pt idx="9">
                  <c:v>10. АМ106.55-15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0"/>
                <c:pt idx="0">
                  <c:v>22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20</c:v>
                </c:pt>
                <c:pt idx="5">
                  <c:v>22</c:v>
                </c:pt>
                <c:pt idx="6">
                  <c:v>21</c:v>
                </c:pt>
                <c:pt idx="7">
                  <c:v>20</c:v>
                </c:pt>
                <c:pt idx="8">
                  <c:v>22</c:v>
                </c:pt>
                <c:pt idx="9">
                  <c:v>21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4 ЭТАП - Утв. решения о применении ИМ, регистрация</c:v>
                </c:pt>
              </c:strCache>
            </c:strRef>
          </c:tx>
          <c:spPr>
            <a:solidFill>
              <a:srgbClr val="ffff00"/>
            </a:solidFill>
            <a:ln w="0">
              <a:noFill/>
            </a:ln>
          </c:spPr>
          <c:invertIfNegative val="0"/>
          <c:dPt>
            <c:idx val="7"/>
            <c:invertIfNegative val="0"/>
            <c:spPr>
              <a:solidFill>
                <a:srgbClr val="ffff00"/>
              </a:solidFill>
              <a:ln w="0">
                <a:noFill/>
              </a:ln>
            </c:spPr>
          </c:dPt>
          <c:dLbls>
            <c:numFmt formatCode="General" sourceLinked="0"/>
            <c:dLbl>
              <c:idx val="7"/>
              <c:layout>
                <c:manualLayout>
                  <c:x val="-0.00415249798405013"/>
                  <c:y val="0.00279068268629292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0" sz="7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0" sz="7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АМ106.14-15</c:v>
                </c:pt>
                <c:pt idx="1">
                  <c:v>2. АМ106.17-15</c:v>
                </c:pt>
                <c:pt idx="2">
                  <c:v>3. АМ106.18-15</c:v>
                </c:pt>
                <c:pt idx="3">
                  <c:v>4. АМ106.11-15</c:v>
                </c:pt>
                <c:pt idx="4">
                  <c:v>5. АМ106.37-15</c:v>
                </c:pt>
                <c:pt idx="5">
                  <c:v>6. АМ103.39-15</c:v>
                </c:pt>
                <c:pt idx="6">
                  <c:v>7. АМ106.41-15</c:v>
                </c:pt>
                <c:pt idx="7">
                  <c:v>8. АМ106.45-15</c:v>
                </c:pt>
                <c:pt idx="8">
                  <c:v>9. АМ106.49-15</c:v>
                </c:pt>
                <c:pt idx="9">
                  <c:v>10. АМ106.55-15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</c:ser>
        <c:gapWidth val="100"/>
        <c:overlap val="100"/>
        <c:axId val="22183577"/>
        <c:axId val="67893057"/>
      </c:barChart>
      <c:lineChart>
        <c:grouping val="stacked"/>
        <c:varyColors val="0"/>
        <c:ser>
          <c:idx val="4"/>
          <c:order val="4"/>
          <c:tx>
            <c:strRef>
              <c:f>label 4</c:f>
              <c:strCache>
                <c:ptCount val="1"/>
                <c:pt idx="0">
                  <c:v>Цель по всему проекту</c:v>
                </c:pt>
              </c:strCache>
            </c:strRef>
          </c:tx>
          <c:spPr>
            <a:solidFill>
              <a:srgbClr val="ff0000"/>
            </a:solidFill>
            <a:ln w="28440">
              <a:solidFill>
                <a:srgbClr val="ff0000"/>
              </a:solidFill>
              <a:round/>
            </a:ln>
          </c:spPr>
          <c:marker>
            <c:symbol val="none"/>
          </c:marker>
          <c:dLbls>
            <c:txPr>
              <a:bodyPr wrap="square"/>
              <a:lstStyle/>
              <a:p>
                <a:pPr>
                  <a:defRPr b="0" sz="1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eparator>;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АМ106.14-15</c:v>
                </c:pt>
                <c:pt idx="1">
                  <c:v>2. АМ106.17-15</c:v>
                </c:pt>
                <c:pt idx="2">
                  <c:v>3. АМ106.18-15</c:v>
                </c:pt>
                <c:pt idx="3">
                  <c:v>4. АМ106.11-15</c:v>
                </c:pt>
                <c:pt idx="4">
                  <c:v>5. АМ106.37-15</c:v>
                </c:pt>
                <c:pt idx="5">
                  <c:v>6. АМ103.39-15</c:v>
                </c:pt>
                <c:pt idx="6">
                  <c:v>7. АМ106.41-15</c:v>
                </c:pt>
                <c:pt idx="7">
                  <c:v>8. АМ106.45-15</c:v>
                </c:pt>
                <c:pt idx="8">
                  <c:v>9. АМ106.49-15</c:v>
                </c:pt>
                <c:pt idx="9">
                  <c:v>10. АМ106.55-15</c:v>
                </c:pt>
              </c:strCache>
            </c:strRef>
          </c:cat>
          <c:val>
            <c:numRef>
              <c:f>4</c:f>
              <c:numCache>
                <c:formatCode>General</c:formatCode>
                <c:ptCount val="10"/>
                <c:pt idx="0">
                  <c:v>52</c:v>
                </c:pt>
                <c:pt idx="1">
                  <c:v>52</c:v>
                </c:pt>
                <c:pt idx="2">
                  <c:v>52</c:v>
                </c:pt>
                <c:pt idx="3">
                  <c:v>52</c:v>
                </c:pt>
                <c:pt idx="4">
                  <c:v>52</c:v>
                </c:pt>
                <c:pt idx="5">
                  <c:v>52</c:v>
                </c:pt>
                <c:pt idx="6">
                  <c:v>52</c:v>
                </c:pt>
                <c:pt idx="7">
                  <c:v>52</c:v>
                </c:pt>
                <c:pt idx="8">
                  <c:v>52</c:v>
                </c:pt>
                <c:pt idx="9">
                  <c:v>52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label 5</c:f>
              <c:strCache>
                <c:ptCount val="1"/>
                <c:pt idx="0">
                  <c:v>Итого</c:v>
                </c:pt>
              </c:strCache>
            </c:strRef>
          </c:tx>
          <c:spPr>
            <a:solidFill>
              <a:srgbClr val="99ccff"/>
            </a:solidFill>
            <a:ln w="28440">
              <a:noFill/>
            </a:ln>
          </c:spPr>
          <c:dPt>
            <c:idx val="0"/>
          </c:dPt>
          <c:dPt>
            <c:idx val="1"/>
          </c:dPt>
          <c:dPt>
            <c:idx val="2"/>
          </c:dPt>
          <c:dPt>
            <c:idx val="3"/>
          </c:dPt>
          <c:dPt>
            <c:idx val="4"/>
          </c:dPt>
          <c:dPt>
            <c:idx val="5"/>
          </c:dPt>
          <c:dPt>
            <c:idx val="6"/>
          </c:dPt>
          <c:dPt>
            <c:idx val="7"/>
          </c:dPt>
          <c:dPt>
            <c:idx val="8"/>
          </c:dPt>
          <c:dPt>
            <c:idx val="9"/>
          </c:dPt>
          <c:dLbls>
            <c:numFmt formatCode="General" sourceLinked="0"/>
            <c:dLbl>
              <c:idx val="0"/>
              <c:layout>
                <c:manualLayout>
                  <c:x val="-0.043619304769122"/>
                  <c:y val="-0.0374171825666485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1"/>
              <c:layout>
                <c:manualLayout>
                  <c:x val="-0.0555618415046686"/>
                  <c:y val="-0.031040003414052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2"/>
              <c:layout>
                <c:manualLayout>
                  <c:x val="-0.0460856352325669"/>
                  <c:y val="-0.0286980682518639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3"/>
              <c:layout>
                <c:manualLayout>
                  <c:x val="-0.0490671988811133"/>
                  <c:y val="-0.0276520793601614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4"/>
              <c:layout>
                <c:manualLayout>
                  <c:x val="-0.0490671988811133"/>
                  <c:y val="-0.0248868714241453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5"/>
              <c:layout>
                <c:manualLayout>
                  <c:x val="-0.0455623989610339"/>
                  <c:y val="-0.0304172872961775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6"/>
              <c:layout>
                <c:manualLayout>
                  <c:x val="-0.0420575990409543"/>
                  <c:y val="-0.0387129111042259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7"/>
              <c:layout>
                <c:manualLayout>
                  <c:x val="-0.0490671988811133"/>
                  <c:y val="-0.0497737428482905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8"/>
              <c:layout>
                <c:manualLayout>
                  <c:x val="-0.0455623989610338"/>
                  <c:y val="-0.0331824952321936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dLbl>
              <c:idx val="9"/>
              <c:layout>
                <c:manualLayout>
                  <c:x val="-0.0490671988811135"/>
                  <c:y val="-0.0276520793601614"/>
                </c:manualLayout>
              </c:layout>
              <c:numFmt formatCode="General" sourceLinked="0"/>
              <c:txPr>
                <a:bodyPr wrap="square"/>
                <a:lstStyle/>
                <a:p>
                  <a:pPr>
                    <a:defRPr b="1" sz="8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1" sz="8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r"/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10"/>
                <c:pt idx="0">
                  <c:v>1. АМ106.14-15</c:v>
                </c:pt>
                <c:pt idx="1">
                  <c:v>2. АМ106.17-15</c:v>
                </c:pt>
                <c:pt idx="2">
                  <c:v>3. АМ106.18-15</c:v>
                </c:pt>
                <c:pt idx="3">
                  <c:v>4. АМ106.11-15</c:v>
                </c:pt>
                <c:pt idx="4">
                  <c:v>5. АМ106.37-15</c:v>
                </c:pt>
                <c:pt idx="5">
                  <c:v>6. АМ103.39-15</c:v>
                </c:pt>
                <c:pt idx="6">
                  <c:v>7. АМ106.41-15</c:v>
                </c:pt>
                <c:pt idx="7">
                  <c:v>8. АМ106.45-15</c:v>
                </c:pt>
                <c:pt idx="8">
                  <c:v>9. АМ106.49-15</c:v>
                </c:pt>
                <c:pt idx="9">
                  <c:v>10. АМ106.55-15</c:v>
                </c:pt>
              </c:strCache>
            </c:strRef>
          </c:cat>
          <c:val>
            <c:numRef>
              <c:f>5</c:f>
              <c:numCache>
                <c:formatCode>General</c:formatCode>
                <c:ptCount val="10"/>
                <c:pt idx="0">
                  <c:v>51</c:v>
                </c:pt>
                <c:pt idx="1">
                  <c:v>52</c:v>
                </c:pt>
                <c:pt idx="2">
                  <c:v>56</c:v>
                </c:pt>
                <c:pt idx="3">
                  <c:v>57</c:v>
                </c:pt>
                <c:pt idx="4">
                  <c:v>51</c:v>
                </c:pt>
                <c:pt idx="5">
                  <c:v>51</c:v>
                </c:pt>
                <c:pt idx="6">
                  <c:v>49</c:v>
                </c:pt>
                <c:pt idx="7">
                  <c:v>48</c:v>
                </c:pt>
                <c:pt idx="8">
                  <c:v>50</c:v>
                </c:pt>
                <c:pt idx="9">
                  <c:v>50</c:v>
                </c:pt>
              </c:numCache>
            </c:numRef>
          </c:val>
          <c:smooth val="0"/>
        </c:ser>
        <c:hiLowLines>
          <c:spPr>
            <a:ln w="0">
              <a:noFill/>
            </a:ln>
          </c:spPr>
        </c:hiLowLines>
        <c:marker val="1"/>
        <c:axId val="22183577"/>
        <c:axId val="67893057"/>
      </c:lineChart>
      <c:catAx>
        <c:axId val="22183577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 rot="-5400000"/>
          <a:lstStyle/>
          <a:p>
            <a:pPr>
              <a:defRPr b="0" sz="8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67893057"/>
        <c:crosses val="autoZero"/>
        <c:auto val="1"/>
        <c:lblAlgn val="ctr"/>
        <c:lblOffset val="100"/>
        <c:noMultiLvlLbl val="0"/>
      </c:catAx>
      <c:valAx>
        <c:axId val="67893057"/>
        <c:scaling>
          <c:orientation val="minMax"/>
          <c:max val="80"/>
        </c:scaling>
        <c:delete val="0"/>
        <c:axPos val="l"/>
        <c:majorGridlines>
          <c:spPr>
            <a:ln w="9360">
              <a:solidFill>
                <a:srgbClr val="e5e5e5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9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22183577"/>
        <c:crosses val="autoZero"/>
        <c:crossBetween val="between"/>
      </c:valAx>
      <c:spPr>
        <a:noFill/>
        <a:ln w="0">
          <a:noFill/>
        </a:ln>
      </c:spPr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"/>
          <c:y val="0.813655482843392"/>
          <c:w val="1"/>
          <c:h val="0.180923929226827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b="0" sz="800" spc="-1" strike="noStrike">
              <a:solidFill>
                <a:srgbClr val="000000"/>
              </a:solidFill>
              <a:latin typeface="Rosatom"/>
              <a:ea typeface="DejaVu Sans"/>
            </a:defRPr>
          </a:pPr>
        </a:p>
      </c:txPr>
    </c:legend>
    <c:plotVisOnly val="1"/>
    <c:dispBlanksAs val="gap"/>
  </c:chart>
  <c:spPr>
    <a:solidFill>
      <a:srgbClr val="ffffff"/>
    </a:solidFill>
    <a:ln w="0">
      <a:noFill/>
    </a:ln>
  </c:spPr>
  <c:userShapes r:id="rId1"/>
</c:chartSpace>
</file>

<file path=ppt/drawings/drawing2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0.429116268933203</cdr:x>
      <cdr:y>0.0595928803225489</cdr:y>
    </cdr:from>
    <cdr:to>
      <cdr:x>0.429116268933203</cdr:x>
      <cdr:y>0.536434260989281</cdr:y>
    </cdr:to>
    <cdr:cxnSp>
      <cdr:nvCxnSpPr>
        <cdr:cNvPr id="373" name="Прямая соединительная линия 1"/>
        <cdr:cNvCxnSpPr/>
        <cdr:nvPr/>
      </cdr:nvCxnSpPr>
      <cdr:spPr>
        <a:xfrm flipV="1">
          <a:off x="1417680" y="218160"/>
          <a:ext cx="360" cy="1746000"/>
        </a:xfrm>
        <a:prstGeom prst="straightConnector1">
          <a:avLst/>
        </a:prstGeom>
        <a:ln w="19050">
          <a:solidFill>
            <a:srgbClr val="3375b7"/>
          </a:solidFill>
          <a:prstDash val="sysDash"/>
          <a:round/>
        </a:ln>
      </cdr:spPr>
    </cdr:cxnSp>
  </cdr:relSizeAnchor>
</c:userShape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DE4C3015-FEE0-406E-84E7-11975C4BC847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49720" cy="3350880"/>
          </a:xfrm>
          <a:prstGeom prst="rect">
            <a:avLst/>
          </a:prstGeom>
          <a:ln w="0">
            <a:noFill/>
          </a:ln>
        </p:spPr>
      </p:sp>
      <p:sp>
        <p:nvSpPr>
          <p:cNvPr id="548" name="PlaceHolder 2"/>
          <p:cNvSpPr>
            <a:spLocks noGrp="1"/>
          </p:cNvSpPr>
          <p:nvPr>
            <p:ph type="body"/>
          </p:nvPr>
        </p:nvSpPr>
        <p:spPr>
          <a:xfrm>
            <a:off x="679320" y="4780080"/>
            <a:ext cx="5434920" cy="390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9" name="PlaceHolder 3"/>
          <p:cNvSpPr>
            <a:spLocks noGrp="1"/>
          </p:cNvSpPr>
          <p:nvPr>
            <p:ph type="sldNum" idx="7"/>
          </p:nvPr>
        </p:nvSpPr>
        <p:spPr>
          <a:xfrm>
            <a:off x="3848040" y="9433080"/>
            <a:ext cx="2944080" cy="49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C56A18-0FE0-4DAF-8709-34A659715CC3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49720" cy="3350880"/>
          </a:xfrm>
          <a:prstGeom prst="rect">
            <a:avLst/>
          </a:prstGeom>
          <a:ln w="0">
            <a:noFill/>
          </a:ln>
        </p:spPr>
      </p:sp>
      <p:sp>
        <p:nvSpPr>
          <p:cNvPr id="539" name="PlaceHolder 2"/>
          <p:cNvSpPr>
            <a:spLocks noGrp="1"/>
          </p:cNvSpPr>
          <p:nvPr>
            <p:ph type="body"/>
          </p:nvPr>
        </p:nvSpPr>
        <p:spPr>
          <a:xfrm>
            <a:off x="679320" y="4780080"/>
            <a:ext cx="5434920" cy="390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0" name="PlaceHolder 3"/>
          <p:cNvSpPr>
            <a:spLocks noGrp="1"/>
          </p:cNvSpPr>
          <p:nvPr>
            <p:ph type="sldNum" idx="4"/>
          </p:nvPr>
        </p:nvSpPr>
        <p:spPr>
          <a:xfrm>
            <a:off x="3848040" y="9433080"/>
            <a:ext cx="2944080" cy="49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355466-912D-43A2-9106-E1DC1C721321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49720" cy="3350880"/>
          </a:xfrm>
          <a:prstGeom prst="rect">
            <a:avLst/>
          </a:prstGeom>
          <a:ln w="0">
            <a:noFill/>
          </a:ln>
        </p:spPr>
      </p:sp>
      <p:sp>
        <p:nvSpPr>
          <p:cNvPr id="542" name="PlaceHolder 2"/>
          <p:cNvSpPr>
            <a:spLocks noGrp="1"/>
          </p:cNvSpPr>
          <p:nvPr>
            <p:ph type="body"/>
          </p:nvPr>
        </p:nvSpPr>
        <p:spPr>
          <a:xfrm>
            <a:off x="679320" y="4780080"/>
            <a:ext cx="5434920" cy="390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3" name="PlaceHolder 3"/>
          <p:cNvSpPr>
            <a:spLocks noGrp="1"/>
          </p:cNvSpPr>
          <p:nvPr>
            <p:ph type="sldNum" idx="5"/>
          </p:nvPr>
        </p:nvSpPr>
        <p:spPr>
          <a:xfrm>
            <a:off x="3848040" y="9433080"/>
            <a:ext cx="2944080" cy="49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5B7481B-7E46-4912-92B2-0344C2D6AFFA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49720" cy="3350880"/>
          </a:xfrm>
          <a:prstGeom prst="rect">
            <a:avLst/>
          </a:prstGeom>
          <a:ln w="0">
            <a:noFill/>
          </a:ln>
        </p:spPr>
      </p:sp>
      <p:sp>
        <p:nvSpPr>
          <p:cNvPr id="545" name="PlaceHolder 2"/>
          <p:cNvSpPr>
            <a:spLocks noGrp="1"/>
          </p:cNvSpPr>
          <p:nvPr>
            <p:ph type="body"/>
          </p:nvPr>
        </p:nvSpPr>
        <p:spPr>
          <a:xfrm>
            <a:off x="679320" y="4780080"/>
            <a:ext cx="5434920" cy="3909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6" name="PlaceHolder 3"/>
          <p:cNvSpPr>
            <a:spLocks noGrp="1"/>
          </p:cNvSpPr>
          <p:nvPr>
            <p:ph type="sldNum" idx="6"/>
          </p:nvPr>
        </p:nvSpPr>
        <p:spPr>
          <a:xfrm>
            <a:off x="3848040" y="9433080"/>
            <a:ext cx="2944080" cy="49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5C2A609-2F26-4BBE-B06E-240CFC4C0EB9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964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2208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720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964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2208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323964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02208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45720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/>
          </p:nvPr>
        </p:nvSpPr>
        <p:spPr>
          <a:xfrm>
            <a:off x="323964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/>
          </p:nvPr>
        </p:nvSpPr>
        <p:spPr>
          <a:xfrm>
            <a:off x="602208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323964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602208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45720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/>
          </p:nvPr>
        </p:nvSpPr>
        <p:spPr>
          <a:xfrm>
            <a:off x="323964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7"/>
          <p:cNvSpPr>
            <a:spLocks noGrp="1"/>
          </p:cNvSpPr>
          <p:nvPr>
            <p:ph/>
          </p:nvPr>
        </p:nvSpPr>
        <p:spPr>
          <a:xfrm>
            <a:off x="602208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323964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6022080" y="120456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/>
          </p:nvPr>
        </p:nvSpPr>
        <p:spPr>
          <a:xfrm>
            <a:off x="45720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/>
          </p:nvPr>
        </p:nvSpPr>
        <p:spPr>
          <a:xfrm>
            <a:off x="323964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/>
          </p:nvPr>
        </p:nvSpPr>
        <p:spPr>
          <a:xfrm>
            <a:off x="6022080" y="2764080"/>
            <a:ext cx="26496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74240" y="276408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204560"/>
            <a:ext cx="401580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2764080"/>
            <a:ext cx="8229240" cy="142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6" descr=""/>
          <p:cNvPicPr/>
          <p:nvPr/>
        </p:nvPicPr>
        <p:blipFill>
          <a:blip r:embed="rId2"/>
          <a:stretch/>
        </p:blipFill>
        <p:spPr>
          <a:xfrm>
            <a:off x="0" y="-63360"/>
            <a:ext cx="9142920" cy="5151600"/>
          </a:xfrm>
          <a:prstGeom prst="rect">
            <a:avLst/>
          </a:prstGeom>
          <a:ln w="0">
            <a:noFill/>
          </a:ln>
        </p:spPr>
      </p:pic>
      <p:pic>
        <p:nvPicPr>
          <p:cNvPr id="1" name="Рисунок 4" descr=""/>
          <p:cNvPicPr/>
          <p:nvPr/>
        </p:nvPicPr>
        <p:blipFill>
          <a:blip r:embed="rId3"/>
          <a:stretch/>
        </p:blipFill>
        <p:spPr>
          <a:xfrm>
            <a:off x="360000" y="180000"/>
            <a:ext cx="2339280" cy="8373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2"/>
          <p:cNvSpPr/>
          <p:nvPr/>
        </p:nvSpPr>
        <p:spPr>
          <a:xfrm>
            <a:off x="8186760" y="4579560"/>
            <a:ext cx="560880" cy="13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9805DBDF-EFDB-4C85-83C9-AC88FDB008EE}" type="slidenum">
              <a:rPr b="0" lang="en-US" sz="700" spc="-1" strike="noStrike">
                <a:solidFill>
                  <a:srgbClr val="000000"/>
                </a:solidFill>
                <a:latin typeface="Arial"/>
                <a:ea typeface="Arial"/>
              </a:rPr>
              <a:t>&lt;номер&gt;</a:t>
            </a:fld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1" name="Рисунок 5_0" descr=""/>
          <p:cNvPicPr/>
          <p:nvPr/>
        </p:nvPicPr>
        <p:blipFill>
          <a:blip r:embed="rId2"/>
          <a:stretch/>
        </p:blipFill>
        <p:spPr>
          <a:xfrm>
            <a:off x="8062560" y="180000"/>
            <a:ext cx="937080" cy="826560"/>
          </a:xfrm>
          <a:prstGeom prst="rect">
            <a:avLst/>
          </a:prstGeom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9142920" cy="5151600"/>
          </a:xfrm>
          <a:prstGeom prst="rect">
            <a:avLst/>
          </a:prstGeom>
          <a:ln w="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9142920" cy="5151600"/>
          </a:xfrm>
          <a:prstGeom prst="rect">
            <a:avLst/>
          </a:prstGeom>
          <a:ln w="0">
            <a:noFill/>
          </a:ln>
        </p:spPr>
      </p:pic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204560"/>
            <a:ext cx="8229240" cy="298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chart" Target="../charts/chart3.xml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chart" Target="../charts/chart4.xml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/>
          <p:nvPr/>
        </p:nvSpPr>
        <p:spPr>
          <a:xfrm>
            <a:off x="539640" y="1845720"/>
            <a:ext cx="6651720" cy="16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800" spc="-1" strike="noStrike">
                <a:solidFill>
                  <a:srgbClr val="333333"/>
                </a:solidFill>
                <a:latin typeface="Rosatom"/>
                <a:ea typeface="Rosatom"/>
              </a:rPr>
              <a:t>Наименование ПСР-проекта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5" name="Рисунок 5" descr=""/>
          <p:cNvPicPr/>
          <p:nvPr/>
        </p:nvPicPr>
        <p:blipFill>
          <a:blip r:embed="rId1"/>
          <a:stretch/>
        </p:blipFill>
        <p:spPr>
          <a:xfrm>
            <a:off x="2699640" y="220320"/>
            <a:ext cx="952200" cy="712800"/>
          </a:xfrm>
          <a:prstGeom prst="rect">
            <a:avLst/>
          </a:prstGeom>
          <a:ln w="0">
            <a:noFill/>
          </a:ln>
        </p:spPr>
      </p:pic>
      <p:sp>
        <p:nvSpPr>
          <p:cNvPr id="166" name="Текст 3"/>
          <p:cNvSpPr/>
          <p:nvPr/>
        </p:nvSpPr>
        <p:spPr>
          <a:xfrm>
            <a:off x="539640" y="4212000"/>
            <a:ext cx="5711040" cy="2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333333"/>
                </a:solidFill>
                <a:latin typeface="Rosatom"/>
                <a:ea typeface="Rosatom"/>
              </a:rPr>
              <a:t>Фамилия Имя Отчество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Текст 4"/>
          <p:cNvSpPr/>
          <p:nvPr/>
        </p:nvSpPr>
        <p:spPr>
          <a:xfrm>
            <a:off x="539640" y="4428000"/>
            <a:ext cx="571104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ru-RU" sz="1400" spc="-1" strike="noStrike">
                <a:solidFill>
                  <a:srgbClr val="333333"/>
                </a:solidFill>
                <a:latin typeface="Rosatom"/>
                <a:ea typeface="Rosatom"/>
              </a:rPr>
              <a:t>Должность руководителя ПСР-проекта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TextShape 2"/>
          <p:cNvSpPr/>
          <p:nvPr/>
        </p:nvSpPr>
        <p:spPr>
          <a:xfrm>
            <a:off x="1463040" y="355320"/>
            <a:ext cx="692244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Анкетирование №</a:t>
            </a:r>
            <a:r>
              <a:rPr b="1" lang="ru-RU" sz="2300" spc="-1" strike="noStrike">
                <a:solidFill>
                  <a:srgbClr val="000000"/>
                </a:solidFill>
                <a:latin typeface="Arial"/>
                <a:ea typeface="Rosatom"/>
              </a:rPr>
              <a:t>1</a:t>
            </a: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 заказчиков процесса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84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385" name="TextBox 3"/>
          <p:cNvSpPr/>
          <p:nvPr/>
        </p:nvSpPr>
        <p:spPr>
          <a:xfrm>
            <a:off x="7102080" y="3163320"/>
            <a:ext cx="1960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Arial"/>
                <a:ea typeface="DejaVu Sans"/>
              </a:rPr>
              <a:t>Итого: средний балл  3,1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TextBox 4"/>
          <p:cNvSpPr/>
          <p:nvPr/>
        </p:nvSpPr>
        <p:spPr>
          <a:xfrm>
            <a:off x="121680" y="3445560"/>
            <a:ext cx="496440" cy="919440"/>
          </a:xfrm>
          <a:prstGeom prst="rect">
            <a:avLst/>
          </a:prstGeom>
          <a:solidFill>
            <a:srgbClr val="ffffff"/>
          </a:solidFill>
          <a:ln w="3175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rot="16200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Комментарии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Rectangle 11"/>
          <p:cNvSpPr/>
          <p:nvPr/>
        </p:nvSpPr>
        <p:spPr>
          <a:xfrm>
            <a:off x="933120" y="3539520"/>
            <a:ext cx="3493080" cy="3045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2960"/>
              </a:buClr>
              <a:buSzPct val="125000"/>
              <a:buFont typeface="Arial"/>
              <a:buChar char="▪"/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В случае ответа "Нет"/ </a:t>
            </a:r>
            <a:br>
              <a:rPr sz="1000"/>
            </a:b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"Скорее нет" – прокомментируйте.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AutoShape 250"/>
          <p:cNvSpPr/>
          <p:nvPr/>
        </p:nvSpPr>
        <p:spPr>
          <a:xfrm>
            <a:off x="961920" y="954720"/>
            <a:ext cx="349308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Вопросы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AutoShape 250"/>
          <p:cNvSpPr/>
          <p:nvPr/>
        </p:nvSpPr>
        <p:spPr>
          <a:xfrm>
            <a:off x="5102640" y="954720"/>
            <a:ext cx="81972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Нет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AutoShape 250"/>
          <p:cNvSpPr/>
          <p:nvPr/>
        </p:nvSpPr>
        <p:spPr>
          <a:xfrm>
            <a:off x="5973480" y="954720"/>
            <a:ext cx="93204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Скорее нет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1" name="AutoShape 250"/>
          <p:cNvSpPr/>
          <p:nvPr/>
        </p:nvSpPr>
        <p:spPr>
          <a:xfrm>
            <a:off x="7106400" y="954720"/>
            <a:ext cx="93204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Скорее да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92" name="AutoShape 249"/>
          <p:cNvCxnSpPr/>
          <p:nvPr/>
        </p:nvCxnSpPr>
        <p:spPr>
          <a:xfrm>
            <a:off x="8070480" y="1130760"/>
            <a:ext cx="93348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grpSp>
        <p:nvGrpSpPr>
          <p:cNvPr id="393" name="Group 162"/>
          <p:cNvGrpSpPr/>
          <p:nvPr/>
        </p:nvGrpSpPr>
        <p:grpSpPr>
          <a:xfrm>
            <a:off x="4892400" y="1676160"/>
            <a:ext cx="3967200" cy="217440"/>
            <a:chOff x="4892400" y="1676160"/>
            <a:chExt cx="3967200" cy="217440"/>
          </a:xfrm>
        </p:grpSpPr>
        <p:sp>
          <p:nvSpPr>
            <p:cNvPr id="394" name="Rectangle 54"/>
            <p:cNvSpPr/>
            <p:nvPr/>
          </p:nvSpPr>
          <p:spPr>
            <a:xfrm>
              <a:off x="4892400" y="1703160"/>
              <a:ext cx="3967200" cy="155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95" name="Oval 55"/>
            <p:cNvSpPr/>
            <p:nvPr/>
          </p:nvSpPr>
          <p:spPr>
            <a:xfrm>
              <a:off x="7464600" y="1676160"/>
              <a:ext cx="525600" cy="2174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en-US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3,3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96" name="Group 165"/>
          <p:cNvGrpSpPr/>
          <p:nvPr/>
        </p:nvGrpSpPr>
        <p:grpSpPr>
          <a:xfrm>
            <a:off x="4888080" y="2036160"/>
            <a:ext cx="3967200" cy="217440"/>
            <a:chOff x="4888080" y="2036160"/>
            <a:chExt cx="3967200" cy="217440"/>
          </a:xfrm>
        </p:grpSpPr>
        <p:sp>
          <p:nvSpPr>
            <p:cNvPr id="397" name="Rectangle 71"/>
            <p:cNvSpPr/>
            <p:nvPr/>
          </p:nvSpPr>
          <p:spPr>
            <a:xfrm>
              <a:off x="4888080" y="2067120"/>
              <a:ext cx="3967200" cy="155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98" name="Oval 72"/>
            <p:cNvSpPr/>
            <p:nvPr/>
          </p:nvSpPr>
          <p:spPr>
            <a:xfrm>
              <a:off x="7285680" y="2036160"/>
              <a:ext cx="525600" cy="2174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3,2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99" name="Group 168"/>
          <p:cNvGrpSpPr/>
          <p:nvPr/>
        </p:nvGrpSpPr>
        <p:grpSpPr>
          <a:xfrm>
            <a:off x="4904640" y="2447640"/>
            <a:ext cx="3967200" cy="242640"/>
            <a:chOff x="4904640" y="2447640"/>
            <a:chExt cx="3967200" cy="242640"/>
          </a:xfrm>
        </p:grpSpPr>
        <p:sp>
          <p:nvSpPr>
            <p:cNvPr id="400" name="Rectangle 88"/>
            <p:cNvSpPr/>
            <p:nvPr/>
          </p:nvSpPr>
          <p:spPr>
            <a:xfrm>
              <a:off x="4904640" y="2482200"/>
              <a:ext cx="3967200" cy="1735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01" name="Oval 89"/>
            <p:cNvSpPr/>
            <p:nvPr/>
          </p:nvSpPr>
          <p:spPr>
            <a:xfrm>
              <a:off x="6173280" y="2447640"/>
              <a:ext cx="525600" cy="2426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2,2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402" name="Group 171"/>
          <p:cNvGrpSpPr/>
          <p:nvPr/>
        </p:nvGrpSpPr>
        <p:grpSpPr>
          <a:xfrm>
            <a:off x="4904640" y="2836800"/>
            <a:ext cx="3967200" cy="242640"/>
            <a:chOff x="4904640" y="2836800"/>
            <a:chExt cx="3967200" cy="242640"/>
          </a:xfrm>
        </p:grpSpPr>
        <p:sp>
          <p:nvSpPr>
            <p:cNvPr id="403" name="Rectangle 105"/>
            <p:cNvSpPr/>
            <p:nvPr/>
          </p:nvSpPr>
          <p:spPr>
            <a:xfrm>
              <a:off x="4904640" y="2859840"/>
              <a:ext cx="3967200" cy="1735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04" name="Oval 106"/>
            <p:cNvSpPr/>
            <p:nvPr/>
          </p:nvSpPr>
          <p:spPr>
            <a:xfrm>
              <a:off x="7333920" y="2836800"/>
              <a:ext cx="525600" cy="2426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3,2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405" name="Text Box 123"/>
          <p:cNvSpPr/>
          <p:nvPr/>
        </p:nvSpPr>
        <p:spPr>
          <a:xfrm>
            <a:off x="541440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1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TextBox 24"/>
          <p:cNvSpPr/>
          <p:nvPr/>
        </p:nvSpPr>
        <p:spPr>
          <a:xfrm>
            <a:off x="129960" y="2361240"/>
            <a:ext cx="488520" cy="1001880"/>
          </a:xfrm>
          <a:prstGeom prst="rect">
            <a:avLst/>
          </a:prstGeom>
          <a:solidFill>
            <a:srgbClr val="ffffff"/>
          </a:solidFill>
          <a:ln w="3175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rot="16200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Поддержка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Пользователей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процесса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Text Box 123"/>
          <p:cNvSpPr/>
          <p:nvPr/>
        </p:nvSpPr>
        <p:spPr>
          <a:xfrm>
            <a:off x="642168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2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Text Box 123"/>
          <p:cNvSpPr/>
          <p:nvPr/>
        </p:nvSpPr>
        <p:spPr>
          <a:xfrm>
            <a:off x="750708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3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Text Box 123"/>
          <p:cNvSpPr/>
          <p:nvPr/>
        </p:nvSpPr>
        <p:spPr>
          <a:xfrm>
            <a:off x="856620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4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0" name="Group 179"/>
          <p:cNvGrpSpPr/>
          <p:nvPr/>
        </p:nvGrpSpPr>
        <p:grpSpPr>
          <a:xfrm>
            <a:off x="4888080" y="1341360"/>
            <a:ext cx="3967200" cy="217440"/>
            <a:chOff x="4888080" y="1341360"/>
            <a:chExt cx="3967200" cy="217440"/>
          </a:xfrm>
        </p:grpSpPr>
        <p:sp>
          <p:nvSpPr>
            <p:cNvPr id="411" name="Rectangle 37"/>
            <p:cNvSpPr/>
            <p:nvPr/>
          </p:nvSpPr>
          <p:spPr>
            <a:xfrm>
              <a:off x="4888080" y="1376640"/>
              <a:ext cx="3967200" cy="15516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7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412" name="Oval 38"/>
            <p:cNvSpPr/>
            <p:nvPr/>
          </p:nvSpPr>
          <p:spPr>
            <a:xfrm>
              <a:off x="7577280" y="1341360"/>
              <a:ext cx="525600" cy="21744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7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en-US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3,6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413" name="Group 182"/>
          <p:cNvGrpSpPr/>
          <p:nvPr/>
        </p:nvGrpSpPr>
        <p:grpSpPr>
          <a:xfrm>
            <a:off x="763560" y="1680120"/>
            <a:ext cx="3872520" cy="237960"/>
            <a:chOff x="763560" y="1680120"/>
            <a:chExt cx="3872520" cy="237960"/>
          </a:xfrm>
        </p:grpSpPr>
        <p:sp>
          <p:nvSpPr>
            <p:cNvPr id="414" name="Rectangle 27"/>
            <p:cNvSpPr/>
            <p:nvPr/>
          </p:nvSpPr>
          <p:spPr>
            <a:xfrm>
              <a:off x="932400" y="1734840"/>
              <a:ext cx="3703680" cy="1519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0" rIns="0" tIns="0" bIns="0" anchor="t">
              <a:spAutoFit/>
            </a:bodyPr>
            <a:p>
              <a:pPr lvl="1" marL="193680" indent="-192240">
                <a:lnSpc>
                  <a:spcPct val="100000"/>
                </a:lnSpc>
                <a:buClr>
                  <a:srgbClr val="002960"/>
                </a:buClr>
                <a:buSzPct val="125000"/>
                <a:buFont typeface="Arial"/>
                <a:buChar char="▪"/>
              </a:pPr>
              <a:r>
                <a:rPr b="0" lang="ru-RU" sz="10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Является ли процесс для вас простым и понятным?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15" name="Oval 30"/>
            <p:cNvSpPr/>
            <p:nvPr/>
          </p:nvSpPr>
          <p:spPr>
            <a:xfrm>
              <a:off x="763560" y="1680120"/>
              <a:ext cx="263160" cy="237960"/>
            </a:xfrm>
            <a:prstGeom prst="ellipse">
              <a:avLst/>
            </a:prstGeom>
            <a:solidFill>
              <a:srgbClr val="0771ff"/>
            </a:solidFill>
            <a:ln w="9525">
              <a:solidFill>
                <a:srgbClr val="1c436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4240" bIns="8424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00" spc="-1" strike="noStrike">
                  <a:solidFill>
                    <a:srgbClr val="ffffff"/>
                  </a:solidFill>
                  <a:latin typeface="Rosatom"/>
                  <a:ea typeface="DejaVu Sans"/>
                </a:rPr>
                <a:t>2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416" name="Group 185"/>
          <p:cNvGrpSpPr/>
          <p:nvPr/>
        </p:nvGrpSpPr>
        <p:grpSpPr>
          <a:xfrm>
            <a:off x="738000" y="1316520"/>
            <a:ext cx="3979440" cy="1048320"/>
            <a:chOff x="738000" y="1316520"/>
            <a:chExt cx="3979440" cy="1048320"/>
          </a:xfrm>
        </p:grpSpPr>
        <p:sp>
          <p:nvSpPr>
            <p:cNvPr id="417" name="Rectangle 31"/>
            <p:cNvSpPr/>
            <p:nvPr/>
          </p:nvSpPr>
          <p:spPr>
            <a:xfrm>
              <a:off x="928800" y="1316520"/>
              <a:ext cx="3715200" cy="1519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0" rIns="0" tIns="0" bIns="0" anchor="t">
              <a:spAutoFit/>
            </a:bodyPr>
            <a:p>
              <a:pPr lvl="1" marL="193680" indent="-192240">
                <a:lnSpc>
                  <a:spcPct val="100000"/>
                </a:lnSpc>
                <a:buClr>
                  <a:srgbClr val="002960"/>
                </a:buClr>
                <a:buSzPct val="125000"/>
                <a:buFont typeface="Arial"/>
                <a:buChar char="▪"/>
              </a:pPr>
              <a:r>
                <a:rPr b="0" lang="ru-RU" sz="10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Удовлетворены ли Вы в целом работой процесса</a:t>
              </a:r>
              <a:r>
                <a:rPr b="0" lang="en-US" sz="10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?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418" name="Group 187"/>
            <p:cNvGrpSpPr/>
            <p:nvPr/>
          </p:nvGrpSpPr>
          <p:grpSpPr>
            <a:xfrm>
              <a:off x="738000" y="2043720"/>
              <a:ext cx="3979440" cy="321120"/>
              <a:chOff x="738000" y="2043720"/>
              <a:chExt cx="3979440" cy="321120"/>
            </a:xfrm>
          </p:grpSpPr>
          <p:sp>
            <p:nvSpPr>
              <p:cNvPr id="419" name="Rectangle 23"/>
              <p:cNvSpPr/>
              <p:nvPr/>
            </p:nvSpPr>
            <p:spPr>
              <a:xfrm>
                <a:off x="927000" y="2060640"/>
                <a:ext cx="3790440" cy="3042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0" rIns="0" tIns="0" bIns="0" anchor="t">
                <a:spAutoFit/>
              </a:bodyPr>
              <a:p>
                <a:pPr lvl="1" marL="193680" indent="-192240">
                  <a:lnSpc>
                    <a:spcPct val="100000"/>
                  </a:lnSpc>
                  <a:buClr>
                    <a:srgbClr val="002960"/>
                  </a:buClr>
                  <a:buSzPct val="125000"/>
                  <a:buFont typeface="Arial"/>
                  <a:buChar char="▪"/>
                </a:pP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Является ли длительность процесса для вас оптимальной?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0" name="Oval 30"/>
              <p:cNvSpPr/>
              <p:nvPr/>
            </p:nvSpPr>
            <p:spPr>
              <a:xfrm>
                <a:off x="738000" y="2043720"/>
                <a:ext cx="276120" cy="242280"/>
              </a:xfrm>
              <a:prstGeom prst="ellipse">
                <a:avLst/>
              </a:prstGeom>
              <a:solidFill>
                <a:srgbClr val="0771ff"/>
              </a:solidFill>
              <a:ln w="9525">
                <a:solidFill>
                  <a:srgbClr val="1c436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85680" bIns="856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r>
                  <a:rPr b="1" lang="ru-RU" sz="1000" spc="-1" strike="noStrike">
                    <a:solidFill>
                      <a:srgbClr val="ffffff"/>
                    </a:solidFill>
                    <a:latin typeface="Rosatom"/>
                    <a:ea typeface="DejaVu Sans"/>
                  </a:rPr>
                  <a:t>3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grpSp>
        <p:nvGrpSpPr>
          <p:cNvPr id="421" name="Group 190"/>
          <p:cNvGrpSpPr/>
          <p:nvPr/>
        </p:nvGrpSpPr>
        <p:grpSpPr>
          <a:xfrm>
            <a:off x="738000" y="2420640"/>
            <a:ext cx="3992040" cy="746280"/>
            <a:chOff x="738000" y="2420640"/>
            <a:chExt cx="3992040" cy="746280"/>
          </a:xfrm>
        </p:grpSpPr>
        <p:grpSp>
          <p:nvGrpSpPr>
            <p:cNvPr id="422" name="Group 191"/>
            <p:cNvGrpSpPr/>
            <p:nvPr/>
          </p:nvGrpSpPr>
          <p:grpSpPr>
            <a:xfrm>
              <a:off x="738000" y="2420640"/>
              <a:ext cx="3933360" cy="456480"/>
              <a:chOff x="738000" y="2420640"/>
              <a:chExt cx="3933360" cy="456480"/>
            </a:xfrm>
          </p:grpSpPr>
          <p:sp>
            <p:nvSpPr>
              <p:cNvPr id="423" name="Rectangle 19"/>
              <p:cNvSpPr/>
              <p:nvPr/>
            </p:nvSpPr>
            <p:spPr>
              <a:xfrm>
                <a:off x="880920" y="2420640"/>
                <a:ext cx="3790440" cy="45648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0" rIns="0" tIns="0" bIns="0" anchor="t">
                <a:spAutoFit/>
              </a:bodyPr>
              <a:p>
                <a:pPr lvl="1" marL="193680" indent="-192240">
                  <a:lnSpc>
                    <a:spcPct val="100000"/>
                  </a:lnSpc>
                  <a:buClr>
                    <a:srgbClr val="002960"/>
                  </a:buClr>
                  <a:buSzPct val="125000"/>
                  <a:buFont typeface="Arial"/>
                  <a:buChar char="▪"/>
                </a:pP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Удовлетворены ли Вы нормативной документацией по процессу (инструкции, стандарты, регламенты и т.д.)?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4" name="Oval 30"/>
              <p:cNvSpPr/>
              <p:nvPr/>
            </p:nvSpPr>
            <p:spPr>
              <a:xfrm>
                <a:off x="738000" y="2430720"/>
                <a:ext cx="276120" cy="270360"/>
              </a:xfrm>
              <a:prstGeom prst="ellipse">
                <a:avLst/>
              </a:prstGeom>
              <a:solidFill>
                <a:srgbClr val="0771ff"/>
              </a:solidFill>
              <a:ln w="9525">
                <a:solidFill>
                  <a:srgbClr val="1c436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r>
                  <a:rPr b="1" lang="ru-RU" sz="1000" spc="-1" strike="noStrike">
                    <a:solidFill>
                      <a:srgbClr val="ffffff"/>
                    </a:solidFill>
                    <a:latin typeface="Rosatom"/>
                    <a:ea typeface="DejaVu Sans"/>
                  </a:rPr>
                  <a:t>4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25" name="Group 192"/>
            <p:cNvGrpSpPr/>
            <p:nvPr/>
          </p:nvGrpSpPr>
          <p:grpSpPr>
            <a:xfrm>
              <a:off x="750600" y="2853360"/>
              <a:ext cx="3979440" cy="313560"/>
              <a:chOff x="750600" y="2853360"/>
              <a:chExt cx="3979440" cy="313560"/>
            </a:xfrm>
          </p:grpSpPr>
          <p:sp>
            <p:nvSpPr>
              <p:cNvPr id="426" name="Rectangle 15"/>
              <p:cNvSpPr/>
              <p:nvPr/>
            </p:nvSpPr>
            <p:spPr>
              <a:xfrm>
                <a:off x="939600" y="2862720"/>
                <a:ext cx="3790440" cy="3042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0" rIns="0" tIns="0" bIns="0" anchor="t">
                <a:spAutoFit/>
              </a:bodyPr>
              <a:p>
                <a:pPr lvl="1" marL="193680" indent="-192240">
                  <a:lnSpc>
                    <a:spcPct val="100000"/>
                  </a:lnSpc>
                  <a:buClr>
                    <a:srgbClr val="002960"/>
                  </a:buClr>
                  <a:buSzPct val="125000"/>
                  <a:buFont typeface="Arial"/>
                  <a:buChar char="▪"/>
                </a:pP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Удовлетворены ли Вы качеством </a:t>
                </a:r>
                <a:br>
                  <a:rPr sz="1000"/>
                </a:b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поддержки и сервиса (консультациями)?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7" name="Oval 30"/>
              <p:cNvSpPr/>
              <p:nvPr/>
            </p:nvSpPr>
            <p:spPr>
              <a:xfrm>
                <a:off x="750600" y="2853360"/>
                <a:ext cx="276120" cy="270360"/>
              </a:xfrm>
              <a:prstGeom prst="ellipse">
                <a:avLst/>
              </a:prstGeom>
              <a:solidFill>
                <a:srgbClr val="0771ff"/>
              </a:solidFill>
              <a:ln w="9525">
                <a:solidFill>
                  <a:srgbClr val="1c436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r>
                  <a:rPr b="1" lang="ru-RU" sz="1000" spc="-1" strike="noStrike">
                    <a:solidFill>
                      <a:srgbClr val="ffffff"/>
                    </a:solidFill>
                    <a:latin typeface="Rosatom"/>
                    <a:ea typeface="DejaVu Sans"/>
                  </a:rPr>
                  <a:t>5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428" name="TextBox 47"/>
          <p:cNvSpPr/>
          <p:nvPr/>
        </p:nvSpPr>
        <p:spPr>
          <a:xfrm>
            <a:off x="129960" y="1231200"/>
            <a:ext cx="488520" cy="1072440"/>
          </a:xfrm>
          <a:prstGeom prst="rect">
            <a:avLst/>
          </a:prstGeom>
          <a:solidFill>
            <a:srgbClr val="ffffff"/>
          </a:solidFill>
          <a:ln w="3175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rot="16200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Процесс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9" name="Oval 30"/>
          <p:cNvSpPr/>
          <p:nvPr/>
        </p:nvSpPr>
        <p:spPr>
          <a:xfrm>
            <a:off x="756360" y="1280880"/>
            <a:ext cx="276120" cy="270360"/>
          </a:xfrm>
          <a:prstGeom prst="ellipse">
            <a:avLst/>
          </a:prstGeom>
          <a:solidFill>
            <a:srgbClr val="0771ff"/>
          </a:solidFill>
          <a:ln w="9525">
            <a:solidFill>
              <a:srgbClr val="1c43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0" name="Line 35"/>
          <p:cNvSpPr/>
          <p:nvPr/>
        </p:nvSpPr>
        <p:spPr>
          <a:xfrm>
            <a:off x="129600" y="3385440"/>
            <a:ext cx="863208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000" spc="-1" strike="noStrike">
              <a:solidFill>
                <a:srgbClr val="000000"/>
              </a:solidFill>
              <a:latin typeface="Rosatom"/>
              <a:ea typeface="DejaVu Sans"/>
            </a:endParaRPr>
          </a:p>
        </p:txBody>
      </p:sp>
      <p:sp>
        <p:nvSpPr>
          <p:cNvPr id="431" name="Прямоугольник 51"/>
          <p:cNvSpPr/>
          <p:nvPr/>
        </p:nvSpPr>
        <p:spPr>
          <a:xfrm>
            <a:off x="1046160" y="3858840"/>
            <a:ext cx="323784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225"/>
              </a:spcBef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Опишите предложения по совершенствованию процесса?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2" name="Прямоугольник 53"/>
          <p:cNvSpPr/>
          <p:nvPr/>
        </p:nvSpPr>
        <p:spPr>
          <a:xfrm>
            <a:off x="1196280" y="4326840"/>
            <a:ext cx="6303600" cy="59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lvl="1" marL="174960" indent="-17496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Кол-во опрашиваемых - … чел.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lvl="1" marL="174960" indent="-174960">
              <a:lnSpc>
                <a:spcPct val="100000"/>
              </a:lnSpc>
              <a:spcBef>
                <a:spcPts val="408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Подразделения/ организации, участвующие в анкетировании: </a:t>
            </a:r>
            <a:br>
              <a:rPr sz="1000"/>
            </a:b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…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3" name="Прямоугольник 54"/>
          <p:cNvSpPr/>
          <p:nvPr/>
        </p:nvSpPr>
        <p:spPr>
          <a:xfrm>
            <a:off x="61200" y="4348440"/>
            <a:ext cx="125100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225"/>
              </a:spcBef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ПРИМЕЧАНИЯ: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4" name="AutoShape 250"/>
          <p:cNvSpPr/>
          <p:nvPr/>
        </p:nvSpPr>
        <p:spPr>
          <a:xfrm>
            <a:off x="961920" y="1167480"/>
            <a:ext cx="344232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Баллы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35" name="AutoShape 249"/>
          <p:cNvCxnSpPr/>
          <p:nvPr/>
        </p:nvCxnSpPr>
        <p:spPr>
          <a:xfrm>
            <a:off x="961920" y="1130760"/>
            <a:ext cx="360144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436" name="AutoShape 249"/>
          <p:cNvCxnSpPr/>
          <p:nvPr/>
        </p:nvCxnSpPr>
        <p:spPr>
          <a:xfrm>
            <a:off x="4972680" y="1130760"/>
            <a:ext cx="84636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437" name="AutoShape 249"/>
          <p:cNvCxnSpPr/>
          <p:nvPr/>
        </p:nvCxnSpPr>
        <p:spPr>
          <a:xfrm>
            <a:off x="5886000" y="1130760"/>
            <a:ext cx="96192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438" name="AutoShape 249"/>
          <p:cNvCxnSpPr/>
          <p:nvPr/>
        </p:nvCxnSpPr>
        <p:spPr>
          <a:xfrm>
            <a:off x="6989400" y="1130760"/>
            <a:ext cx="96228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439" name="AutoShape 249"/>
          <p:cNvCxnSpPr/>
          <p:nvPr/>
        </p:nvCxnSpPr>
        <p:spPr>
          <a:xfrm>
            <a:off x="8070480" y="1130760"/>
            <a:ext cx="96192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sp>
        <p:nvSpPr>
          <p:cNvPr id="440" name="AutoShape 250"/>
          <p:cNvSpPr/>
          <p:nvPr/>
        </p:nvSpPr>
        <p:spPr>
          <a:xfrm>
            <a:off x="8200080" y="956520"/>
            <a:ext cx="960480" cy="17388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ru-RU" sz="1020" spc="-1" strike="noStrike">
                <a:solidFill>
                  <a:srgbClr val="000000"/>
                </a:solidFill>
                <a:latin typeface="Arial"/>
                <a:ea typeface="DejaVu Sans"/>
              </a:rPr>
              <a:t>Да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1" name="Line 31"/>
          <p:cNvSpPr/>
          <p:nvPr/>
        </p:nvSpPr>
        <p:spPr>
          <a:xfrm>
            <a:off x="780120" y="159012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42" name="Line 32"/>
          <p:cNvSpPr/>
          <p:nvPr/>
        </p:nvSpPr>
        <p:spPr>
          <a:xfrm>
            <a:off x="780120" y="236088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43" name="Line 34"/>
          <p:cNvSpPr/>
          <p:nvPr/>
        </p:nvSpPr>
        <p:spPr>
          <a:xfrm>
            <a:off x="772200" y="281448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44" name="Line 32"/>
          <p:cNvSpPr/>
          <p:nvPr/>
        </p:nvSpPr>
        <p:spPr>
          <a:xfrm>
            <a:off x="780120" y="194112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45" name="Oval 30"/>
          <p:cNvSpPr/>
          <p:nvPr/>
        </p:nvSpPr>
        <p:spPr>
          <a:xfrm>
            <a:off x="791640" y="3567240"/>
            <a:ext cx="194040" cy="190080"/>
          </a:xfrm>
          <a:prstGeom prst="ellipse">
            <a:avLst/>
          </a:prstGeom>
          <a:solidFill>
            <a:srgbClr val="0771ff"/>
          </a:solidFill>
          <a:ln w="9525">
            <a:solidFill>
              <a:srgbClr val="1c43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7320" bIns="67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1" lang="ru-RU" sz="900" spc="-1" strike="noStrike">
              <a:solidFill>
                <a:srgbClr val="ffffff"/>
              </a:solidFill>
              <a:latin typeface="Rosatom"/>
              <a:ea typeface="DejaVu Sans"/>
            </a:endParaRPr>
          </a:p>
        </p:txBody>
      </p:sp>
      <p:sp>
        <p:nvSpPr>
          <p:cNvPr id="446" name="Oval 30"/>
          <p:cNvSpPr/>
          <p:nvPr/>
        </p:nvSpPr>
        <p:spPr>
          <a:xfrm>
            <a:off x="798120" y="3985560"/>
            <a:ext cx="194040" cy="190080"/>
          </a:xfrm>
          <a:prstGeom prst="ellipse">
            <a:avLst/>
          </a:prstGeom>
          <a:solidFill>
            <a:srgbClr val="0771ff"/>
          </a:solidFill>
          <a:ln w="9525">
            <a:solidFill>
              <a:srgbClr val="1c43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7320" bIns="67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1" lang="ru-RU" sz="900" spc="-1" strike="noStrike">
              <a:solidFill>
                <a:srgbClr val="ffffff"/>
              </a:solidFill>
              <a:latin typeface="Rosatom"/>
              <a:ea typeface="DejaVu Sans"/>
            </a:endParaRPr>
          </a:p>
        </p:txBody>
      </p:sp>
      <p:sp>
        <p:nvSpPr>
          <p:cNvPr id="447" name="Line 35"/>
          <p:cNvSpPr/>
          <p:nvPr/>
        </p:nvSpPr>
        <p:spPr>
          <a:xfrm>
            <a:off x="791280" y="3864960"/>
            <a:ext cx="79340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48" name="Line 35"/>
          <p:cNvSpPr/>
          <p:nvPr/>
        </p:nvSpPr>
        <p:spPr>
          <a:xfrm>
            <a:off x="772200" y="4323240"/>
            <a:ext cx="79340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TextShape 2"/>
          <p:cNvSpPr/>
          <p:nvPr/>
        </p:nvSpPr>
        <p:spPr>
          <a:xfrm>
            <a:off x="2178000" y="210600"/>
            <a:ext cx="65599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DejaVu Sans"/>
              </a:rPr>
              <a:t>График этапов ПСР-проекта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0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609480" y="7200"/>
            <a:ext cx="756360" cy="529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TextShape 2"/>
          <p:cNvSpPr/>
          <p:nvPr/>
        </p:nvSpPr>
        <p:spPr>
          <a:xfrm>
            <a:off x="1597680" y="355320"/>
            <a:ext cx="66697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Организация информационного стенда Проекта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2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453" name="Скругленный прямоугольник 3"/>
          <p:cNvSpPr/>
          <p:nvPr/>
        </p:nvSpPr>
        <p:spPr>
          <a:xfrm>
            <a:off x="189720" y="1771560"/>
            <a:ext cx="2261160" cy="915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Вставить фото инфостенда с информацией о Проекте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TextShape 2"/>
          <p:cNvSpPr/>
          <p:nvPr/>
        </p:nvSpPr>
        <p:spPr>
          <a:xfrm>
            <a:off x="1463040" y="355320"/>
            <a:ext cx="692244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План мероприятий по проекту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5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456" name="TextBox 5"/>
          <p:cNvSpPr/>
          <p:nvPr/>
        </p:nvSpPr>
        <p:spPr>
          <a:xfrm>
            <a:off x="5838840" y="685080"/>
            <a:ext cx="2879640" cy="90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ru-RU" sz="1200" spc="-1" strike="noStrike">
                <a:solidFill>
                  <a:srgbClr val="000000"/>
                </a:solidFill>
                <a:latin typeface="Rosatom"/>
                <a:ea typeface="DejaVu Sans"/>
              </a:rPr>
              <a:t>УТВЕРЖДАЮ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Rosatom"/>
                <a:ea typeface="DejaVu Sans"/>
              </a:rPr>
              <a:t>Владелец процесса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Rosatom"/>
                <a:ea typeface="DejaVu Sans"/>
              </a:rPr>
              <a:t>__________________    (ФИО)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57" name="Таблица 3"/>
          <p:cNvGraphicFramePr/>
          <p:nvPr/>
        </p:nvGraphicFramePr>
        <p:xfrm>
          <a:off x="236520" y="1566360"/>
          <a:ext cx="8702640" cy="2796480"/>
        </p:xfrm>
        <a:graphic>
          <a:graphicData uri="http://schemas.openxmlformats.org/drawingml/2006/table">
            <a:tbl>
              <a:tblPr/>
              <a:tblGrid>
                <a:gridCol w="421560"/>
                <a:gridCol w="3020400"/>
                <a:gridCol w="634680"/>
                <a:gridCol w="752760"/>
                <a:gridCol w="774360"/>
                <a:gridCol w="1032480"/>
                <a:gridCol w="565560"/>
                <a:gridCol w="1499760"/>
              </a:tblGrid>
              <a:tr h="32220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№ </a:t>
                      </a: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п/п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Мероприятие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Эффект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Начало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Окончание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Ответственный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Статус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Комментарий/ссылка на документ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568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Приказ Госкорпорации «Росатом» Об утверждении Единых отраслевых методических указаний по осуществлению операций на финансовых рынках и документарных операций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25.08.2026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01.09.2026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8980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Внесение изменений в регламент процесса «Договорная деятельность»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02.09.2026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09.09.2026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4516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3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Внесение изменений в приказ №1/657 (в части утверждения типовых форм договора поручительства)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17.09.2026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928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Внесение изменений в приказ №1/865-П (в части изменения типовых форм конкурсной документации)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18.09.2026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24.09.2026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068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5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Доработка действующих регламентирующих документов для параллельного согласования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25.09.2026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03.10.2026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8728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Изменение функциональности ЕОСДО в соответствии с новым Порядком (п.2,3)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04.10.2026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15.10.20256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3080"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7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Обучение/информирование пользователей, участников процесса и т.д.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14,29%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16.10.2026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25.10.2026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ФИО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b">
                      <a:noAutofit/>
                    </a:bodyPr>
                    <a:p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b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TextShape 2"/>
          <p:cNvSpPr/>
          <p:nvPr/>
        </p:nvSpPr>
        <p:spPr>
          <a:xfrm>
            <a:off x="1463040" y="355320"/>
            <a:ext cx="692244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Наличие экономического эффекта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9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460" name="Скругленный прямоугольник 3"/>
          <p:cNvSpPr/>
          <p:nvPr/>
        </p:nvSpPr>
        <p:spPr>
          <a:xfrm>
            <a:off x="189720" y="1771560"/>
            <a:ext cx="2261160" cy="915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Вставить скан-копию</a:t>
            </a:r>
            <a:r>
              <a:rPr b="0" lang="en-US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 </a:t>
            </a: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расчета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При отсутствии ЭЭ слайд удалить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TextShape 2"/>
          <p:cNvSpPr/>
          <p:nvPr/>
        </p:nvSpPr>
        <p:spPr>
          <a:xfrm>
            <a:off x="1463040" y="355320"/>
            <a:ext cx="692244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Дополнительные данные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2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463" name="Скругленный прямоугольник 3"/>
          <p:cNvSpPr/>
          <p:nvPr/>
        </p:nvSpPr>
        <p:spPr>
          <a:xfrm>
            <a:off x="189720" y="1771560"/>
            <a:ext cx="2261160" cy="915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Слайд для дополнительной информации/данных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При отсутствии таковых слайд удалить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TextShape 2"/>
          <p:cNvSpPr/>
          <p:nvPr/>
        </p:nvSpPr>
        <p:spPr>
          <a:xfrm>
            <a:off x="1463040" y="355320"/>
            <a:ext cx="692244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Анкетирование №</a:t>
            </a:r>
            <a:r>
              <a:rPr b="1" lang="en-US" sz="2300" spc="-1" strike="noStrike">
                <a:solidFill>
                  <a:srgbClr val="000000"/>
                </a:solidFill>
                <a:latin typeface="Arial"/>
                <a:ea typeface="Rosatom"/>
              </a:rPr>
              <a:t>2</a:t>
            </a: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 заказчиков процесса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5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466" name="TextBox 3"/>
          <p:cNvSpPr/>
          <p:nvPr/>
        </p:nvSpPr>
        <p:spPr>
          <a:xfrm>
            <a:off x="7102080" y="3163320"/>
            <a:ext cx="196092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Arial"/>
                <a:ea typeface="DejaVu Sans"/>
              </a:rPr>
              <a:t>Итого: средний балл  3,</a:t>
            </a:r>
            <a:r>
              <a:rPr b="1" lang="en-US" sz="1000" spc="-1" strike="noStrike">
                <a:solidFill>
                  <a:srgbClr val="000000"/>
                </a:solidFill>
                <a:latin typeface="Arial"/>
                <a:ea typeface="DejaVu Sans"/>
              </a:rPr>
              <a:t>8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7" name="TextBox 4"/>
          <p:cNvSpPr/>
          <p:nvPr/>
        </p:nvSpPr>
        <p:spPr>
          <a:xfrm>
            <a:off x="121680" y="3445560"/>
            <a:ext cx="596520" cy="919440"/>
          </a:xfrm>
          <a:prstGeom prst="rect">
            <a:avLst/>
          </a:prstGeom>
          <a:solidFill>
            <a:srgbClr val="ffffff"/>
          </a:solidFill>
          <a:ln w="3175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rot="16200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Комментарии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8" name="Rectangle 11"/>
          <p:cNvSpPr/>
          <p:nvPr/>
        </p:nvSpPr>
        <p:spPr>
          <a:xfrm>
            <a:off x="933120" y="3539520"/>
            <a:ext cx="3493080" cy="3045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2960"/>
              </a:buClr>
              <a:buSzPct val="125000"/>
              <a:buFont typeface="Arial"/>
              <a:buChar char="▪"/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В случае ответа "Нет"/ </a:t>
            </a:r>
            <a:br>
              <a:rPr sz="1000"/>
            </a:b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"Скорее нет" – прокомментируйте.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9" name="AutoShape 250"/>
          <p:cNvSpPr/>
          <p:nvPr/>
        </p:nvSpPr>
        <p:spPr>
          <a:xfrm>
            <a:off x="961920" y="954720"/>
            <a:ext cx="349308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Вопросы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0" name="AutoShape 250"/>
          <p:cNvSpPr/>
          <p:nvPr/>
        </p:nvSpPr>
        <p:spPr>
          <a:xfrm>
            <a:off x="5102640" y="954720"/>
            <a:ext cx="81972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Нет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1" name="AutoShape 250"/>
          <p:cNvSpPr/>
          <p:nvPr/>
        </p:nvSpPr>
        <p:spPr>
          <a:xfrm>
            <a:off x="5973480" y="954720"/>
            <a:ext cx="93204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Скорее нет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2" name="AutoShape 250"/>
          <p:cNvSpPr/>
          <p:nvPr/>
        </p:nvSpPr>
        <p:spPr>
          <a:xfrm>
            <a:off x="7106400" y="954720"/>
            <a:ext cx="93204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Скорее да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73" name="AutoShape 249"/>
          <p:cNvCxnSpPr/>
          <p:nvPr/>
        </p:nvCxnSpPr>
        <p:spPr>
          <a:xfrm>
            <a:off x="8070480" y="1130760"/>
            <a:ext cx="93348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sp>
        <p:nvSpPr>
          <p:cNvPr id="474" name="Text Box 123"/>
          <p:cNvSpPr/>
          <p:nvPr/>
        </p:nvSpPr>
        <p:spPr>
          <a:xfrm>
            <a:off x="541440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1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5" name="TextBox 24"/>
          <p:cNvSpPr/>
          <p:nvPr/>
        </p:nvSpPr>
        <p:spPr>
          <a:xfrm>
            <a:off x="121680" y="2028600"/>
            <a:ext cx="592560" cy="1178640"/>
          </a:xfrm>
          <a:prstGeom prst="rect">
            <a:avLst/>
          </a:prstGeom>
          <a:solidFill>
            <a:srgbClr val="ffffff"/>
          </a:solidFill>
          <a:ln w="3175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rot="16200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Поддержка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пользователей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	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 </a:t>
            </a: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процесса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6" name="Text Box 123"/>
          <p:cNvSpPr/>
          <p:nvPr/>
        </p:nvSpPr>
        <p:spPr>
          <a:xfrm>
            <a:off x="642168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2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7" name="Text Box 123"/>
          <p:cNvSpPr/>
          <p:nvPr/>
        </p:nvSpPr>
        <p:spPr>
          <a:xfrm>
            <a:off x="750708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3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8" name="Text Box 123"/>
          <p:cNvSpPr/>
          <p:nvPr/>
        </p:nvSpPr>
        <p:spPr>
          <a:xfrm>
            <a:off x="8566200" y="1168200"/>
            <a:ext cx="61560" cy="1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90000"/>
              </a:lnSpc>
            </a:pPr>
            <a:r>
              <a:rPr b="0" i="1" lang="ru-RU" sz="1000" spc="-1" strike="noStrike">
                <a:solidFill>
                  <a:srgbClr val="000000"/>
                </a:solidFill>
                <a:latin typeface="Arial"/>
                <a:ea typeface="Arial Unicode MS"/>
              </a:rPr>
              <a:t>4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79" name="Group 182"/>
          <p:cNvGrpSpPr/>
          <p:nvPr/>
        </p:nvGrpSpPr>
        <p:grpSpPr>
          <a:xfrm>
            <a:off x="763560" y="1680120"/>
            <a:ext cx="3872520" cy="237960"/>
            <a:chOff x="763560" y="1680120"/>
            <a:chExt cx="3872520" cy="237960"/>
          </a:xfrm>
        </p:grpSpPr>
        <p:sp>
          <p:nvSpPr>
            <p:cNvPr id="480" name="Rectangle 27"/>
            <p:cNvSpPr/>
            <p:nvPr/>
          </p:nvSpPr>
          <p:spPr>
            <a:xfrm>
              <a:off x="932400" y="1734840"/>
              <a:ext cx="3703680" cy="1519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0" rIns="0" tIns="0" bIns="0" anchor="t">
              <a:spAutoFit/>
            </a:bodyPr>
            <a:p>
              <a:pPr lvl="1" marL="193680" indent="-192240">
                <a:lnSpc>
                  <a:spcPct val="100000"/>
                </a:lnSpc>
                <a:buClr>
                  <a:srgbClr val="002960"/>
                </a:buClr>
                <a:buSzPct val="125000"/>
                <a:buFont typeface="Arial"/>
                <a:buChar char="▪"/>
              </a:pPr>
              <a:r>
                <a:rPr b="0" lang="ru-RU" sz="10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Является ли процесс для вас простым и понятным?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81" name="Oval 30"/>
            <p:cNvSpPr/>
            <p:nvPr/>
          </p:nvSpPr>
          <p:spPr>
            <a:xfrm>
              <a:off x="763560" y="1680120"/>
              <a:ext cx="263160" cy="237960"/>
            </a:xfrm>
            <a:prstGeom prst="ellipse">
              <a:avLst/>
            </a:prstGeom>
            <a:solidFill>
              <a:srgbClr val="0771ff"/>
            </a:solidFill>
            <a:ln w="9525">
              <a:solidFill>
                <a:srgbClr val="1c436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4240" bIns="8424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00" spc="-1" strike="noStrike">
                  <a:solidFill>
                    <a:srgbClr val="ffffff"/>
                  </a:solidFill>
                  <a:latin typeface="Rosatom"/>
                  <a:ea typeface="DejaVu Sans"/>
                </a:rPr>
                <a:t>2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482" name="Group 185"/>
          <p:cNvGrpSpPr/>
          <p:nvPr/>
        </p:nvGrpSpPr>
        <p:grpSpPr>
          <a:xfrm>
            <a:off x="738000" y="1316520"/>
            <a:ext cx="3979440" cy="1048320"/>
            <a:chOff x="738000" y="1316520"/>
            <a:chExt cx="3979440" cy="1048320"/>
          </a:xfrm>
        </p:grpSpPr>
        <p:sp>
          <p:nvSpPr>
            <p:cNvPr id="483" name="Rectangle 31"/>
            <p:cNvSpPr/>
            <p:nvPr/>
          </p:nvSpPr>
          <p:spPr>
            <a:xfrm>
              <a:off x="928800" y="1316520"/>
              <a:ext cx="3715200" cy="1519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0" rIns="0" tIns="0" bIns="0" anchor="t">
              <a:spAutoFit/>
            </a:bodyPr>
            <a:p>
              <a:pPr lvl="1" marL="193680" indent="-192240">
                <a:lnSpc>
                  <a:spcPct val="100000"/>
                </a:lnSpc>
                <a:buClr>
                  <a:srgbClr val="002960"/>
                </a:buClr>
                <a:buSzPct val="125000"/>
                <a:buFont typeface="Arial"/>
                <a:buChar char="▪"/>
              </a:pPr>
              <a:r>
                <a:rPr b="0" lang="ru-RU" sz="10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Удовлетворены ли Вы в целом работой процесса</a:t>
              </a:r>
              <a:r>
                <a:rPr b="0" lang="en-US" sz="10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?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484" name="Group 187"/>
            <p:cNvGrpSpPr/>
            <p:nvPr/>
          </p:nvGrpSpPr>
          <p:grpSpPr>
            <a:xfrm>
              <a:off x="738000" y="2043720"/>
              <a:ext cx="3979440" cy="321120"/>
              <a:chOff x="738000" y="2043720"/>
              <a:chExt cx="3979440" cy="321120"/>
            </a:xfrm>
          </p:grpSpPr>
          <p:sp>
            <p:nvSpPr>
              <p:cNvPr id="485" name="Rectangle 23"/>
              <p:cNvSpPr/>
              <p:nvPr/>
            </p:nvSpPr>
            <p:spPr>
              <a:xfrm>
                <a:off x="927000" y="2060640"/>
                <a:ext cx="3790440" cy="3042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0" rIns="0" tIns="0" bIns="0" anchor="t">
                <a:spAutoFit/>
              </a:bodyPr>
              <a:p>
                <a:pPr lvl="1" marL="193680" indent="-192240">
                  <a:lnSpc>
                    <a:spcPct val="100000"/>
                  </a:lnSpc>
                  <a:buClr>
                    <a:srgbClr val="002960"/>
                  </a:buClr>
                  <a:buSzPct val="125000"/>
                  <a:buFont typeface="Arial"/>
                  <a:buChar char="▪"/>
                </a:pP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Является ли длительность процесса для вас оптимальной?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6" name="Oval 30"/>
              <p:cNvSpPr/>
              <p:nvPr/>
            </p:nvSpPr>
            <p:spPr>
              <a:xfrm>
                <a:off x="738000" y="2043720"/>
                <a:ext cx="276120" cy="242280"/>
              </a:xfrm>
              <a:prstGeom prst="ellipse">
                <a:avLst/>
              </a:prstGeom>
              <a:solidFill>
                <a:srgbClr val="0771ff"/>
              </a:solidFill>
              <a:ln w="9525">
                <a:solidFill>
                  <a:srgbClr val="1c436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85680" bIns="856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r>
                  <a:rPr b="1" lang="ru-RU" sz="1000" spc="-1" strike="noStrike">
                    <a:solidFill>
                      <a:srgbClr val="ffffff"/>
                    </a:solidFill>
                    <a:latin typeface="Rosatom"/>
                    <a:ea typeface="DejaVu Sans"/>
                  </a:rPr>
                  <a:t>3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grpSp>
        <p:nvGrpSpPr>
          <p:cNvPr id="487" name="Group 190"/>
          <p:cNvGrpSpPr/>
          <p:nvPr/>
        </p:nvGrpSpPr>
        <p:grpSpPr>
          <a:xfrm>
            <a:off x="738000" y="2420640"/>
            <a:ext cx="3992040" cy="746280"/>
            <a:chOff x="738000" y="2420640"/>
            <a:chExt cx="3992040" cy="746280"/>
          </a:xfrm>
        </p:grpSpPr>
        <p:grpSp>
          <p:nvGrpSpPr>
            <p:cNvPr id="488" name="Group 191"/>
            <p:cNvGrpSpPr/>
            <p:nvPr/>
          </p:nvGrpSpPr>
          <p:grpSpPr>
            <a:xfrm>
              <a:off x="738000" y="2420640"/>
              <a:ext cx="3933360" cy="456480"/>
              <a:chOff x="738000" y="2420640"/>
              <a:chExt cx="3933360" cy="456480"/>
            </a:xfrm>
          </p:grpSpPr>
          <p:sp>
            <p:nvSpPr>
              <p:cNvPr id="489" name="Rectangle 19"/>
              <p:cNvSpPr/>
              <p:nvPr/>
            </p:nvSpPr>
            <p:spPr>
              <a:xfrm>
                <a:off x="880920" y="2420640"/>
                <a:ext cx="3790440" cy="45648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0" rIns="0" tIns="0" bIns="0" anchor="t">
                <a:spAutoFit/>
              </a:bodyPr>
              <a:p>
                <a:pPr lvl="1" marL="193680" indent="-192240">
                  <a:lnSpc>
                    <a:spcPct val="100000"/>
                  </a:lnSpc>
                  <a:buClr>
                    <a:srgbClr val="002960"/>
                  </a:buClr>
                  <a:buSzPct val="125000"/>
                  <a:buFont typeface="Arial"/>
                  <a:buChar char="▪"/>
                </a:pP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Удовлетворены ли Вы нормативной документацией по процессу (инструкции, стандарты, регламенты и т.д.)?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0" name="Oval 30"/>
              <p:cNvSpPr/>
              <p:nvPr/>
            </p:nvSpPr>
            <p:spPr>
              <a:xfrm>
                <a:off x="738000" y="2430720"/>
                <a:ext cx="276120" cy="270360"/>
              </a:xfrm>
              <a:prstGeom prst="ellipse">
                <a:avLst/>
              </a:prstGeom>
              <a:solidFill>
                <a:srgbClr val="0771ff"/>
              </a:solidFill>
              <a:ln w="9525">
                <a:solidFill>
                  <a:srgbClr val="1c436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r>
                  <a:rPr b="1" lang="ru-RU" sz="1000" spc="-1" strike="noStrike">
                    <a:solidFill>
                      <a:srgbClr val="ffffff"/>
                    </a:solidFill>
                    <a:latin typeface="Rosatom"/>
                    <a:ea typeface="DejaVu Sans"/>
                  </a:rPr>
                  <a:t>4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91" name="Group 192"/>
            <p:cNvGrpSpPr/>
            <p:nvPr/>
          </p:nvGrpSpPr>
          <p:grpSpPr>
            <a:xfrm>
              <a:off x="750600" y="2853360"/>
              <a:ext cx="3979440" cy="313560"/>
              <a:chOff x="750600" y="2853360"/>
              <a:chExt cx="3979440" cy="313560"/>
            </a:xfrm>
          </p:grpSpPr>
          <p:sp>
            <p:nvSpPr>
              <p:cNvPr id="492" name="Rectangle 15"/>
              <p:cNvSpPr/>
              <p:nvPr/>
            </p:nvSpPr>
            <p:spPr>
              <a:xfrm>
                <a:off x="939600" y="2862720"/>
                <a:ext cx="3790440" cy="3042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0" rIns="0" tIns="0" bIns="0" anchor="t">
                <a:spAutoFit/>
              </a:bodyPr>
              <a:p>
                <a:pPr lvl="1" marL="193680" indent="-192240">
                  <a:lnSpc>
                    <a:spcPct val="100000"/>
                  </a:lnSpc>
                  <a:buClr>
                    <a:srgbClr val="002960"/>
                  </a:buClr>
                  <a:buSzPct val="125000"/>
                  <a:buFont typeface="Arial"/>
                  <a:buChar char="▪"/>
                </a:pP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Удовлетворены ли Вы качеством </a:t>
                </a:r>
                <a:br>
                  <a:rPr sz="1000"/>
                </a:br>
                <a:r>
                  <a:rPr b="0" lang="ru-RU" sz="1000" spc="-1" strike="noStrike">
                    <a:solidFill>
                      <a:srgbClr val="000000"/>
                    </a:solidFill>
                    <a:latin typeface="Rosatom"/>
                    <a:ea typeface="DejaVu Sans"/>
                  </a:rPr>
                  <a:t>поддержки и сервиса (консультациями)?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3" name="Oval 30"/>
              <p:cNvSpPr/>
              <p:nvPr/>
            </p:nvSpPr>
            <p:spPr>
              <a:xfrm>
                <a:off x="750600" y="2853360"/>
                <a:ext cx="276120" cy="270360"/>
              </a:xfrm>
              <a:prstGeom prst="ellipse">
                <a:avLst/>
              </a:prstGeom>
              <a:solidFill>
                <a:srgbClr val="0771ff"/>
              </a:solidFill>
              <a:ln w="9525">
                <a:solidFill>
                  <a:srgbClr val="1c436a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r>
                  <a:rPr b="1" lang="ru-RU" sz="1000" spc="-1" strike="noStrike">
                    <a:solidFill>
                      <a:srgbClr val="ffffff"/>
                    </a:solidFill>
                    <a:latin typeface="Rosatom"/>
                    <a:ea typeface="DejaVu Sans"/>
                  </a:rPr>
                  <a:t>5</a:t>
                </a:r>
                <a:endParaRPr b="0" lang="ru-RU" sz="10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494" name="TextBox 47"/>
          <p:cNvSpPr/>
          <p:nvPr/>
        </p:nvSpPr>
        <p:spPr>
          <a:xfrm>
            <a:off x="129960" y="946080"/>
            <a:ext cx="581040" cy="972000"/>
          </a:xfrm>
          <a:prstGeom prst="rect">
            <a:avLst/>
          </a:prstGeom>
          <a:solidFill>
            <a:srgbClr val="ffffff"/>
          </a:solidFill>
          <a:ln w="3175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91440" bIns="91440" anchor="ctr" rot="1620000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Процесс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5" name="Oval 30"/>
          <p:cNvSpPr/>
          <p:nvPr/>
        </p:nvSpPr>
        <p:spPr>
          <a:xfrm>
            <a:off x="756360" y="1280880"/>
            <a:ext cx="276120" cy="270360"/>
          </a:xfrm>
          <a:prstGeom prst="ellipse">
            <a:avLst/>
          </a:prstGeom>
          <a:solidFill>
            <a:srgbClr val="0771ff"/>
          </a:solidFill>
          <a:ln w="9525">
            <a:solidFill>
              <a:srgbClr val="1c43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00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6" name="Line 35"/>
          <p:cNvSpPr/>
          <p:nvPr/>
        </p:nvSpPr>
        <p:spPr>
          <a:xfrm>
            <a:off x="129600" y="3385440"/>
            <a:ext cx="863208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000" spc="-1" strike="noStrike">
              <a:solidFill>
                <a:srgbClr val="000000"/>
              </a:solidFill>
              <a:latin typeface="Rosatom"/>
              <a:ea typeface="DejaVu Sans"/>
            </a:endParaRPr>
          </a:p>
        </p:txBody>
      </p:sp>
      <p:sp>
        <p:nvSpPr>
          <p:cNvPr id="497" name="Прямоугольник 51"/>
          <p:cNvSpPr/>
          <p:nvPr/>
        </p:nvSpPr>
        <p:spPr>
          <a:xfrm>
            <a:off x="1046160" y="3858840"/>
            <a:ext cx="323784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225"/>
              </a:spcBef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Опишите предложения по совершенствованию процесса?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8" name="Прямоугольник 53"/>
          <p:cNvSpPr/>
          <p:nvPr/>
        </p:nvSpPr>
        <p:spPr>
          <a:xfrm>
            <a:off x="1196280" y="4326840"/>
            <a:ext cx="6303600" cy="59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lvl="1" marL="174960" indent="-17496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Кол-во опрашиваемых - … чел.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lvl="1" marL="174960" indent="-174960">
              <a:lnSpc>
                <a:spcPct val="100000"/>
              </a:lnSpc>
              <a:spcBef>
                <a:spcPts val="408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Подразделения/ организации, участвующие в анкетировании: </a:t>
            </a:r>
            <a:br>
              <a:rPr sz="1000"/>
            </a:br>
            <a:r>
              <a:rPr b="0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…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9" name="Прямоугольник 54"/>
          <p:cNvSpPr/>
          <p:nvPr/>
        </p:nvSpPr>
        <p:spPr>
          <a:xfrm>
            <a:off x="61200" y="4348440"/>
            <a:ext cx="125100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225"/>
              </a:spcBef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ПРИМЕЧАНИЯ: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0" name="AutoShape 250"/>
          <p:cNvSpPr/>
          <p:nvPr/>
        </p:nvSpPr>
        <p:spPr>
          <a:xfrm>
            <a:off x="961920" y="1167480"/>
            <a:ext cx="3442320" cy="17064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00" spc="-1" strike="noStrike">
                <a:solidFill>
                  <a:srgbClr val="000000"/>
                </a:solidFill>
                <a:latin typeface="Rosatom"/>
                <a:ea typeface="DejaVu Sans"/>
              </a:rPr>
              <a:t>Баллы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01" name="AutoShape 249"/>
          <p:cNvCxnSpPr/>
          <p:nvPr/>
        </p:nvCxnSpPr>
        <p:spPr>
          <a:xfrm>
            <a:off x="961920" y="1130760"/>
            <a:ext cx="360144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502" name="AutoShape 249"/>
          <p:cNvCxnSpPr/>
          <p:nvPr/>
        </p:nvCxnSpPr>
        <p:spPr>
          <a:xfrm>
            <a:off x="4972680" y="1130760"/>
            <a:ext cx="84636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503" name="AutoShape 249"/>
          <p:cNvCxnSpPr/>
          <p:nvPr/>
        </p:nvCxnSpPr>
        <p:spPr>
          <a:xfrm>
            <a:off x="5886000" y="1130760"/>
            <a:ext cx="96192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504" name="AutoShape 249"/>
          <p:cNvCxnSpPr/>
          <p:nvPr/>
        </p:nvCxnSpPr>
        <p:spPr>
          <a:xfrm>
            <a:off x="6989400" y="1130760"/>
            <a:ext cx="96228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cxnSp>
        <p:nvCxnSpPr>
          <p:cNvPr id="505" name="AutoShape 249"/>
          <p:cNvCxnSpPr/>
          <p:nvPr/>
        </p:nvCxnSpPr>
        <p:spPr>
          <a:xfrm>
            <a:off x="8070480" y="1130760"/>
            <a:ext cx="961920" cy="720"/>
          </a:xfrm>
          <a:prstGeom prst="straightConnector1">
            <a:avLst/>
          </a:prstGeom>
          <a:ln w="9525">
            <a:solidFill>
              <a:srgbClr val="808080"/>
            </a:solidFill>
            <a:round/>
          </a:ln>
        </p:spPr>
      </p:cxnSp>
      <p:sp>
        <p:nvSpPr>
          <p:cNvPr id="506" name="AutoShape 250"/>
          <p:cNvSpPr/>
          <p:nvPr/>
        </p:nvSpPr>
        <p:spPr>
          <a:xfrm>
            <a:off x="8200080" y="956520"/>
            <a:ext cx="960480" cy="173880"/>
          </a:xfrm>
          <a:prstGeom prst="leftRightArrow">
            <a:avLst>
              <a:gd name="adj1" fmla="val 100000"/>
              <a:gd name="adj2" fmla="val 0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18720" anchor="b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ru-RU" sz="1020" spc="-1" strike="noStrike">
                <a:solidFill>
                  <a:srgbClr val="000000"/>
                </a:solidFill>
                <a:latin typeface="Arial"/>
                <a:ea typeface="DejaVu Sans"/>
              </a:rPr>
              <a:t>Да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7" name="Line 31"/>
          <p:cNvSpPr/>
          <p:nvPr/>
        </p:nvSpPr>
        <p:spPr>
          <a:xfrm>
            <a:off x="780120" y="159012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08" name="Line 32"/>
          <p:cNvSpPr/>
          <p:nvPr/>
        </p:nvSpPr>
        <p:spPr>
          <a:xfrm>
            <a:off x="780120" y="236088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09" name="Line 34"/>
          <p:cNvSpPr/>
          <p:nvPr/>
        </p:nvSpPr>
        <p:spPr>
          <a:xfrm>
            <a:off x="772200" y="281448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10" name="Line 32"/>
          <p:cNvSpPr/>
          <p:nvPr/>
        </p:nvSpPr>
        <p:spPr>
          <a:xfrm>
            <a:off x="780120" y="1941120"/>
            <a:ext cx="80924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11" name="Oval 30"/>
          <p:cNvSpPr/>
          <p:nvPr/>
        </p:nvSpPr>
        <p:spPr>
          <a:xfrm>
            <a:off x="791640" y="3567240"/>
            <a:ext cx="194040" cy="190080"/>
          </a:xfrm>
          <a:prstGeom prst="ellipse">
            <a:avLst/>
          </a:prstGeom>
          <a:solidFill>
            <a:srgbClr val="0771ff"/>
          </a:solidFill>
          <a:ln w="9525">
            <a:solidFill>
              <a:srgbClr val="1c43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7320" bIns="67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1" lang="ru-RU" sz="900" spc="-1" strike="noStrike">
              <a:solidFill>
                <a:srgbClr val="ffffff"/>
              </a:solidFill>
              <a:latin typeface="Rosatom"/>
              <a:ea typeface="DejaVu Sans"/>
            </a:endParaRPr>
          </a:p>
        </p:txBody>
      </p:sp>
      <p:sp>
        <p:nvSpPr>
          <p:cNvPr id="512" name="Oval 30"/>
          <p:cNvSpPr/>
          <p:nvPr/>
        </p:nvSpPr>
        <p:spPr>
          <a:xfrm>
            <a:off x="798120" y="3985560"/>
            <a:ext cx="194040" cy="190080"/>
          </a:xfrm>
          <a:prstGeom prst="ellipse">
            <a:avLst/>
          </a:prstGeom>
          <a:solidFill>
            <a:srgbClr val="0771ff"/>
          </a:solidFill>
          <a:ln w="9525">
            <a:solidFill>
              <a:srgbClr val="1c436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7320" bIns="67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1" lang="ru-RU" sz="900" spc="-1" strike="noStrike">
              <a:solidFill>
                <a:srgbClr val="ffffff"/>
              </a:solidFill>
              <a:latin typeface="Rosatom"/>
              <a:ea typeface="DejaVu Sans"/>
            </a:endParaRPr>
          </a:p>
        </p:txBody>
      </p:sp>
      <p:sp>
        <p:nvSpPr>
          <p:cNvPr id="513" name="Line 35"/>
          <p:cNvSpPr/>
          <p:nvPr/>
        </p:nvSpPr>
        <p:spPr>
          <a:xfrm>
            <a:off x="791280" y="3864960"/>
            <a:ext cx="79340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14" name="Line 35"/>
          <p:cNvSpPr/>
          <p:nvPr/>
        </p:nvSpPr>
        <p:spPr>
          <a:xfrm>
            <a:off x="772200" y="4323240"/>
            <a:ext cx="7934040" cy="360"/>
          </a:xfrm>
          <a:prstGeom prst="line">
            <a:avLst/>
          </a:prstGeom>
          <a:ln w="9525">
            <a:solidFill>
              <a:srgbClr val="8f8f8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anchorCtr="1">
            <a:noAutofit/>
          </a:bodyPr>
          <a:p>
            <a:endParaRPr b="0" lang="ru-RU" sz="11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515" name="Group 162"/>
          <p:cNvGrpSpPr/>
          <p:nvPr/>
        </p:nvGrpSpPr>
        <p:grpSpPr>
          <a:xfrm>
            <a:off x="4853880" y="1624680"/>
            <a:ext cx="4138200" cy="253080"/>
            <a:chOff x="4853880" y="1624680"/>
            <a:chExt cx="4138200" cy="253080"/>
          </a:xfrm>
        </p:grpSpPr>
        <p:sp>
          <p:nvSpPr>
            <p:cNvPr id="516" name="Rectangle 54"/>
            <p:cNvSpPr/>
            <p:nvPr/>
          </p:nvSpPr>
          <p:spPr>
            <a:xfrm>
              <a:off x="4853880" y="1660680"/>
              <a:ext cx="4138200" cy="180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17" name="Oval 55"/>
            <p:cNvSpPr/>
            <p:nvPr/>
          </p:nvSpPr>
          <p:spPr>
            <a:xfrm>
              <a:off x="8236080" y="1624680"/>
              <a:ext cx="548280" cy="253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4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18" name="Group 165"/>
          <p:cNvGrpSpPr/>
          <p:nvPr/>
        </p:nvGrpSpPr>
        <p:grpSpPr>
          <a:xfrm>
            <a:off x="4853880" y="2021040"/>
            <a:ext cx="4138200" cy="253080"/>
            <a:chOff x="4853880" y="2021040"/>
            <a:chExt cx="4138200" cy="253080"/>
          </a:xfrm>
        </p:grpSpPr>
        <p:sp>
          <p:nvSpPr>
            <p:cNvPr id="519" name="Rectangle 71"/>
            <p:cNvSpPr/>
            <p:nvPr/>
          </p:nvSpPr>
          <p:spPr>
            <a:xfrm>
              <a:off x="4853880" y="2025360"/>
              <a:ext cx="4138200" cy="180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20" name="Oval 72"/>
            <p:cNvSpPr/>
            <p:nvPr/>
          </p:nvSpPr>
          <p:spPr>
            <a:xfrm>
              <a:off x="8268840" y="2021040"/>
              <a:ext cx="548280" cy="253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4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21" name="Group 168"/>
          <p:cNvGrpSpPr/>
          <p:nvPr/>
        </p:nvGrpSpPr>
        <p:grpSpPr>
          <a:xfrm>
            <a:off x="4853880" y="2385720"/>
            <a:ext cx="4138200" cy="253080"/>
            <a:chOff x="4853880" y="2385720"/>
            <a:chExt cx="4138200" cy="253080"/>
          </a:xfrm>
        </p:grpSpPr>
        <p:sp>
          <p:nvSpPr>
            <p:cNvPr id="522" name="Rectangle 88"/>
            <p:cNvSpPr/>
            <p:nvPr/>
          </p:nvSpPr>
          <p:spPr>
            <a:xfrm>
              <a:off x="4853880" y="2434680"/>
              <a:ext cx="4138200" cy="180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23" name="Oval 89"/>
            <p:cNvSpPr/>
            <p:nvPr/>
          </p:nvSpPr>
          <p:spPr>
            <a:xfrm>
              <a:off x="7181280" y="2385720"/>
              <a:ext cx="548280" cy="253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3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24" name="Group 171"/>
          <p:cNvGrpSpPr/>
          <p:nvPr/>
        </p:nvGrpSpPr>
        <p:grpSpPr>
          <a:xfrm>
            <a:off x="4864680" y="2853360"/>
            <a:ext cx="4138200" cy="253080"/>
            <a:chOff x="4864680" y="2853360"/>
            <a:chExt cx="4138200" cy="253080"/>
          </a:xfrm>
        </p:grpSpPr>
        <p:sp>
          <p:nvSpPr>
            <p:cNvPr id="525" name="Rectangle 105"/>
            <p:cNvSpPr/>
            <p:nvPr/>
          </p:nvSpPr>
          <p:spPr>
            <a:xfrm>
              <a:off x="4864680" y="2889720"/>
              <a:ext cx="4138200" cy="180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26" name="Oval 106"/>
            <p:cNvSpPr/>
            <p:nvPr/>
          </p:nvSpPr>
          <p:spPr>
            <a:xfrm>
              <a:off x="8279640" y="2853360"/>
              <a:ext cx="548280" cy="253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4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27" name="Group 179"/>
          <p:cNvGrpSpPr/>
          <p:nvPr/>
        </p:nvGrpSpPr>
        <p:grpSpPr>
          <a:xfrm>
            <a:off x="4864680" y="1286640"/>
            <a:ext cx="4138200" cy="253080"/>
            <a:chOff x="4864680" y="1286640"/>
            <a:chExt cx="4138200" cy="253080"/>
          </a:xfrm>
        </p:grpSpPr>
        <p:sp>
          <p:nvSpPr>
            <p:cNvPr id="528" name="Rectangle 37"/>
            <p:cNvSpPr/>
            <p:nvPr/>
          </p:nvSpPr>
          <p:spPr>
            <a:xfrm>
              <a:off x="4864680" y="1323000"/>
              <a:ext cx="4138200" cy="18072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7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0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29" name="Oval 38"/>
            <p:cNvSpPr/>
            <p:nvPr/>
          </p:nvSpPr>
          <p:spPr>
            <a:xfrm>
              <a:off x="8268480" y="1286640"/>
              <a:ext cx="548280" cy="253080"/>
            </a:xfrm>
            <a:prstGeom prst="ellipse">
              <a:avLst/>
            </a:prstGeom>
            <a:solidFill>
              <a:srgbClr val="ffffff"/>
            </a:solidFill>
            <a:ln w="0">
              <a:solidFill>
                <a:srgbClr val="007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</a:tabLst>
              </a:pPr>
              <a:r>
                <a:rPr b="0" lang="ru-RU" sz="1000" spc="-1" strike="noStrike">
                  <a:solidFill>
                    <a:srgbClr val="000000"/>
                  </a:solidFill>
                  <a:latin typeface="Arial"/>
                  <a:ea typeface="Arial Unicode MS"/>
                </a:rPr>
                <a:t>4</a:t>
              </a:r>
              <a:endParaRPr b="0" lang="ru-RU" sz="10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TextShape 2"/>
          <p:cNvSpPr/>
          <p:nvPr/>
        </p:nvSpPr>
        <p:spPr>
          <a:xfrm>
            <a:off x="1597680" y="355320"/>
            <a:ext cx="66697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Закрытие проекта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31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532" name="Скругленный прямоугольник 3"/>
          <p:cNvSpPr/>
          <p:nvPr/>
        </p:nvSpPr>
        <p:spPr>
          <a:xfrm>
            <a:off x="189720" y="1771560"/>
            <a:ext cx="2261160" cy="915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Вставить скан-копию приказа о закрытии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TextShape 1"/>
          <p:cNvSpPr/>
          <p:nvPr/>
        </p:nvSpPr>
        <p:spPr>
          <a:xfrm>
            <a:off x="539640" y="1476360"/>
            <a:ext cx="4860000" cy="127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ts val="3781"/>
              </a:lnSpc>
              <a:tabLst>
                <a:tab algn="l" pos="0"/>
              </a:tabLst>
            </a:pPr>
            <a:r>
              <a:rPr b="1" lang="ru-RU" sz="4100" spc="-1" strike="noStrike">
                <a:solidFill>
                  <a:srgbClr val="333333"/>
                </a:solidFill>
                <a:latin typeface="Arial"/>
                <a:ea typeface="Arial"/>
              </a:rPr>
              <a:t>Спасибо</a:t>
            </a:r>
            <a:endParaRPr b="0" lang="ru-RU" sz="4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ts val="3781"/>
              </a:lnSpc>
              <a:tabLst>
                <a:tab algn="l" pos="0"/>
              </a:tabLst>
            </a:pPr>
            <a:r>
              <a:rPr b="1" lang="ru-RU" sz="4100" spc="-1" strike="noStrike">
                <a:solidFill>
                  <a:srgbClr val="333333"/>
                </a:solidFill>
                <a:latin typeface="Arial"/>
                <a:ea typeface="Arial"/>
              </a:rPr>
              <a:t>за внимание</a:t>
            </a:r>
            <a:endParaRPr b="0" lang="ru-RU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4" name="TextShape 2"/>
          <p:cNvSpPr/>
          <p:nvPr/>
        </p:nvSpPr>
        <p:spPr>
          <a:xfrm>
            <a:off x="539640" y="4488480"/>
            <a:ext cx="486000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1050" spc="-1" strike="noStrike">
                <a:solidFill>
                  <a:srgbClr val="333333"/>
                </a:solidFill>
                <a:latin typeface="Arial"/>
                <a:ea typeface="DejaVu Sans"/>
              </a:rPr>
              <a:t>05</a:t>
            </a:r>
            <a:r>
              <a:rPr b="1" lang="ru-RU" sz="1050" spc="-1" strike="noStrike">
                <a:solidFill>
                  <a:srgbClr val="333333"/>
                </a:solidFill>
                <a:latin typeface="Arial"/>
                <a:ea typeface="DejaVu Sans"/>
              </a:rPr>
              <a:t>.</a:t>
            </a:r>
            <a:r>
              <a:rPr b="1" lang="en-US" sz="1050" spc="-1" strike="noStrike">
                <a:solidFill>
                  <a:srgbClr val="333333"/>
                </a:solidFill>
                <a:latin typeface="Arial"/>
                <a:ea typeface="DejaVu Sans"/>
              </a:rPr>
              <a:t>12</a:t>
            </a:r>
            <a:r>
              <a:rPr b="1" lang="ru-RU" sz="1050" spc="-1" strike="noStrike">
                <a:solidFill>
                  <a:srgbClr val="333333"/>
                </a:solidFill>
                <a:latin typeface="Arial"/>
                <a:ea typeface="DejaVu Sans"/>
              </a:rPr>
              <a:t>.2026</a:t>
            </a:r>
            <a:endParaRPr b="0" lang="ru-RU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5" name="TextShape 3"/>
          <p:cNvSpPr/>
          <p:nvPr/>
        </p:nvSpPr>
        <p:spPr>
          <a:xfrm>
            <a:off x="539640" y="3537720"/>
            <a:ext cx="486000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100" spc="-1" strike="noStrike">
                <a:solidFill>
                  <a:srgbClr val="333333"/>
                </a:solidFill>
                <a:latin typeface="Arial"/>
                <a:ea typeface="Arial"/>
              </a:rPr>
              <a:t>Тел.: +7 (000) 000 00 00, доб. 0000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100" spc="-1" strike="noStrike">
                <a:solidFill>
                  <a:srgbClr val="333333"/>
                </a:solidFill>
                <a:latin typeface="Arial"/>
                <a:ea typeface="Arial"/>
              </a:rPr>
              <a:t>Моб. тел.: +7 (000) 000 00 00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100" spc="-1" strike="noStrike">
                <a:solidFill>
                  <a:srgbClr val="333333"/>
                </a:solidFill>
                <a:latin typeface="Arial"/>
                <a:ea typeface="Arial"/>
              </a:rPr>
              <a:t>E-mail: namesurname@</a:t>
            </a:r>
            <a:r>
              <a:rPr b="0" lang="en-US" sz="1100" spc="-1" strike="noStrike">
                <a:solidFill>
                  <a:srgbClr val="333333"/>
                </a:solidFill>
                <a:latin typeface="Arial"/>
                <a:ea typeface="Arial"/>
              </a:rPr>
              <a:t>rosatom</a:t>
            </a:r>
            <a:r>
              <a:rPr b="0" lang="ru-RU" sz="1100" spc="-1" strike="noStrike">
                <a:solidFill>
                  <a:srgbClr val="333333"/>
                </a:solidFill>
                <a:latin typeface="Arial"/>
                <a:ea typeface="Arial"/>
              </a:rPr>
              <a:t>.ru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333333"/>
                </a:solidFill>
                <a:latin typeface="Arial"/>
                <a:ea typeface="Arial"/>
              </a:rPr>
              <a:t>www.rosatom.ru</a:t>
            </a: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6" name="TextShape 4"/>
          <p:cNvSpPr/>
          <p:nvPr/>
        </p:nvSpPr>
        <p:spPr>
          <a:xfrm>
            <a:off x="539640" y="3083760"/>
            <a:ext cx="486000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400" spc="-1" strike="noStrike">
                <a:solidFill>
                  <a:srgbClr val="333333"/>
                </a:solidFill>
                <a:latin typeface="Arial"/>
                <a:ea typeface="DejaVu Sans"/>
              </a:rPr>
              <a:t>Фамилия Имя Отчество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7" name="TextShape 5"/>
          <p:cNvSpPr/>
          <p:nvPr/>
        </p:nvSpPr>
        <p:spPr>
          <a:xfrm>
            <a:off x="539640" y="3311640"/>
            <a:ext cx="486000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400" spc="-1" strike="noStrike">
                <a:solidFill>
                  <a:srgbClr val="333333"/>
                </a:solidFill>
                <a:latin typeface="Arial"/>
                <a:ea typeface="DejaVu Sans"/>
              </a:rPr>
              <a:t>Должность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2"/>
          <p:cNvSpPr/>
          <p:nvPr/>
        </p:nvSpPr>
        <p:spPr>
          <a:xfrm>
            <a:off x="1320840" y="198720"/>
            <a:ext cx="65599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Rosatom"/>
                <a:ea typeface="Rosatom"/>
              </a:rPr>
              <a:t>Карточка ПСР-проекта «…»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9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60080" y="45000"/>
            <a:ext cx="690120" cy="482760"/>
          </a:xfrm>
          <a:prstGeom prst="rect">
            <a:avLst/>
          </a:prstGeom>
          <a:ln w="9525">
            <a:noFill/>
          </a:ln>
        </p:spPr>
      </p:pic>
      <p:sp>
        <p:nvSpPr>
          <p:cNvPr id="170" name="Скругленный прямоугольник 4"/>
          <p:cNvSpPr/>
          <p:nvPr/>
        </p:nvSpPr>
        <p:spPr>
          <a:xfrm>
            <a:off x="189720" y="1771560"/>
            <a:ext cx="2261160" cy="915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Вставить утвержденную карточку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170"/>
          <p:cNvSpPr/>
          <p:nvPr/>
        </p:nvSpPr>
        <p:spPr>
          <a:xfrm>
            <a:off x="6218280" y="1150560"/>
            <a:ext cx="1044000" cy="142164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2" name="Rectangle 170"/>
          <p:cNvSpPr/>
          <p:nvPr/>
        </p:nvSpPr>
        <p:spPr>
          <a:xfrm>
            <a:off x="4408560" y="1150560"/>
            <a:ext cx="1044000" cy="144972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3" name="Rectangle 170"/>
          <p:cNvSpPr/>
          <p:nvPr/>
        </p:nvSpPr>
        <p:spPr>
          <a:xfrm>
            <a:off x="2616480" y="1139040"/>
            <a:ext cx="1043640" cy="140328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4" name="TextShape 2"/>
          <p:cNvSpPr/>
          <p:nvPr/>
        </p:nvSpPr>
        <p:spPr>
          <a:xfrm>
            <a:off x="1676880" y="242280"/>
            <a:ext cx="65599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Блок-схема текущего состояния процесса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Rectangle 41"/>
          <p:cNvSpPr/>
          <p:nvPr/>
        </p:nvSpPr>
        <p:spPr>
          <a:xfrm>
            <a:off x="3600" y="783360"/>
            <a:ext cx="709704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ИТОГО - ВПП</a:t>
            </a:r>
            <a:r>
              <a:rPr b="1" lang="en-US" sz="9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 до  </a:t>
            </a:r>
            <a:r>
              <a:rPr b="1" lang="ru-RU" sz="800" spc="-1" strike="noStrike">
                <a:solidFill>
                  <a:srgbClr val="000000"/>
                </a:solidFill>
                <a:latin typeface="Arial"/>
                <a:ea typeface="DejaVu Sans"/>
              </a:rPr>
              <a:t>727</a:t>
            </a: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 рабочих дней</a:t>
            </a:r>
            <a:r>
              <a:rPr b="1" lang="en-US" sz="9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(р.д.)       (на примере документа </a:t>
            </a:r>
            <a:r>
              <a:rPr b="1" lang="ru-RU" sz="800" spc="-1" strike="noStrike">
                <a:solidFill>
                  <a:srgbClr val="000000"/>
                </a:solidFill>
                <a:latin typeface="Arial"/>
                <a:ea typeface="DejaVu Sans"/>
              </a:rPr>
              <a:t>АМ 106.08-14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Rectangle 170"/>
          <p:cNvSpPr/>
          <p:nvPr/>
        </p:nvSpPr>
        <p:spPr>
          <a:xfrm>
            <a:off x="672480" y="3020760"/>
            <a:ext cx="1044000" cy="124884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7" name="Rectangle 188"/>
          <p:cNvSpPr/>
          <p:nvPr/>
        </p:nvSpPr>
        <p:spPr>
          <a:xfrm>
            <a:off x="672480" y="3594600"/>
            <a:ext cx="1044000" cy="85860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Rectangle 41"/>
          <p:cNvSpPr/>
          <p:nvPr/>
        </p:nvSpPr>
        <p:spPr>
          <a:xfrm>
            <a:off x="672480" y="3020760"/>
            <a:ext cx="1044000" cy="24516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4 этап– 164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Rectangle 216"/>
          <p:cNvSpPr/>
          <p:nvPr/>
        </p:nvSpPr>
        <p:spPr>
          <a:xfrm>
            <a:off x="822240" y="1140480"/>
            <a:ext cx="1044000" cy="57276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0" name="Rectangle 223"/>
          <p:cNvSpPr/>
          <p:nvPr/>
        </p:nvSpPr>
        <p:spPr>
          <a:xfrm>
            <a:off x="822240" y="1713960"/>
            <a:ext cx="1044000" cy="85860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Rectangle 41"/>
          <p:cNvSpPr/>
          <p:nvPr/>
        </p:nvSpPr>
        <p:spPr>
          <a:xfrm>
            <a:off x="822240" y="1140480"/>
            <a:ext cx="1044000" cy="25956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i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Вход процесса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Rectangle 63"/>
          <p:cNvSpPr/>
          <p:nvPr/>
        </p:nvSpPr>
        <p:spPr>
          <a:xfrm>
            <a:off x="2642760" y="1418760"/>
            <a:ext cx="1026360" cy="274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Rectangle 229"/>
          <p:cNvSpPr/>
          <p:nvPr/>
        </p:nvSpPr>
        <p:spPr>
          <a:xfrm>
            <a:off x="2625120" y="1713960"/>
            <a:ext cx="1044000" cy="85860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Right Arrow 230"/>
          <p:cNvSpPr/>
          <p:nvPr/>
        </p:nvSpPr>
        <p:spPr>
          <a:xfrm>
            <a:off x="4064760" y="195444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5" name="Rectangle 41"/>
          <p:cNvSpPr/>
          <p:nvPr/>
        </p:nvSpPr>
        <p:spPr>
          <a:xfrm>
            <a:off x="2625120" y="1140480"/>
            <a:ext cx="1044000" cy="25956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000000"/>
                </a:solidFill>
                <a:latin typeface="Arial"/>
                <a:ea typeface="DejaVu Sans"/>
              </a:rPr>
              <a:t>1 </a:t>
            </a: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этап – 176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Rectangle 63"/>
          <p:cNvSpPr/>
          <p:nvPr/>
        </p:nvSpPr>
        <p:spPr>
          <a:xfrm>
            <a:off x="4474800" y="1523520"/>
            <a:ext cx="96336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Rectangle 234"/>
          <p:cNvSpPr/>
          <p:nvPr/>
        </p:nvSpPr>
        <p:spPr>
          <a:xfrm>
            <a:off x="4417200" y="1713960"/>
            <a:ext cx="1044000" cy="88668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Right Arrow 235"/>
          <p:cNvSpPr/>
          <p:nvPr/>
        </p:nvSpPr>
        <p:spPr>
          <a:xfrm>
            <a:off x="5856840" y="195444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9" name="Rectangle 41"/>
          <p:cNvSpPr/>
          <p:nvPr/>
        </p:nvSpPr>
        <p:spPr>
          <a:xfrm>
            <a:off x="4417200" y="1140480"/>
            <a:ext cx="1044000" cy="25956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2 этап – 351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Rectangle 63"/>
          <p:cNvSpPr/>
          <p:nvPr/>
        </p:nvSpPr>
        <p:spPr>
          <a:xfrm>
            <a:off x="6275880" y="1523520"/>
            <a:ext cx="96336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Rectangle 239"/>
          <p:cNvSpPr/>
          <p:nvPr/>
        </p:nvSpPr>
        <p:spPr>
          <a:xfrm>
            <a:off x="6218280" y="1713960"/>
            <a:ext cx="1044000" cy="85860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Right Arrow 240"/>
          <p:cNvSpPr/>
          <p:nvPr/>
        </p:nvSpPr>
        <p:spPr>
          <a:xfrm>
            <a:off x="7657920" y="195444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3" name="Rectangle 41"/>
          <p:cNvSpPr/>
          <p:nvPr/>
        </p:nvSpPr>
        <p:spPr>
          <a:xfrm>
            <a:off x="6218280" y="1140480"/>
            <a:ext cx="1044000" cy="25956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3 этап– 34 р.д. 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94" name="Group 251"/>
          <p:cNvGrpSpPr/>
          <p:nvPr/>
        </p:nvGrpSpPr>
        <p:grpSpPr>
          <a:xfrm>
            <a:off x="2568240" y="3020760"/>
            <a:ext cx="1044000" cy="1432440"/>
            <a:chOff x="2568240" y="3020760"/>
            <a:chExt cx="1044000" cy="1432440"/>
          </a:xfrm>
        </p:grpSpPr>
        <p:sp>
          <p:nvSpPr>
            <p:cNvPr id="195" name="Rectangle 252"/>
            <p:cNvSpPr/>
            <p:nvPr/>
          </p:nvSpPr>
          <p:spPr>
            <a:xfrm>
              <a:off x="2568240" y="3020760"/>
              <a:ext cx="1044000" cy="1432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n-US" sz="9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96" name="Rectangle 253"/>
            <p:cNvSpPr/>
            <p:nvPr/>
          </p:nvSpPr>
          <p:spPr>
            <a:xfrm>
              <a:off x="2568240" y="3594600"/>
              <a:ext cx="1044000" cy="858600"/>
            </a:xfrm>
            <a:prstGeom prst="rect">
              <a:avLst/>
            </a:prstGeom>
            <a:solidFill>
              <a:srgbClr val="d6e7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7" name="Rectangle 41"/>
            <p:cNvSpPr/>
            <p:nvPr/>
          </p:nvSpPr>
          <p:spPr>
            <a:xfrm>
              <a:off x="2568240" y="3020760"/>
              <a:ext cx="1044000" cy="245160"/>
            </a:xfrm>
            <a:prstGeom prst="rect">
              <a:avLst/>
            </a:prstGeom>
            <a:solidFill>
              <a:srgbClr val="e9eef3"/>
            </a:solidFill>
            <a:ln w="9525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73440" rIns="36720" tIns="36720" bIns="367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9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5 этап 2 р.д.</a:t>
              </a:r>
              <a:endParaRPr b="0" lang="ru-RU" sz="9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8" name="Rectangle 63"/>
            <p:cNvSpPr/>
            <p:nvPr/>
          </p:nvSpPr>
          <p:spPr>
            <a:xfrm>
              <a:off x="2608560" y="3301920"/>
              <a:ext cx="963360" cy="13680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99" name="Right Arrow 260"/>
          <p:cNvSpPr/>
          <p:nvPr/>
        </p:nvSpPr>
        <p:spPr>
          <a:xfrm>
            <a:off x="191880" y="401004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0" name="Right Arrow 264"/>
          <p:cNvSpPr/>
          <p:nvPr/>
        </p:nvSpPr>
        <p:spPr>
          <a:xfrm>
            <a:off x="2035080" y="397836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1" name="Right Arrow 225"/>
          <p:cNvSpPr/>
          <p:nvPr/>
        </p:nvSpPr>
        <p:spPr>
          <a:xfrm>
            <a:off x="2261880" y="195444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202" name="Group 251"/>
          <p:cNvGrpSpPr/>
          <p:nvPr/>
        </p:nvGrpSpPr>
        <p:grpSpPr>
          <a:xfrm>
            <a:off x="4379760" y="3051360"/>
            <a:ext cx="1044000" cy="1432440"/>
            <a:chOff x="4379760" y="3051360"/>
            <a:chExt cx="1044000" cy="1432440"/>
          </a:xfrm>
        </p:grpSpPr>
        <p:sp>
          <p:nvSpPr>
            <p:cNvPr id="203" name="Rectangle 252"/>
            <p:cNvSpPr/>
            <p:nvPr/>
          </p:nvSpPr>
          <p:spPr>
            <a:xfrm>
              <a:off x="4379760" y="3051360"/>
              <a:ext cx="1044000" cy="1432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n-US" sz="9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04" name="Rectangle 253"/>
            <p:cNvSpPr/>
            <p:nvPr/>
          </p:nvSpPr>
          <p:spPr>
            <a:xfrm>
              <a:off x="4379760" y="3625200"/>
              <a:ext cx="1044000" cy="858600"/>
            </a:xfrm>
            <a:prstGeom prst="rect">
              <a:avLst/>
            </a:prstGeom>
            <a:solidFill>
              <a:srgbClr val="d6e7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5" name="Rectangle 41"/>
            <p:cNvSpPr/>
            <p:nvPr/>
          </p:nvSpPr>
          <p:spPr>
            <a:xfrm>
              <a:off x="4379760" y="3051360"/>
              <a:ext cx="1044000" cy="245160"/>
            </a:xfrm>
            <a:prstGeom prst="rect">
              <a:avLst/>
            </a:prstGeom>
            <a:solidFill>
              <a:srgbClr val="e9eef3"/>
            </a:solidFill>
            <a:ln w="9525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73440" rIns="36720" tIns="36720" bIns="367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i="1" lang="ru-RU" sz="9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Выход процесса</a:t>
              </a:r>
              <a:endParaRPr b="0" lang="ru-RU" sz="9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06" name="Rectangle 63"/>
          <p:cNvSpPr/>
          <p:nvPr/>
        </p:nvSpPr>
        <p:spPr>
          <a:xfrm>
            <a:off x="6073560" y="3577680"/>
            <a:ext cx="2459880" cy="137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Описание проблемы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Rectangle 63"/>
          <p:cNvSpPr/>
          <p:nvPr/>
        </p:nvSpPr>
        <p:spPr>
          <a:xfrm>
            <a:off x="5800680" y="2817000"/>
            <a:ext cx="100152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ПРОБЛЕМЫ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08" name="Group 213"/>
          <p:cNvGrpSpPr/>
          <p:nvPr/>
        </p:nvGrpSpPr>
        <p:grpSpPr>
          <a:xfrm>
            <a:off x="2257560" y="731880"/>
            <a:ext cx="3183480" cy="216360"/>
            <a:chOff x="2257560" y="731880"/>
            <a:chExt cx="3183480" cy="216360"/>
          </a:xfrm>
        </p:grpSpPr>
        <p:cxnSp>
          <p:nvCxnSpPr>
            <p:cNvPr id="209" name="Straight Connector 216"/>
            <p:cNvCxnSpPr/>
            <p:nvPr/>
          </p:nvCxnSpPr>
          <p:spPr>
            <a:xfrm>
              <a:off x="2257560" y="731880"/>
              <a:ext cx="3183840" cy="720"/>
            </a:xfrm>
            <a:prstGeom prst="straightConnector1">
              <a:avLst/>
            </a:prstGeom>
            <a:ln w="19050">
              <a:solidFill>
                <a:srgbClr val="98c4ff"/>
              </a:solidFill>
              <a:round/>
            </a:ln>
          </p:spPr>
        </p:cxnSp>
        <p:cxnSp>
          <p:nvCxnSpPr>
            <p:cNvPr id="210" name="Straight Connector 217"/>
            <p:cNvCxnSpPr/>
            <p:nvPr/>
          </p:nvCxnSpPr>
          <p:spPr>
            <a:xfrm>
              <a:off x="2257560" y="947880"/>
              <a:ext cx="3183840" cy="720"/>
            </a:xfrm>
            <a:prstGeom prst="straightConnector1">
              <a:avLst/>
            </a:prstGeom>
            <a:ln w="19050">
              <a:solidFill>
                <a:srgbClr val="98c4ff"/>
              </a:solidFill>
              <a:round/>
            </a:ln>
          </p:spPr>
        </p:cxnSp>
      </p:grpSp>
      <p:sp>
        <p:nvSpPr>
          <p:cNvPr id="211" name="10-конечная звезда 42"/>
          <p:cNvSpPr/>
          <p:nvPr/>
        </p:nvSpPr>
        <p:spPr>
          <a:xfrm>
            <a:off x="4333680" y="1784880"/>
            <a:ext cx="317160" cy="1893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520" bIns="47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10-конечная звезда 43"/>
          <p:cNvSpPr/>
          <p:nvPr/>
        </p:nvSpPr>
        <p:spPr>
          <a:xfrm>
            <a:off x="2988360" y="2340360"/>
            <a:ext cx="317160" cy="1893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520" bIns="47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10-конечная звезда 44"/>
          <p:cNvSpPr/>
          <p:nvPr/>
        </p:nvSpPr>
        <p:spPr>
          <a:xfrm>
            <a:off x="4805640" y="2375280"/>
            <a:ext cx="317160" cy="1893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520" bIns="47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10-конечная звезда 45"/>
          <p:cNvSpPr/>
          <p:nvPr/>
        </p:nvSpPr>
        <p:spPr>
          <a:xfrm>
            <a:off x="6619320" y="2342880"/>
            <a:ext cx="317160" cy="1893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520" bIns="47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10-конечная звезда 46"/>
          <p:cNvSpPr/>
          <p:nvPr/>
        </p:nvSpPr>
        <p:spPr>
          <a:xfrm>
            <a:off x="5657040" y="3059280"/>
            <a:ext cx="327600" cy="20340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0760" bIns="50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10-конечная звезда 47"/>
          <p:cNvSpPr/>
          <p:nvPr/>
        </p:nvSpPr>
        <p:spPr>
          <a:xfrm>
            <a:off x="5641920" y="3551040"/>
            <a:ext cx="342720" cy="18972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520" bIns="47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10-конечная звезда 48"/>
          <p:cNvSpPr/>
          <p:nvPr/>
        </p:nvSpPr>
        <p:spPr>
          <a:xfrm>
            <a:off x="5655240" y="4010040"/>
            <a:ext cx="329400" cy="19332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8240" bIns="48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3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218" name="Прямая соединительная линия 49"/>
          <p:cNvCxnSpPr/>
          <p:nvPr/>
        </p:nvCxnSpPr>
        <p:spPr>
          <a:xfrm>
            <a:off x="2324160" y="1139040"/>
            <a:ext cx="720" cy="1558080"/>
          </a:xfrm>
          <a:prstGeom prst="straightConnector1">
            <a:avLst/>
          </a:prstGeom>
          <a:ln w="9525">
            <a:solidFill>
              <a:srgbClr val="bfbfbf"/>
            </a:solidFill>
            <a:prstDash val="dash"/>
            <a:round/>
          </a:ln>
        </p:spPr>
      </p:cxnSp>
      <p:pic>
        <p:nvPicPr>
          <p:cNvPr id="219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559800" y="115920"/>
            <a:ext cx="742680" cy="519480"/>
          </a:xfrm>
          <a:prstGeom prst="rect">
            <a:avLst/>
          </a:prstGeom>
          <a:ln w="9525">
            <a:noFill/>
          </a:ln>
        </p:spPr>
      </p:pic>
      <p:sp>
        <p:nvSpPr>
          <p:cNvPr id="220" name="Right Arrow 264"/>
          <p:cNvSpPr/>
          <p:nvPr/>
        </p:nvSpPr>
        <p:spPr>
          <a:xfrm>
            <a:off x="3824280" y="4010040"/>
            <a:ext cx="208080" cy="261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520" bIns="65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1" name="10-конечная звезда 60"/>
          <p:cNvSpPr/>
          <p:nvPr/>
        </p:nvSpPr>
        <p:spPr>
          <a:xfrm>
            <a:off x="559800" y="3577680"/>
            <a:ext cx="314640" cy="18792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160" bIns="47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3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10-конечная звезда 61"/>
          <p:cNvSpPr/>
          <p:nvPr/>
        </p:nvSpPr>
        <p:spPr>
          <a:xfrm>
            <a:off x="2907720" y="4289400"/>
            <a:ext cx="314640" cy="18792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7160" bIns="471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AutoShape 71"/>
          <p:cNvSpPr/>
          <p:nvPr/>
        </p:nvSpPr>
        <p:spPr>
          <a:xfrm flipH="1">
            <a:off x="335520" y="2837520"/>
            <a:ext cx="702720" cy="220680"/>
          </a:xfrm>
          <a:prstGeom prst="curvedDownArrow">
            <a:avLst>
              <a:gd name="adj1" fmla="val 61451"/>
              <a:gd name="adj2" fmla="val 122902"/>
              <a:gd name="adj3" fmla="val 33333"/>
            </a:avLst>
          </a:prstGeom>
          <a:pattFill prst="wdUpDiag">
            <a:fgClr>
              <a:srgbClr val="ff6600"/>
            </a:fgClr>
            <a:bgClr>
              <a:srgbClr val="ffffff"/>
            </a:bgClr>
          </a:patt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4" name="Шестиугольник 96"/>
          <p:cNvSpPr/>
          <p:nvPr/>
        </p:nvSpPr>
        <p:spPr>
          <a:xfrm>
            <a:off x="3333600" y="2375280"/>
            <a:ext cx="335160" cy="1544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8320" bIns="58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700" spc="-1" strike="noStrike">
                <a:solidFill>
                  <a:srgbClr val="000000"/>
                </a:solidFill>
                <a:latin typeface="Rosatom"/>
                <a:ea typeface="DejaVu Sans"/>
              </a:rPr>
              <a:t>Нет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Шестиугольник 96"/>
          <p:cNvSpPr/>
          <p:nvPr/>
        </p:nvSpPr>
        <p:spPr>
          <a:xfrm>
            <a:off x="5153760" y="2413800"/>
            <a:ext cx="335160" cy="1544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8320" bIns="58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700" spc="-1" strike="noStrike">
                <a:solidFill>
                  <a:srgbClr val="000000"/>
                </a:solidFill>
                <a:latin typeface="Rosatom"/>
                <a:ea typeface="DejaVu Sans"/>
              </a:rPr>
              <a:t>Нет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Шестиугольник 96"/>
          <p:cNvSpPr/>
          <p:nvPr/>
        </p:nvSpPr>
        <p:spPr>
          <a:xfrm>
            <a:off x="6957360" y="2385360"/>
            <a:ext cx="335160" cy="1544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8320" bIns="58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700" spc="-1" strike="noStrike">
                <a:solidFill>
                  <a:srgbClr val="000000"/>
                </a:solidFill>
                <a:latin typeface="Rosatom"/>
                <a:ea typeface="DejaVu Sans"/>
              </a:rPr>
              <a:t>Нет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Шестиугольник 96"/>
          <p:cNvSpPr/>
          <p:nvPr/>
        </p:nvSpPr>
        <p:spPr>
          <a:xfrm>
            <a:off x="3276720" y="4298760"/>
            <a:ext cx="335160" cy="1544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58320" bIns="58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700" spc="-1" strike="noStrike">
                <a:solidFill>
                  <a:srgbClr val="000000"/>
                </a:solidFill>
                <a:latin typeface="Rosatom"/>
                <a:ea typeface="DejaVu Sans"/>
              </a:rPr>
              <a:t>Нет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Шестиугольник 84"/>
          <p:cNvSpPr/>
          <p:nvPr/>
        </p:nvSpPr>
        <p:spPr>
          <a:xfrm>
            <a:off x="1325880" y="4289400"/>
            <a:ext cx="390240" cy="14400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d9d9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5800" bIns="55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700" spc="-1" strike="noStrike">
                <a:solidFill>
                  <a:srgbClr val="000000"/>
                </a:solidFill>
                <a:latin typeface="Arial"/>
                <a:ea typeface="DejaVu Sans"/>
              </a:rPr>
              <a:t>20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Прямоугольник 71"/>
          <p:cNvSpPr/>
          <p:nvPr/>
        </p:nvSpPr>
        <p:spPr>
          <a:xfrm>
            <a:off x="5630040" y="2734920"/>
            <a:ext cx="2923920" cy="1610640"/>
          </a:xfrm>
          <a:prstGeom prst="rect">
            <a:avLst/>
          </a:prstGeom>
          <a:noFill/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ru-RU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230" name="Group 115"/>
          <p:cNvGrpSpPr/>
          <p:nvPr/>
        </p:nvGrpSpPr>
        <p:grpSpPr>
          <a:xfrm>
            <a:off x="2963880" y="4678560"/>
            <a:ext cx="1298880" cy="364680"/>
            <a:chOff x="2963880" y="4678560"/>
            <a:chExt cx="1298880" cy="364680"/>
          </a:xfrm>
        </p:grpSpPr>
        <p:sp>
          <p:nvSpPr>
            <p:cNvPr id="231" name="Шестиугольник 96"/>
            <p:cNvSpPr/>
            <p:nvPr/>
          </p:nvSpPr>
          <p:spPr>
            <a:xfrm>
              <a:off x="2963880" y="4711680"/>
              <a:ext cx="357480" cy="16272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1920" bIns="61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Нет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2" name="TextBox 74"/>
            <p:cNvSpPr/>
            <p:nvPr/>
          </p:nvSpPr>
          <p:spPr>
            <a:xfrm>
              <a:off x="3389400" y="4678560"/>
              <a:ext cx="873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Срок не регламентирован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233" name="Group 118"/>
          <p:cNvGrpSpPr/>
          <p:nvPr/>
        </p:nvGrpSpPr>
        <p:grpSpPr>
          <a:xfrm>
            <a:off x="4349880" y="4712400"/>
            <a:ext cx="1368720" cy="264960"/>
            <a:chOff x="4349880" y="4712400"/>
            <a:chExt cx="1368720" cy="264960"/>
          </a:xfrm>
        </p:grpSpPr>
        <p:sp>
          <p:nvSpPr>
            <p:cNvPr id="234" name="Шестиугольник 98"/>
            <p:cNvSpPr/>
            <p:nvPr/>
          </p:nvSpPr>
          <p:spPr>
            <a:xfrm>
              <a:off x="4349880" y="4712400"/>
              <a:ext cx="357480" cy="16272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25400">
              <a:solidFill>
                <a:srgbClr val="e5e5e5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1920" bIns="619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ru-RU" sz="800" spc="-1" strike="noStrike">
                <a:solidFill>
                  <a:srgbClr val="414142"/>
                </a:solidFill>
                <a:latin typeface="Rosatom"/>
                <a:ea typeface="DejaVu Sans"/>
              </a:endParaRPr>
            </a:p>
          </p:txBody>
        </p:sp>
        <p:sp>
          <p:nvSpPr>
            <p:cNvPr id="235" name="TextBox 77"/>
            <p:cNvSpPr/>
            <p:nvPr/>
          </p:nvSpPr>
          <p:spPr>
            <a:xfrm>
              <a:off x="4731840" y="4734360"/>
              <a:ext cx="986760" cy="24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Срок по регламенту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236" name="Group 138"/>
          <p:cNvGrpSpPr/>
          <p:nvPr/>
        </p:nvGrpSpPr>
        <p:grpSpPr>
          <a:xfrm>
            <a:off x="64080" y="4708800"/>
            <a:ext cx="1464840" cy="313560"/>
            <a:chOff x="64080" y="4708800"/>
            <a:chExt cx="1464840" cy="313560"/>
          </a:xfrm>
        </p:grpSpPr>
        <p:sp>
          <p:nvSpPr>
            <p:cNvPr id="237" name="Rectangle 139"/>
            <p:cNvSpPr/>
            <p:nvPr/>
          </p:nvSpPr>
          <p:spPr>
            <a:xfrm>
              <a:off x="64080" y="4815000"/>
              <a:ext cx="233640" cy="982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9320" bIns="49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n-US" sz="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38" name="Rectangle 41"/>
            <p:cNvSpPr/>
            <p:nvPr/>
          </p:nvSpPr>
          <p:spPr>
            <a:xfrm>
              <a:off x="64080" y="4718880"/>
              <a:ext cx="233640" cy="98280"/>
            </a:xfrm>
            <a:prstGeom prst="rect">
              <a:avLst/>
            </a:prstGeom>
            <a:solidFill>
              <a:srgbClr val="e9eef3"/>
            </a:solidFill>
            <a:ln w="9525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73440" rIns="36720" tIns="49320" bIns="493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1" lang="ru-RU" sz="800" spc="-1" strike="noStrike">
                <a:solidFill>
                  <a:srgbClr val="000000"/>
                </a:solidFill>
                <a:latin typeface="Rosatom"/>
                <a:ea typeface="DejaVu Sans"/>
              </a:endParaRPr>
            </a:p>
          </p:txBody>
        </p:sp>
        <p:sp>
          <p:nvSpPr>
            <p:cNvPr id="239" name="Rectangle 145"/>
            <p:cNvSpPr/>
            <p:nvPr/>
          </p:nvSpPr>
          <p:spPr>
            <a:xfrm>
              <a:off x="64080" y="4911120"/>
              <a:ext cx="233640" cy="98280"/>
            </a:xfrm>
            <a:prstGeom prst="rect">
              <a:avLst/>
            </a:prstGeom>
            <a:solidFill>
              <a:srgbClr val="d6e7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9320" bIns="493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800" spc="-1" strike="noStrike">
                <a:solidFill>
                  <a:srgbClr val="000000"/>
                </a:solidFill>
                <a:latin typeface="Rosatom"/>
                <a:ea typeface="DejaVu Sans"/>
              </a:endParaRPr>
            </a:p>
          </p:txBody>
        </p:sp>
        <p:sp>
          <p:nvSpPr>
            <p:cNvPr id="240" name="Rectangle 63"/>
            <p:cNvSpPr/>
            <p:nvPr/>
          </p:nvSpPr>
          <p:spPr>
            <a:xfrm>
              <a:off x="204840" y="4708800"/>
              <a:ext cx="1112040" cy="1213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Продолжительность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1" name="Rectangle 63"/>
            <p:cNvSpPr/>
            <p:nvPr/>
          </p:nvSpPr>
          <p:spPr>
            <a:xfrm>
              <a:off x="265680" y="4804920"/>
              <a:ext cx="708480" cy="1213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Исполнитель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2" name="Rectangle 63"/>
            <p:cNvSpPr/>
            <p:nvPr/>
          </p:nvSpPr>
          <p:spPr>
            <a:xfrm>
              <a:off x="160560" y="4901040"/>
              <a:ext cx="1368360" cy="1213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Описание шага процесса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43" name="Rectangle 63"/>
          <p:cNvSpPr/>
          <p:nvPr/>
        </p:nvSpPr>
        <p:spPr>
          <a:xfrm>
            <a:off x="2035080" y="4740480"/>
            <a:ext cx="762480" cy="243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Брак/ доработка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AutoShape 71"/>
          <p:cNvSpPr/>
          <p:nvPr/>
        </p:nvSpPr>
        <p:spPr>
          <a:xfrm flipH="1">
            <a:off x="1496880" y="4730040"/>
            <a:ext cx="456840" cy="148320"/>
          </a:xfrm>
          <a:prstGeom prst="curvedDownArrow">
            <a:avLst>
              <a:gd name="adj1" fmla="val 61451"/>
              <a:gd name="adj2" fmla="val 122902"/>
              <a:gd name="adj3" fmla="val 33333"/>
            </a:avLst>
          </a:prstGeom>
          <a:pattFill prst="wdUpDiag">
            <a:fgClr>
              <a:srgbClr val="ff6600"/>
            </a:fgClr>
            <a:bgClr>
              <a:srgbClr val="ffffff"/>
            </a:bgClr>
          </a:patt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45" name="Rectangle 21"/>
          <p:cNvSpPr/>
          <p:nvPr/>
        </p:nvSpPr>
        <p:spPr>
          <a:xfrm>
            <a:off x="6321600" y="4689360"/>
            <a:ext cx="1358640" cy="364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marL="1440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- </a:t>
            </a: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Проблема (нумерация сквозная для всего проекта)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10-конечная звезда 88"/>
          <p:cNvSpPr/>
          <p:nvPr/>
        </p:nvSpPr>
        <p:spPr>
          <a:xfrm>
            <a:off x="5793840" y="4703760"/>
            <a:ext cx="344520" cy="20592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1480" bIns="514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Rosatom"/>
                <a:ea typeface="DejaVu Sans"/>
              </a:rPr>
              <a:t>№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247" name="Прямая соединительная линия 89"/>
          <p:cNvCxnSpPr/>
          <p:nvPr/>
        </p:nvCxnSpPr>
        <p:spPr>
          <a:xfrm>
            <a:off x="111600" y="4588200"/>
            <a:ext cx="8443440" cy="22680"/>
          </a:xfrm>
          <a:prstGeom prst="straightConnector1">
            <a:avLst/>
          </a:prstGeom>
          <a:ln w="9525">
            <a:solidFill>
              <a:srgbClr val="bfbfbf"/>
            </a:solidFill>
            <a:round/>
          </a:ln>
        </p:spPr>
      </p:cxnSp>
      <p:cxnSp>
        <p:nvCxnSpPr>
          <p:cNvPr id="248" name="Прямая соединительная линия 50"/>
          <p:cNvCxnSpPr/>
          <p:nvPr/>
        </p:nvCxnSpPr>
        <p:spPr>
          <a:xfrm>
            <a:off x="3904920" y="2970720"/>
            <a:ext cx="14760" cy="1474920"/>
          </a:xfrm>
          <a:prstGeom prst="straightConnector1">
            <a:avLst/>
          </a:prstGeom>
          <a:ln w="9525">
            <a:solidFill>
              <a:srgbClr val="bfbfbf"/>
            </a:solidFill>
            <a:prstDash val="dash"/>
            <a:round/>
          </a:ln>
        </p:spPr>
      </p:cxnSp>
      <p:sp>
        <p:nvSpPr>
          <p:cNvPr id="249" name="Rectangle 63"/>
          <p:cNvSpPr/>
          <p:nvPr/>
        </p:nvSpPr>
        <p:spPr>
          <a:xfrm>
            <a:off x="735480" y="3265920"/>
            <a:ext cx="124092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Rectangle 1"/>
          <p:cNvSpPr/>
          <p:nvPr/>
        </p:nvSpPr>
        <p:spPr>
          <a:xfrm>
            <a:off x="6120000" y="3060000"/>
            <a:ext cx="2459880" cy="137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Описание проблемы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Rectangle 2"/>
          <p:cNvSpPr/>
          <p:nvPr/>
        </p:nvSpPr>
        <p:spPr>
          <a:xfrm>
            <a:off x="6120000" y="4002480"/>
            <a:ext cx="2459880" cy="137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Описание проблемы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Rectangle 137"/>
          <p:cNvSpPr/>
          <p:nvPr/>
        </p:nvSpPr>
        <p:spPr>
          <a:xfrm>
            <a:off x="3660840" y="983880"/>
            <a:ext cx="5241600" cy="298800"/>
          </a:xfrm>
          <a:prstGeom prst="rect">
            <a:avLst/>
          </a:prstGeom>
          <a:solidFill>
            <a:srgbClr val="e9eef3"/>
          </a:solidFill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3" name="TextShape 2"/>
          <p:cNvSpPr/>
          <p:nvPr/>
        </p:nvSpPr>
        <p:spPr>
          <a:xfrm>
            <a:off x="1492200" y="115920"/>
            <a:ext cx="604836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Сбор фактических данных. Производственный анализ № </a:t>
            </a:r>
            <a:r>
              <a:rPr b="1" lang="ru-RU" sz="2300" spc="-1" strike="noStrike">
                <a:solidFill>
                  <a:srgbClr val="000000"/>
                </a:solidFill>
                <a:latin typeface="Arial"/>
                <a:ea typeface="Rosatom"/>
              </a:rPr>
              <a:t>1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4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749160" cy="52416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255" name="Диаграмма 3"/>
          <p:cNvGraphicFramePr/>
          <p:nvPr/>
        </p:nvGraphicFramePr>
        <p:xfrm>
          <a:off x="180000" y="1440000"/>
          <a:ext cx="3209760" cy="357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" name="Стрелка вправо 4"/>
          <p:cNvSpPr/>
          <p:nvPr/>
        </p:nvSpPr>
        <p:spPr>
          <a:xfrm rot="10800000">
            <a:off x="3251880" y="3026160"/>
            <a:ext cx="120240" cy="128880"/>
          </a:xfrm>
          <a:prstGeom prst="rightArrow">
            <a:avLst>
              <a:gd name="adj1" fmla="val 100000"/>
              <a:gd name="adj2" fmla="val 84545"/>
            </a:avLst>
          </a:prstGeom>
          <a:solidFill>
            <a:srgbClr val="000000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64440" bIns="64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ru-RU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7" name="Rectangle 135"/>
          <p:cNvSpPr/>
          <p:nvPr/>
        </p:nvSpPr>
        <p:spPr>
          <a:xfrm>
            <a:off x="133200" y="978840"/>
            <a:ext cx="3395160" cy="281880"/>
          </a:xfrm>
          <a:prstGeom prst="rect">
            <a:avLst/>
          </a:prstGeom>
          <a:solidFill>
            <a:srgbClr val="e9eef3"/>
          </a:solidFill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58" name="Rectangle 14"/>
          <p:cNvSpPr/>
          <p:nvPr/>
        </p:nvSpPr>
        <p:spPr>
          <a:xfrm>
            <a:off x="192960" y="1051560"/>
            <a:ext cx="3150000" cy="310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Мониторинг ВПП по каждому этапу процесса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Rectangle 14"/>
          <p:cNvSpPr/>
          <p:nvPr/>
        </p:nvSpPr>
        <p:spPr>
          <a:xfrm>
            <a:off x="3760920" y="1034280"/>
            <a:ext cx="4908240" cy="155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Анализ и решение проблем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Rectangle 223"/>
          <p:cNvSpPr/>
          <p:nvPr/>
        </p:nvSpPr>
        <p:spPr>
          <a:xfrm>
            <a:off x="3660840" y="978840"/>
            <a:ext cx="5241600" cy="3027600"/>
          </a:xfrm>
          <a:prstGeom prst="rect">
            <a:avLst/>
          </a:prstGeom>
          <a:noFill/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261" name="Group 18"/>
          <p:cNvGrpSpPr/>
          <p:nvPr/>
        </p:nvGrpSpPr>
        <p:grpSpPr>
          <a:xfrm>
            <a:off x="4128480" y="1553760"/>
            <a:ext cx="1118160" cy="173880"/>
            <a:chOff x="4128480" y="1553760"/>
            <a:chExt cx="1118160" cy="173880"/>
          </a:xfrm>
        </p:grpSpPr>
        <p:cxnSp>
          <p:nvCxnSpPr>
            <p:cNvPr id="262" name="AutoShape 249"/>
            <p:cNvCxnSpPr>
              <a:stCxn id="263" idx="1"/>
              <a:endCxn id="263" idx="1"/>
            </p:cNvCxnSpPr>
            <p:nvPr/>
          </p:nvCxnSpPr>
          <p:spPr>
            <a:xfrm>
              <a:off x="4128480" y="1640520"/>
              <a:ext cx="360" cy="360"/>
            </a:xfrm>
            <a:prstGeom prst="straightConnector1">
              <a:avLst/>
            </a:prstGeom>
            <a:ln w="9525">
              <a:solidFill>
                <a:srgbClr val="808080"/>
              </a:solidFill>
              <a:round/>
            </a:ln>
          </p:spPr>
        </p:cxnSp>
        <p:sp>
          <p:nvSpPr>
            <p:cNvPr id="263" name="AutoShape 250"/>
            <p:cNvSpPr/>
            <p:nvPr/>
          </p:nvSpPr>
          <p:spPr>
            <a:xfrm>
              <a:off x="4128480" y="1553760"/>
              <a:ext cx="1118160" cy="17388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1872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2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Проблема</a:t>
              </a:r>
              <a:endParaRPr b="0" lang="ru-RU" sz="102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64" name="Rectangle 21"/>
          <p:cNvSpPr/>
          <p:nvPr/>
        </p:nvSpPr>
        <p:spPr>
          <a:xfrm>
            <a:off x="4038840" y="1892160"/>
            <a:ext cx="1516320" cy="155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▪"/>
            </a:pPr>
            <a:r>
              <a:rPr b="0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Описание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65" name="Group 18"/>
          <p:cNvGrpSpPr/>
          <p:nvPr/>
        </p:nvGrpSpPr>
        <p:grpSpPr>
          <a:xfrm>
            <a:off x="5555880" y="1398240"/>
            <a:ext cx="1319040" cy="329400"/>
            <a:chOff x="5555880" y="1398240"/>
            <a:chExt cx="1319040" cy="329400"/>
          </a:xfrm>
        </p:grpSpPr>
        <p:cxnSp>
          <p:nvCxnSpPr>
            <p:cNvPr id="266" name="AutoShape 249"/>
            <p:cNvCxnSpPr>
              <a:stCxn id="267" idx="1"/>
              <a:endCxn id="267" idx="1"/>
            </p:cNvCxnSpPr>
            <p:nvPr/>
          </p:nvCxnSpPr>
          <p:spPr>
            <a:xfrm>
              <a:off x="5555880" y="1562760"/>
              <a:ext cx="360" cy="360"/>
            </a:xfrm>
            <a:prstGeom prst="straightConnector1">
              <a:avLst/>
            </a:prstGeom>
            <a:ln w="9525">
              <a:solidFill>
                <a:srgbClr val="808080"/>
              </a:solidFill>
              <a:round/>
            </a:ln>
          </p:spPr>
        </p:cxnSp>
        <p:sp>
          <p:nvSpPr>
            <p:cNvPr id="267" name="AutoShape 250"/>
            <p:cNvSpPr/>
            <p:nvPr/>
          </p:nvSpPr>
          <p:spPr>
            <a:xfrm>
              <a:off x="5555880" y="1398240"/>
              <a:ext cx="1319040" cy="32940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1872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2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Коренная причина</a:t>
              </a:r>
              <a:endParaRPr b="0" lang="ru-RU" sz="102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68" name="Rectangle 21"/>
          <p:cNvSpPr/>
          <p:nvPr/>
        </p:nvSpPr>
        <p:spPr>
          <a:xfrm>
            <a:off x="5581080" y="1892160"/>
            <a:ext cx="1454400" cy="155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2960"/>
              </a:buClr>
              <a:buSzPct val="125000"/>
              <a:buFont typeface="Arial"/>
              <a:buChar char="▪"/>
            </a:pPr>
            <a:r>
              <a:rPr b="0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Причина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69" name="Group 18"/>
          <p:cNvGrpSpPr/>
          <p:nvPr/>
        </p:nvGrpSpPr>
        <p:grpSpPr>
          <a:xfrm>
            <a:off x="7292520" y="1398240"/>
            <a:ext cx="1376640" cy="329400"/>
            <a:chOff x="7292520" y="1398240"/>
            <a:chExt cx="1376640" cy="329400"/>
          </a:xfrm>
        </p:grpSpPr>
        <p:cxnSp>
          <p:nvCxnSpPr>
            <p:cNvPr id="270" name="AutoShape 249"/>
            <p:cNvCxnSpPr>
              <a:stCxn id="271" idx="1"/>
              <a:endCxn id="271" idx="1"/>
            </p:cNvCxnSpPr>
            <p:nvPr/>
          </p:nvCxnSpPr>
          <p:spPr>
            <a:xfrm>
              <a:off x="7292520" y="1562760"/>
              <a:ext cx="360" cy="360"/>
            </a:xfrm>
            <a:prstGeom prst="straightConnector1">
              <a:avLst/>
            </a:prstGeom>
            <a:ln w="9525">
              <a:solidFill>
                <a:srgbClr val="808080"/>
              </a:solidFill>
              <a:round/>
            </a:ln>
          </p:spPr>
        </p:cxnSp>
        <p:sp>
          <p:nvSpPr>
            <p:cNvPr id="271" name="AutoShape 250"/>
            <p:cNvSpPr/>
            <p:nvPr/>
          </p:nvSpPr>
          <p:spPr>
            <a:xfrm>
              <a:off x="7292520" y="1398240"/>
              <a:ext cx="1376640" cy="32940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1872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2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Предлагаемые решения</a:t>
              </a:r>
              <a:endParaRPr b="0" lang="ru-RU" sz="102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72" name="Rectangle 21"/>
          <p:cNvSpPr/>
          <p:nvPr/>
        </p:nvSpPr>
        <p:spPr>
          <a:xfrm>
            <a:off x="7200000" y="1800000"/>
            <a:ext cx="1648080" cy="155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▪"/>
              <a:tabLst>
                <a:tab algn="l" pos="84240"/>
              </a:tabLst>
            </a:pPr>
            <a:r>
              <a:rPr b="0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Решение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10-конечная звезда 24"/>
          <p:cNvSpPr/>
          <p:nvPr/>
        </p:nvSpPr>
        <p:spPr>
          <a:xfrm>
            <a:off x="3730680" y="1922400"/>
            <a:ext cx="2376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120" spc="-1" strike="noStrike">
                <a:solidFill>
                  <a:srgbClr val="ffffff"/>
                </a:solidFill>
                <a:latin typeface="Arial"/>
                <a:ea typeface="DejaVu Sans"/>
              </a:rPr>
              <a:t>4</a:t>
            </a:r>
            <a:endParaRPr b="0" lang="ru-RU" sz="11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10-конечная звезда 25"/>
          <p:cNvSpPr/>
          <p:nvPr/>
        </p:nvSpPr>
        <p:spPr>
          <a:xfrm>
            <a:off x="3730680" y="3090240"/>
            <a:ext cx="2376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120" spc="-1" strike="noStrike">
                <a:solidFill>
                  <a:srgbClr val="ffffff"/>
                </a:solidFill>
                <a:latin typeface="Arial"/>
                <a:ea typeface="DejaVu Sans"/>
              </a:rPr>
              <a:t>5</a:t>
            </a:r>
            <a:endParaRPr b="0" lang="ru-RU" sz="11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10-конечная звезда 26"/>
          <p:cNvSpPr/>
          <p:nvPr/>
        </p:nvSpPr>
        <p:spPr>
          <a:xfrm>
            <a:off x="3522240" y="775440"/>
            <a:ext cx="237600" cy="14328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120" spc="-1" strike="noStrike">
                <a:solidFill>
                  <a:srgbClr val="ffffff"/>
                </a:solidFill>
                <a:latin typeface="Arial"/>
                <a:ea typeface="DejaVu Sans"/>
              </a:rPr>
              <a:t>№</a:t>
            </a:r>
            <a:endParaRPr b="0" lang="ru-RU" sz="11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Rectangle 21"/>
          <p:cNvSpPr/>
          <p:nvPr/>
        </p:nvSpPr>
        <p:spPr>
          <a:xfrm>
            <a:off x="3865680" y="786600"/>
            <a:ext cx="3715200" cy="310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marL="1440"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- Проблема (нумерация сквозная для всего проекта)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Rectangle 223"/>
          <p:cNvSpPr/>
          <p:nvPr/>
        </p:nvSpPr>
        <p:spPr>
          <a:xfrm>
            <a:off x="124920" y="978840"/>
            <a:ext cx="3403440" cy="4016160"/>
          </a:xfrm>
          <a:prstGeom prst="rect">
            <a:avLst/>
          </a:prstGeom>
          <a:noFill/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8" name="Прямоугольник 52"/>
          <p:cNvSpPr/>
          <p:nvPr/>
        </p:nvSpPr>
        <p:spPr>
          <a:xfrm>
            <a:off x="3393360" y="3012480"/>
            <a:ext cx="141840" cy="1548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800" spc="-1" strike="noStrike">
                <a:solidFill>
                  <a:srgbClr val="000000"/>
                </a:solidFill>
                <a:latin typeface="Arial"/>
                <a:ea typeface="DejaVu Sans"/>
              </a:rPr>
              <a:t>52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Text Placeholder 56"/>
          <p:cNvSpPr/>
          <p:nvPr/>
        </p:nvSpPr>
        <p:spPr>
          <a:xfrm>
            <a:off x="489960" y="1272240"/>
            <a:ext cx="522360" cy="13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ru-RU" sz="1020" spc="-1" strike="noStrike">
                <a:solidFill>
                  <a:srgbClr val="808080"/>
                </a:solidFill>
                <a:latin typeface="Rosatom"/>
                <a:ea typeface="DejaVu Sans"/>
              </a:rPr>
              <a:t>Раб. дни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10-конечная звезда 56"/>
          <p:cNvSpPr/>
          <p:nvPr/>
        </p:nvSpPr>
        <p:spPr>
          <a:xfrm>
            <a:off x="1120680" y="2101680"/>
            <a:ext cx="2358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Arial"/>
                <a:ea typeface="DejaVu Sans"/>
              </a:rPr>
              <a:t>5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10-конечная звезда 57"/>
          <p:cNvSpPr/>
          <p:nvPr/>
        </p:nvSpPr>
        <p:spPr>
          <a:xfrm>
            <a:off x="1374120" y="2743920"/>
            <a:ext cx="2358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Arial"/>
                <a:ea typeface="DejaVu Sans"/>
              </a:rPr>
              <a:t>4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10-конечная звезда 58"/>
          <p:cNvSpPr/>
          <p:nvPr/>
        </p:nvSpPr>
        <p:spPr>
          <a:xfrm>
            <a:off x="2503080" y="2743920"/>
            <a:ext cx="2358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Arial"/>
                <a:ea typeface="DejaVu Sans"/>
              </a:rPr>
              <a:t>4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283" name="Straight Connector 140"/>
          <p:cNvCxnSpPr/>
          <p:nvPr/>
        </p:nvCxnSpPr>
        <p:spPr>
          <a:xfrm flipH="1">
            <a:off x="3809160" y="2903040"/>
            <a:ext cx="4812480" cy="720"/>
          </a:xfrm>
          <a:prstGeom prst="straightConnector1">
            <a:avLst/>
          </a:prstGeom>
          <a:ln w="9525">
            <a:solidFill>
              <a:srgbClr val="808080"/>
            </a:solidFill>
            <a:prstDash val="dash"/>
            <a:round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2"/>
          <p:cNvSpPr/>
          <p:nvPr/>
        </p:nvSpPr>
        <p:spPr>
          <a:xfrm>
            <a:off x="1825560" y="355320"/>
            <a:ext cx="65599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Блок-схема целевого состояния процесса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85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sp>
        <p:nvSpPr>
          <p:cNvPr id="286" name="Rectangle 126"/>
          <p:cNvSpPr/>
          <p:nvPr/>
        </p:nvSpPr>
        <p:spPr>
          <a:xfrm>
            <a:off x="269640" y="1068840"/>
            <a:ext cx="1100520" cy="198864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87" name="Rectangle 129"/>
          <p:cNvSpPr/>
          <p:nvPr/>
        </p:nvSpPr>
        <p:spPr>
          <a:xfrm>
            <a:off x="269640" y="1952280"/>
            <a:ext cx="1100520" cy="120852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Rectangle 41"/>
          <p:cNvSpPr/>
          <p:nvPr/>
        </p:nvSpPr>
        <p:spPr>
          <a:xfrm>
            <a:off x="269640" y="1068840"/>
            <a:ext cx="1100520" cy="39492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i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Вход 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i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процесса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Rectangle 133"/>
          <p:cNvSpPr/>
          <p:nvPr/>
        </p:nvSpPr>
        <p:spPr>
          <a:xfrm>
            <a:off x="1802520" y="1068840"/>
            <a:ext cx="1047960" cy="201636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0" name="Rectangle 63"/>
          <p:cNvSpPr/>
          <p:nvPr/>
        </p:nvSpPr>
        <p:spPr>
          <a:xfrm>
            <a:off x="1868040" y="1501920"/>
            <a:ext cx="113400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Rectangle 139"/>
          <p:cNvSpPr/>
          <p:nvPr/>
        </p:nvSpPr>
        <p:spPr>
          <a:xfrm>
            <a:off x="1800000" y="1958040"/>
            <a:ext cx="1047960" cy="120852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36720" rIns="3672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Right Arrow 170"/>
          <p:cNvSpPr/>
          <p:nvPr/>
        </p:nvSpPr>
        <p:spPr>
          <a:xfrm>
            <a:off x="2891520" y="2213640"/>
            <a:ext cx="245160" cy="348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7120" bIns="87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3" name="Rectangle 41"/>
          <p:cNvSpPr/>
          <p:nvPr/>
        </p:nvSpPr>
        <p:spPr>
          <a:xfrm>
            <a:off x="1802520" y="1068840"/>
            <a:ext cx="1047960" cy="39492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1 этап – 25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4" name="Rectangle 173"/>
          <p:cNvSpPr/>
          <p:nvPr/>
        </p:nvSpPr>
        <p:spPr>
          <a:xfrm>
            <a:off x="3289320" y="1068840"/>
            <a:ext cx="1070640" cy="198864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5" name="Rectangle 63"/>
          <p:cNvSpPr/>
          <p:nvPr/>
        </p:nvSpPr>
        <p:spPr>
          <a:xfrm>
            <a:off x="3353040" y="1501920"/>
            <a:ext cx="113400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6" name="Rectangle 176"/>
          <p:cNvSpPr/>
          <p:nvPr/>
        </p:nvSpPr>
        <p:spPr>
          <a:xfrm>
            <a:off x="3289320" y="1952280"/>
            <a:ext cx="1070640" cy="120852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36720" rIns="3672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Right Arrow 177"/>
          <p:cNvSpPr/>
          <p:nvPr/>
        </p:nvSpPr>
        <p:spPr>
          <a:xfrm>
            <a:off x="4383000" y="2213640"/>
            <a:ext cx="245160" cy="348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7120" bIns="87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8" name="Rectangle 41"/>
          <p:cNvSpPr/>
          <p:nvPr/>
        </p:nvSpPr>
        <p:spPr>
          <a:xfrm>
            <a:off x="3277440" y="1068840"/>
            <a:ext cx="1070640" cy="39492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2 этап – 5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9" name="Rectangle 179"/>
          <p:cNvSpPr/>
          <p:nvPr/>
        </p:nvSpPr>
        <p:spPr>
          <a:xfrm>
            <a:off x="4795200" y="1062360"/>
            <a:ext cx="1131480" cy="199512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0" name="Rectangle 181"/>
          <p:cNvSpPr/>
          <p:nvPr/>
        </p:nvSpPr>
        <p:spPr>
          <a:xfrm>
            <a:off x="4795200" y="1952280"/>
            <a:ext cx="1131480" cy="120852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spcAft>
                <a:spcPts val="315"/>
              </a:spcAft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Right Arrow 182"/>
          <p:cNvSpPr/>
          <p:nvPr/>
        </p:nvSpPr>
        <p:spPr>
          <a:xfrm>
            <a:off x="7466400" y="2192760"/>
            <a:ext cx="245160" cy="348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7120" bIns="87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2" name="Rectangle 41"/>
          <p:cNvSpPr/>
          <p:nvPr/>
        </p:nvSpPr>
        <p:spPr>
          <a:xfrm>
            <a:off x="4795200" y="1068840"/>
            <a:ext cx="1131480" cy="39492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3 этап – 20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Rectangle 207"/>
          <p:cNvSpPr/>
          <p:nvPr/>
        </p:nvSpPr>
        <p:spPr>
          <a:xfrm>
            <a:off x="6325200" y="1068840"/>
            <a:ext cx="1056600" cy="205272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4" name="Rectangle 63"/>
          <p:cNvSpPr/>
          <p:nvPr/>
        </p:nvSpPr>
        <p:spPr>
          <a:xfrm>
            <a:off x="6366600" y="1501920"/>
            <a:ext cx="1004040" cy="274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Rectangle 209"/>
          <p:cNvSpPr/>
          <p:nvPr/>
        </p:nvSpPr>
        <p:spPr>
          <a:xfrm>
            <a:off x="6314040" y="1952280"/>
            <a:ext cx="1056600" cy="120852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Rectangle 41"/>
          <p:cNvSpPr/>
          <p:nvPr/>
        </p:nvSpPr>
        <p:spPr>
          <a:xfrm>
            <a:off x="6314040" y="1068840"/>
            <a:ext cx="1056600" cy="39492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4 этап – 2 р.д.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Rectangle 207"/>
          <p:cNvSpPr/>
          <p:nvPr/>
        </p:nvSpPr>
        <p:spPr>
          <a:xfrm>
            <a:off x="7769160" y="1072080"/>
            <a:ext cx="1185840" cy="2016360"/>
          </a:xfrm>
          <a:prstGeom prst="rect">
            <a:avLst/>
          </a:prstGeom>
          <a:solidFill>
            <a:srgbClr val="ffff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9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08" name="Rectangle 209"/>
          <p:cNvSpPr/>
          <p:nvPr/>
        </p:nvSpPr>
        <p:spPr>
          <a:xfrm>
            <a:off x="7769160" y="1955520"/>
            <a:ext cx="1185840" cy="1208520"/>
          </a:xfrm>
          <a:prstGeom prst="rect">
            <a:avLst/>
          </a:prstGeom>
          <a:solidFill>
            <a:srgbClr val="d6e7ff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Rectangle 41"/>
          <p:cNvSpPr/>
          <p:nvPr/>
        </p:nvSpPr>
        <p:spPr>
          <a:xfrm>
            <a:off x="7769160" y="1072080"/>
            <a:ext cx="1185840" cy="394920"/>
          </a:xfrm>
          <a:prstGeom prst="rect">
            <a:avLst/>
          </a:prstGeom>
          <a:solidFill>
            <a:srgbClr val="e9eef3"/>
          </a:solidFill>
          <a:ln w="9525">
            <a:solidFill>
              <a:srgbClr val="bfbfb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lIns="73440" rIns="36720" tIns="36720" bIns="367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i="1" lang="ru-RU" sz="900" spc="-1" strike="noStrike">
                <a:solidFill>
                  <a:srgbClr val="000000"/>
                </a:solidFill>
                <a:latin typeface="Rosatom"/>
                <a:ea typeface="DejaVu Sans"/>
              </a:rPr>
              <a:t>Выход процесса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Шестиугольник 84"/>
          <p:cNvSpPr/>
          <p:nvPr/>
        </p:nvSpPr>
        <p:spPr>
          <a:xfrm>
            <a:off x="5469120" y="2950560"/>
            <a:ext cx="466920" cy="19692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d9d9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5240" bIns="75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700" spc="-1" strike="noStrike">
                <a:solidFill>
                  <a:srgbClr val="000000"/>
                </a:solidFill>
                <a:latin typeface="Arial"/>
                <a:ea typeface="DejaVu Sans"/>
              </a:rPr>
              <a:t>20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Шестиугольник 84"/>
          <p:cNvSpPr/>
          <p:nvPr/>
        </p:nvSpPr>
        <p:spPr>
          <a:xfrm>
            <a:off x="2385000" y="2940840"/>
            <a:ext cx="473400" cy="21132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d9d9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0280" bIns="80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7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1" lang="en-US" sz="7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Шестиугольник 84"/>
          <p:cNvSpPr/>
          <p:nvPr/>
        </p:nvSpPr>
        <p:spPr>
          <a:xfrm>
            <a:off x="3994200" y="2964960"/>
            <a:ext cx="380160" cy="17352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d9d9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5880" bIns="658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7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Rectangle 63"/>
          <p:cNvSpPr/>
          <p:nvPr/>
        </p:nvSpPr>
        <p:spPr>
          <a:xfrm>
            <a:off x="5247720" y="3642480"/>
            <a:ext cx="3281400" cy="137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900" spc="-1" strike="noStrike">
                <a:solidFill>
                  <a:srgbClr val="000000"/>
                </a:solidFill>
                <a:latin typeface="Arial"/>
                <a:ea typeface="DejaVu Sans"/>
              </a:rPr>
              <a:t>Описание решения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Rectangle 63"/>
          <p:cNvSpPr/>
          <p:nvPr/>
        </p:nvSpPr>
        <p:spPr>
          <a:xfrm>
            <a:off x="4947840" y="3333240"/>
            <a:ext cx="2517840" cy="1861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220" spc="-1" strike="noStrike">
                <a:solidFill>
                  <a:srgbClr val="000000"/>
                </a:solidFill>
                <a:latin typeface="Rosatom"/>
                <a:ea typeface="DejaVu Sans"/>
              </a:rPr>
              <a:t>ПРЕДЛАГАЕМЫЕ РЕШЕНИЯ</a:t>
            </a:r>
            <a:endParaRPr b="0" lang="ru-RU" sz="12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Rectangle 41"/>
          <p:cNvSpPr/>
          <p:nvPr/>
        </p:nvSpPr>
        <p:spPr>
          <a:xfrm>
            <a:off x="837360" y="777240"/>
            <a:ext cx="6794640" cy="155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ИТОГО - ВПП</a:t>
            </a:r>
            <a:r>
              <a:rPr b="1" lang="en-US" sz="102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 до  </a:t>
            </a:r>
            <a:r>
              <a:rPr b="1" lang="ru-RU" sz="900" spc="-1" strike="noStrike">
                <a:solidFill>
                  <a:srgbClr val="000000"/>
                </a:solidFill>
                <a:latin typeface="Arial"/>
                <a:ea typeface="DejaVu Sans"/>
              </a:rPr>
              <a:t>52</a:t>
            </a: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 рабочих дней (р.д.)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Овал 80"/>
          <p:cNvSpPr/>
          <p:nvPr/>
        </p:nvSpPr>
        <p:spPr>
          <a:xfrm>
            <a:off x="2531520" y="181404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143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14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Овал 84"/>
          <p:cNvSpPr/>
          <p:nvPr/>
        </p:nvSpPr>
        <p:spPr>
          <a:xfrm>
            <a:off x="4795200" y="1845360"/>
            <a:ext cx="249480" cy="24588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760" bIns="86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Arial"/>
                <a:ea typeface="DejaVu Sans"/>
              </a:rPr>
              <a:t>3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Right Arrow 170"/>
          <p:cNvSpPr/>
          <p:nvPr/>
        </p:nvSpPr>
        <p:spPr>
          <a:xfrm>
            <a:off x="1400040" y="2180520"/>
            <a:ext cx="245160" cy="348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7120" bIns="87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19" name="Right Arrow 182"/>
          <p:cNvSpPr/>
          <p:nvPr/>
        </p:nvSpPr>
        <p:spPr>
          <a:xfrm>
            <a:off x="6053760" y="2180520"/>
            <a:ext cx="245160" cy="348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75b7"/>
          </a:solidFill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7120" bIns="87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cxnSp>
        <p:nvCxnSpPr>
          <p:cNvPr id="320" name="Прямая соединительная линия 64"/>
          <p:cNvCxnSpPr/>
          <p:nvPr/>
        </p:nvCxnSpPr>
        <p:spPr>
          <a:xfrm flipH="1">
            <a:off x="1519560" y="1041120"/>
            <a:ext cx="3600" cy="2159280"/>
          </a:xfrm>
          <a:prstGeom prst="straightConnector1">
            <a:avLst/>
          </a:prstGeom>
          <a:ln w="9525">
            <a:solidFill>
              <a:srgbClr val="bfbfbf"/>
            </a:solidFill>
            <a:prstDash val="dash"/>
            <a:round/>
          </a:ln>
        </p:spPr>
      </p:cxnSp>
      <p:cxnSp>
        <p:nvCxnSpPr>
          <p:cNvPr id="321" name="Прямая соединительная линия 89"/>
          <p:cNvCxnSpPr/>
          <p:nvPr/>
        </p:nvCxnSpPr>
        <p:spPr>
          <a:xfrm flipH="1">
            <a:off x="7591680" y="1134360"/>
            <a:ext cx="3600" cy="2159280"/>
          </a:xfrm>
          <a:prstGeom prst="straightConnector1">
            <a:avLst/>
          </a:prstGeom>
          <a:ln w="9525">
            <a:solidFill>
              <a:srgbClr val="bfbfbf"/>
            </a:solidFill>
            <a:prstDash val="dash"/>
            <a:round/>
          </a:ln>
        </p:spPr>
      </p:cxnSp>
      <p:sp>
        <p:nvSpPr>
          <p:cNvPr id="322" name="Овал 90"/>
          <p:cNvSpPr/>
          <p:nvPr/>
        </p:nvSpPr>
        <p:spPr>
          <a:xfrm>
            <a:off x="2073600" y="298692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Овал 91"/>
          <p:cNvSpPr/>
          <p:nvPr/>
        </p:nvSpPr>
        <p:spPr>
          <a:xfrm>
            <a:off x="3536280" y="297504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Овал 92"/>
          <p:cNvSpPr/>
          <p:nvPr/>
        </p:nvSpPr>
        <p:spPr>
          <a:xfrm>
            <a:off x="6681240" y="295272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Шестиугольник 84"/>
          <p:cNvSpPr/>
          <p:nvPr/>
        </p:nvSpPr>
        <p:spPr>
          <a:xfrm>
            <a:off x="7002720" y="2950560"/>
            <a:ext cx="390240" cy="19152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d9d9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0" bIns="72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7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Овал 94"/>
          <p:cNvSpPr/>
          <p:nvPr/>
        </p:nvSpPr>
        <p:spPr>
          <a:xfrm>
            <a:off x="2531520" y="181476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Овал 96"/>
          <p:cNvSpPr/>
          <p:nvPr/>
        </p:nvSpPr>
        <p:spPr>
          <a:xfrm>
            <a:off x="4925160" y="363204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1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Овал 97"/>
          <p:cNvSpPr/>
          <p:nvPr/>
        </p:nvSpPr>
        <p:spPr>
          <a:xfrm>
            <a:off x="4926600" y="435924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3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Овал 98"/>
          <p:cNvSpPr/>
          <p:nvPr/>
        </p:nvSpPr>
        <p:spPr>
          <a:xfrm>
            <a:off x="4925160" y="3999240"/>
            <a:ext cx="239760" cy="2491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8200" bIns="882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00" spc="-1" strike="noStrike">
                <a:solidFill>
                  <a:srgbClr val="ffffff"/>
                </a:solidFill>
                <a:latin typeface="Arial"/>
                <a:ea typeface="DejaVu Sans"/>
              </a:rPr>
              <a:t>2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Прямоугольник 99"/>
          <p:cNvSpPr/>
          <p:nvPr/>
        </p:nvSpPr>
        <p:spPr>
          <a:xfrm>
            <a:off x="4843440" y="3292920"/>
            <a:ext cx="3808800" cy="1325880"/>
          </a:xfrm>
          <a:prstGeom prst="rect">
            <a:avLst/>
          </a:prstGeom>
          <a:noFill/>
          <a:ln w="9525">
            <a:solidFill>
              <a:srgbClr val="bfbfb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ru-RU" sz="1629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331" name="Group 228"/>
          <p:cNvGrpSpPr/>
          <p:nvPr/>
        </p:nvGrpSpPr>
        <p:grpSpPr>
          <a:xfrm>
            <a:off x="3715920" y="4690800"/>
            <a:ext cx="1595160" cy="356760"/>
            <a:chOff x="3715920" y="4690800"/>
            <a:chExt cx="1595160" cy="356760"/>
          </a:xfrm>
        </p:grpSpPr>
        <p:sp>
          <p:nvSpPr>
            <p:cNvPr id="332" name="Rectangle 229"/>
            <p:cNvSpPr/>
            <p:nvPr/>
          </p:nvSpPr>
          <p:spPr>
            <a:xfrm>
              <a:off x="3715920" y="4816800"/>
              <a:ext cx="276840" cy="1166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8320" bIns="58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n-US" sz="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333" name="Rectangle 41"/>
            <p:cNvSpPr/>
            <p:nvPr/>
          </p:nvSpPr>
          <p:spPr>
            <a:xfrm>
              <a:off x="3715920" y="4703040"/>
              <a:ext cx="276840" cy="116640"/>
            </a:xfrm>
            <a:prstGeom prst="rect">
              <a:avLst/>
            </a:prstGeom>
            <a:solidFill>
              <a:srgbClr val="e9eef3"/>
            </a:solidFill>
            <a:ln w="9525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73440" rIns="36720" tIns="58320" bIns="583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1" lang="ru-RU" sz="800" spc="-1" strike="noStrike">
                <a:solidFill>
                  <a:srgbClr val="000000"/>
                </a:solidFill>
                <a:latin typeface="Rosatom"/>
                <a:ea typeface="DejaVu Sans"/>
              </a:endParaRPr>
            </a:p>
          </p:txBody>
        </p:sp>
        <p:sp>
          <p:nvSpPr>
            <p:cNvPr id="334" name="Rectangle 231"/>
            <p:cNvSpPr/>
            <p:nvPr/>
          </p:nvSpPr>
          <p:spPr>
            <a:xfrm>
              <a:off x="3715920" y="4930920"/>
              <a:ext cx="276840" cy="116640"/>
            </a:xfrm>
            <a:prstGeom prst="rect">
              <a:avLst/>
            </a:prstGeom>
            <a:solidFill>
              <a:srgbClr val="d6e7ff"/>
            </a:solidFill>
            <a:ln w="9525">
              <a:solidFill>
                <a:srgbClr val="bfbfb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8320" bIns="58320" anchor="ctr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ru-RU" sz="800" spc="-1" strike="noStrike">
                <a:solidFill>
                  <a:srgbClr val="000000"/>
                </a:solidFill>
                <a:latin typeface="Rosatom"/>
                <a:ea typeface="DejaVu Sans"/>
              </a:endParaRPr>
            </a:p>
          </p:txBody>
        </p:sp>
        <p:sp>
          <p:nvSpPr>
            <p:cNvPr id="335" name="Rectangle 63"/>
            <p:cNvSpPr/>
            <p:nvPr/>
          </p:nvSpPr>
          <p:spPr>
            <a:xfrm>
              <a:off x="3969000" y="4690800"/>
              <a:ext cx="1112040" cy="1216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Продолжительность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36" name="Rectangle 63"/>
            <p:cNvSpPr/>
            <p:nvPr/>
          </p:nvSpPr>
          <p:spPr>
            <a:xfrm>
              <a:off x="4008240" y="4804920"/>
              <a:ext cx="708480" cy="1216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Исполнитель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37" name="Rectangle 63"/>
            <p:cNvSpPr/>
            <p:nvPr/>
          </p:nvSpPr>
          <p:spPr>
            <a:xfrm>
              <a:off x="3942720" y="4918680"/>
              <a:ext cx="1368360" cy="1216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80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Описание шага процесса</a:t>
              </a:r>
              <a:endParaRPr b="0" lang="ru-RU" sz="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38" name="Овал 107"/>
          <p:cNvSpPr/>
          <p:nvPr/>
        </p:nvSpPr>
        <p:spPr>
          <a:xfrm>
            <a:off x="5698440" y="4733640"/>
            <a:ext cx="256320" cy="256320"/>
          </a:xfrm>
          <a:prstGeom prst="ellipse">
            <a:avLst/>
          </a:prstGeom>
          <a:solidFill>
            <a:srgbClr val="92d050"/>
          </a:solidFill>
          <a:ln w="9525">
            <a:solidFill>
              <a:srgbClr val="92d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Rosatom"/>
                <a:ea typeface="DejaVu Sans"/>
              </a:rPr>
              <a:t>№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Rectangle 63"/>
          <p:cNvSpPr/>
          <p:nvPr/>
        </p:nvSpPr>
        <p:spPr>
          <a:xfrm>
            <a:off x="6020640" y="4761360"/>
            <a:ext cx="1123920" cy="2430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Предлагаемые решения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Шестиугольник 84"/>
          <p:cNvSpPr/>
          <p:nvPr/>
        </p:nvSpPr>
        <p:spPr>
          <a:xfrm>
            <a:off x="7210440" y="4736880"/>
            <a:ext cx="467280" cy="190440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25400">
            <a:solidFill>
              <a:srgbClr val="d9d9d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720" bIns="72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1" lang="ru-RU" sz="800" spc="-1" strike="noStrike">
              <a:solidFill>
                <a:srgbClr val="000000"/>
              </a:solidFill>
              <a:latin typeface="Rosatom"/>
              <a:ea typeface="DejaVu Sans"/>
            </a:endParaRPr>
          </a:p>
        </p:txBody>
      </p:sp>
      <p:sp>
        <p:nvSpPr>
          <p:cNvPr id="341" name="Rectangle 63"/>
          <p:cNvSpPr/>
          <p:nvPr/>
        </p:nvSpPr>
        <p:spPr>
          <a:xfrm>
            <a:off x="7722360" y="4730400"/>
            <a:ext cx="634320" cy="364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Срок по регламенту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Rectangle 63"/>
          <p:cNvSpPr/>
          <p:nvPr/>
        </p:nvSpPr>
        <p:spPr>
          <a:xfrm>
            <a:off x="4843440" y="1463760"/>
            <a:ext cx="1223280" cy="1371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43" name="Прямая соединительная линия 112"/>
          <p:cNvCxnSpPr/>
          <p:nvPr/>
        </p:nvCxnSpPr>
        <p:spPr>
          <a:xfrm flipV="1">
            <a:off x="178200" y="4641840"/>
            <a:ext cx="8475480" cy="32040"/>
          </a:xfrm>
          <a:prstGeom prst="straightConnector1">
            <a:avLst/>
          </a:prstGeom>
          <a:ln w="9525">
            <a:solidFill>
              <a:srgbClr val="bfbfbf"/>
            </a:solidFill>
            <a:round/>
          </a:ln>
        </p:spPr>
      </p:cxnSp>
      <p:sp>
        <p:nvSpPr>
          <p:cNvPr id="344" name="Rectangle 3"/>
          <p:cNvSpPr/>
          <p:nvPr/>
        </p:nvSpPr>
        <p:spPr>
          <a:xfrm>
            <a:off x="5220000" y="4002480"/>
            <a:ext cx="3281400" cy="137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900" spc="-1" strike="noStrike">
                <a:solidFill>
                  <a:srgbClr val="000000"/>
                </a:solidFill>
                <a:latin typeface="Arial"/>
                <a:ea typeface="DejaVu Sans"/>
              </a:rPr>
              <a:t>Описание решения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Rectangle 4"/>
          <p:cNvSpPr/>
          <p:nvPr/>
        </p:nvSpPr>
        <p:spPr>
          <a:xfrm>
            <a:off x="5220000" y="4362480"/>
            <a:ext cx="3281400" cy="137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900" spc="-1" strike="noStrike">
                <a:solidFill>
                  <a:srgbClr val="000000"/>
                </a:solidFill>
                <a:latin typeface="Arial"/>
                <a:ea typeface="DejaVu Sans"/>
              </a:rPr>
              <a:t>Описание решения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extShape 2"/>
          <p:cNvSpPr/>
          <p:nvPr/>
        </p:nvSpPr>
        <p:spPr>
          <a:xfrm>
            <a:off x="1597680" y="355320"/>
            <a:ext cx="666972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Как достигаем целевого состояния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47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348" name="Таблица 3"/>
          <p:cNvGraphicFramePr/>
          <p:nvPr/>
        </p:nvGraphicFramePr>
        <p:xfrm>
          <a:off x="173160" y="977040"/>
          <a:ext cx="8403120" cy="4129920"/>
        </p:xfrm>
        <a:graphic>
          <a:graphicData uri="http://schemas.openxmlformats.org/drawingml/2006/table">
            <a:tbl>
              <a:tblPr/>
              <a:tblGrid>
                <a:gridCol w="756360"/>
                <a:gridCol w="1945440"/>
                <a:gridCol w="1035360"/>
                <a:gridCol w="1132920"/>
                <a:gridCol w="3533400"/>
              </a:tblGrid>
              <a:tr h="531360"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№ </a:t>
                      </a: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этапа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Наименование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Длительность </a:t>
                      </a:r>
                      <a:br>
                        <a:rPr sz="1000"/>
                      </a:b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 (текущая), </a:t>
                      </a:r>
                      <a:br>
                        <a:rPr sz="1000"/>
                      </a:b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раб. дни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Длительность (целевая), </a:t>
                      </a:r>
                      <a:br>
                        <a:rPr sz="1000"/>
                      </a:b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раб. дни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Предлагаемые решения </a:t>
                      </a:r>
                      <a:br>
                        <a:rPr sz="1000"/>
                      </a:b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(по результатам картирования и ПА№</a:t>
                      </a: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1</a:t>
                      </a:r>
                      <a:r>
                        <a:rPr b="1" lang="ru-RU" sz="100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)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</a:tr>
              <a:tr h="53424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95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1 ЭТАП</a:t>
                      </a:r>
                      <a:endParaRPr b="0" lang="ru-RU" sz="9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2"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rowSpan="2"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7884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95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2  ЭТАП</a:t>
                      </a:r>
                      <a:endParaRPr b="0" lang="ru-RU" sz="9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3136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95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3  ЭТАП</a:t>
                      </a:r>
                      <a:endParaRPr b="0" lang="ru-RU" sz="9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8412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95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4 ЭТАП</a:t>
                      </a:r>
                      <a:endParaRPr b="0" lang="ru-RU" sz="9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136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950" spc="-1" strike="noStrike">
                          <a:solidFill>
                            <a:srgbClr val="ffffff"/>
                          </a:solidFill>
                          <a:latin typeface="Arial"/>
                          <a:ea typeface="DejaVu Sans"/>
                        </a:rPr>
                        <a:t>5 ЭТАП</a:t>
                      </a:r>
                      <a:endParaRPr b="0" lang="ru-RU" sz="9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44520">
                <a:tc gridSpan="2">
                  <a:txBody>
                    <a:bodyPr lIns="93240" rIns="9324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950" spc="-1" strike="noStrike">
                          <a:solidFill>
                            <a:srgbClr val="ffffff"/>
                          </a:solidFill>
                          <a:latin typeface="Rosatom"/>
                          <a:ea typeface="DejaVu Sans"/>
                        </a:rPr>
                        <a:t>ИТОГО ВПП, раб. дни</a:t>
                      </a:r>
                      <a:endParaRPr b="0" lang="ru-RU" sz="9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1" lang="ru-RU" sz="950" spc="-1" strike="noStrike">
                        <a:solidFill>
                          <a:srgbClr val="000000"/>
                        </a:solidFill>
                        <a:latin typeface="Rosatom"/>
                        <a:ea typeface="DejaVu Sans"/>
                      </a:endParaRPr>
                    </a:p>
                  </a:txBody>
                  <a:tcPr anchor="ctr" marL="93240" marR="932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3477ba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Rectangle 137"/>
          <p:cNvSpPr/>
          <p:nvPr/>
        </p:nvSpPr>
        <p:spPr>
          <a:xfrm>
            <a:off x="3660840" y="983880"/>
            <a:ext cx="5241600" cy="298800"/>
          </a:xfrm>
          <a:prstGeom prst="rect">
            <a:avLst/>
          </a:prstGeom>
          <a:solidFill>
            <a:srgbClr val="e9eef3"/>
          </a:solidFill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0" name="TextShape 2"/>
          <p:cNvSpPr/>
          <p:nvPr/>
        </p:nvSpPr>
        <p:spPr>
          <a:xfrm>
            <a:off x="1492200" y="115920"/>
            <a:ext cx="604836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Мониторинг достигнутых результатов Производственный анализ № </a:t>
            </a:r>
            <a:r>
              <a:rPr b="1" lang="en-US" sz="2300" spc="-1" strike="noStrike">
                <a:solidFill>
                  <a:srgbClr val="000000"/>
                </a:solidFill>
                <a:latin typeface="Arial"/>
                <a:ea typeface="Rosatom"/>
              </a:rPr>
              <a:t>2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51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749160" cy="524160"/>
          </a:xfrm>
          <a:prstGeom prst="rect">
            <a:avLst/>
          </a:prstGeom>
          <a:ln w="9525">
            <a:noFill/>
          </a:ln>
        </p:spPr>
      </p:pic>
      <p:sp>
        <p:nvSpPr>
          <p:cNvPr id="352" name="Rectangle 135"/>
          <p:cNvSpPr/>
          <p:nvPr/>
        </p:nvSpPr>
        <p:spPr>
          <a:xfrm>
            <a:off x="133200" y="978840"/>
            <a:ext cx="3395160" cy="281880"/>
          </a:xfrm>
          <a:prstGeom prst="rect">
            <a:avLst/>
          </a:prstGeom>
          <a:solidFill>
            <a:srgbClr val="e9eef3"/>
          </a:solidFill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3" name="Rectangle 14"/>
          <p:cNvSpPr/>
          <p:nvPr/>
        </p:nvSpPr>
        <p:spPr>
          <a:xfrm>
            <a:off x="192960" y="1051560"/>
            <a:ext cx="2905560" cy="310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Мониторинг ВПП по каждому этапу процесса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4" name="Rectangle 14"/>
          <p:cNvSpPr/>
          <p:nvPr/>
        </p:nvSpPr>
        <p:spPr>
          <a:xfrm>
            <a:off x="3760920" y="1034280"/>
            <a:ext cx="4908240" cy="1555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Анализ и решение проблем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Rectangle 223"/>
          <p:cNvSpPr/>
          <p:nvPr/>
        </p:nvSpPr>
        <p:spPr>
          <a:xfrm>
            <a:off x="3660840" y="978840"/>
            <a:ext cx="5241600" cy="2189160"/>
          </a:xfrm>
          <a:prstGeom prst="rect">
            <a:avLst/>
          </a:prstGeom>
          <a:noFill/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356" name="Group 18"/>
          <p:cNvGrpSpPr/>
          <p:nvPr/>
        </p:nvGrpSpPr>
        <p:grpSpPr>
          <a:xfrm>
            <a:off x="4128480" y="1553760"/>
            <a:ext cx="1118160" cy="173880"/>
            <a:chOff x="4128480" y="1553760"/>
            <a:chExt cx="1118160" cy="173880"/>
          </a:xfrm>
        </p:grpSpPr>
        <p:cxnSp>
          <p:nvCxnSpPr>
            <p:cNvPr id="357" name="AutoShape 249"/>
            <p:cNvCxnSpPr>
              <a:stCxn id="358" idx="1"/>
              <a:endCxn id="358" idx="1"/>
            </p:cNvCxnSpPr>
            <p:nvPr/>
          </p:nvCxnSpPr>
          <p:spPr>
            <a:xfrm>
              <a:off x="4128480" y="1640520"/>
              <a:ext cx="360" cy="360"/>
            </a:xfrm>
            <a:prstGeom prst="straightConnector1">
              <a:avLst/>
            </a:prstGeom>
            <a:ln w="9525">
              <a:solidFill>
                <a:srgbClr val="808080"/>
              </a:solidFill>
              <a:round/>
            </a:ln>
          </p:spPr>
        </p:cxnSp>
        <p:sp>
          <p:nvSpPr>
            <p:cNvPr id="358" name="AutoShape 250"/>
            <p:cNvSpPr/>
            <p:nvPr/>
          </p:nvSpPr>
          <p:spPr>
            <a:xfrm>
              <a:off x="4128480" y="1553760"/>
              <a:ext cx="1118160" cy="17388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1872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2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Проблема</a:t>
              </a:r>
              <a:endParaRPr b="0" lang="ru-RU" sz="102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59" name="Rectangle 21"/>
          <p:cNvSpPr/>
          <p:nvPr/>
        </p:nvSpPr>
        <p:spPr>
          <a:xfrm>
            <a:off x="4038840" y="1892160"/>
            <a:ext cx="1516320" cy="93276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▪"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60" name="Group 18"/>
          <p:cNvGrpSpPr/>
          <p:nvPr/>
        </p:nvGrpSpPr>
        <p:grpSpPr>
          <a:xfrm>
            <a:off x="5555880" y="1398240"/>
            <a:ext cx="1319040" cy="329400"/>
            <a:chOff x="5555880" y="1398240"/>
            <a:chExt cx="1319040" cy="329400"/>
          </a:xfrm>
        </p:grpSpPr>
        <p:cxnSp>
          <p:nvCxnSpPr>
            <p:cNvPr id="361" name="AutoShape 249"/>
            <p:cNvCxnSpPr>
              <a:stCxn id="362" idx="1"/>
              <a:endCxn id="362" idx="1"/>
            </p:cNvCxnSpPr>
            <p:nvPr/>
          </p:nvCxnSpPr>
          <p:spPr>
            <a:xfrm>
              <a:off x="5555880" y="1562760"/>
              <a:ext cx="360" cy="360"/>
            </a:xfrm>
            <a:prstGeom prst="straightConnector1">
              <a:avLst/>
            </a:prstGeom>
            <a:ln w="9525">
              <a:solidFill>
                <a:srgbClr val="808080"/>
              </a:solidFill>
              <a:round/>
            </a:ln>
          </p:spPr>
        </p:cxnSp>
        <p:sp>
          <p:nvSpPr>
            <p:cNvPr id="362" name="AutoShape 250"/>
            <p:cNvSpPr/>
            <p:nvPr/>
          </p:nvSpPr>
          <p:spPr>
            <a:xfrm>
              <a:off x="5555880" y="1398240"/>
              <a:ext cx="1319040" cy="32940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1872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2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Коренная причина</a:t>
              </a:r>
              <a:endParaRPr b="0" lang="ru-RU" sz="102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63" name="Rectangle 21"/>
          <p:cNvSpPr/>
          <p:nvPr/>
        </p:nvSpPr>
        <p:spPr>
          <a:xfrm>
            <a:off x="5581080" y="1892160"/>
            <a:ext cx="1454400" cy="7776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2960"/>
              </a:buClr>
              <a:buSzPct val="125000"/>
              <a:buFont typeface="Arial"/>
              <a:buChar char="▪"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64" name="Group 18"/>
          <p:cNvGrpSpPr/>
          <p:nvPr/>
        </p:nvGrpSpPr>
        <p:grpSpPr>
          <a:xfrm>
            <a:off x="7292520" y="1398240"/>
            <a:ext cx="1376640" cy="329400"/>
            <a:chOff x="7292520" y="1398240"/>
            <a:chExt cx="1376640" cy="329400"/>
          </a:xfrm>
        </p:grpSpPr>
        <p:cxnSp>
          <p:nvCxnSpPr>
            <p:cNvPr id="365" name="AutoShape 249"/>
            <p:cNvCxnSpPr>
              <a:stCxn id="366" idx="1"/>
              <a:endCxn id="366" idx="1"/>
            </p:cNvCxnSpPr>
            <p:nvPr/>
          </p:nvCxnSpPr>
          <p:spPr>
            <a:xfrm>
              <a:off x="7292520" y="1562760"/>
              <a:ext cx="360" cy="360"/>
            </a:xfrm>
            <a:prstGeom prst="straightConnector1">
              <a:avLst/>
            </a:prstGeom>
            <a:ln w="9525">
              <a:solidFill>
                <a:srgbClr val="808080"/>
              </a:solidFill>
              <a:round/>
            </a:ln>
          </p:spPr>
        </p:cxnSp>
        <p:sp>
          <p:nvSpPr>
            <p:cNvPr id="366" name="AutoShape 250"/>
            <p:cNvSpPr/>
            <p:nvPr/>
          </p:nvSpPr>
          <p:spPr>
            <a:xfrm>
              <a:off x="7292520" y="1398240"/>
              <a:ext cx="1376640" cy="32940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18720" anchor="b">
              <a:sp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r>
                <a:rPr b="1" lang="ru-RU" sz="1020" spc="-1" strike="noStrike">
                  <a:solidFill>
                    <a:srgbClr val="000000"/>
                  </a:solidFill>
                  <a:latin typeface="Rosatom"/>
                  <a:ea typeface="DejaVu Sans"/>
                </a:rPr>
                <a:t>Предлагаемые решения</a:t>
              </a:r>
              <a:endParaRPr b="0" lang="ru-RU" sz="102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67" name="Rectangle 21"/>
          <p:cNvSpPr/>
          <p:nvPr/>
        </p:nvSpPr>
        <p:spPr>
          <a:xfrm>
            <a:off x="7167960" y="1892160"/>
            <a:ext cx="1648080" cy="12438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lvl="1" marL="193680" indent="-1922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▪"/>
              <a:tabLst>
                <a:tab algn="l" pos="8424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8" name="10-конечная звезда 24"/>
          <p:cNvSpPr/>
          <p:nvPr/>
        </p:nvSpPr>
        <p:spPr>
          <a:xfrm>
            <a:off x="3730680" y="1922400"/>
            <a:ext cx="2376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120" spc="-1" strike="noStrike">
                <a:solidFill>
                  <a:srgbClr val="ffffff"/>
                </a:solidFill>
                <a:latin typeface="Arial"/>
                <a:ea typeface="DejaVu Sans"/>
              </a:rPr>
              <a:t>7</a:t>
            </a:r>
            <a:endParaRPr b="0" lang="ru-RU" sz="11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10-конечная звезда 26"/>
          <p:cNvSpPr/>
          <p:nvPr/>
        </p:nvSpPr>
        <p:spPr>
          <a:xfrm>
            <a:off x="3522240" y="775440"/>
            <a:ext cx="237600" cy="14328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1120" spc="-1" strike="noStrike">
                <a:solidFill>
                  <a:srgbClr val="ffffff"/>
                </a:solidFill>
                <a:latin typeface="Arial"/>
                <a:ea typeface="DejaVu Sans"/>
              </a:rPr>
              <a:t>№</a:t>
            </a:r>
            <a:endParaRPr b="0" lang="ru-RU" sz="11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0" name="Rectangle 21"/>
          <p:cNvSpPr/>
          <p:nvPr/>
        </p:nvSpPr>
        <p:spPr>
          <a:xfrm>
            <a:off x="3865680" y="786600"/>
            <a:ext cx="3715200" cy="310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spAutoFit/>
          </a:bodyPr>
          <a:p>
            <a:pPr marL="1440">
              <a:lnSpc>
                <a:spcPct val="100000"/>
              </a:lnSpc>
              <a:tabLst>
                <a:tab algn="l" pos="0"/>
              </a:tabLst>
            </a:pPr>
            <a:r>
              <a:rPr b="1" lang="ru-RU" sz="1020" spc="-1" strike="noStrike">
                <a:solidFill>
                  <a:srgbClr val="000000"/>
                </a:solidFill>
                <a:latin typeface="Rosatom"/>
                <a:ea typeface="DejaVu Sans"/>
              </a:rPr>
              <a:t>- Проблема (нумерация сквозная для всего проекта)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Rectangle 223"/>
          <p:cNvSpPr/>
          <p:nvPr/>
        </p:nvSpPr>
        <p:spPr>
          <a:xfrm>
            <a:off x="124920" y="978840"/>
            <a:ext cx="3403440" cy="4016160"/>
          </a:xfrm>
          <a:prstGeom prst="rect">
            <a:avLst/>
          </a:prstGeom>
          <a:noFill/>
          <a:ln w="9525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02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aphicFrame>
        <p:nvGraphicFramePr>
          <p:cNvPr id="372" name="Диаграмма 41"/>
          <p:cNvGraphicFramePr/>
          <p:nvPr/>
        </p:nvGraphicFramePr>
        <p:xfrm>
          <a:off x="192960" y="1334160"/>
          <a:ext cx="3303360" cy="366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4" name="Text Placeholder 56"/>
          <p:cNvSpPr/>
          <p:nvPr/>
        </p:nvSpPr>
        <p:spPr>
          <a:xfrm>
            <a:off x="489960" y="1272240"/>
            <a:ext cx="522360" cy="13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ru-RU" sz="1020" spc="-1" strike="noStrike">
                <a:solidFill>
                  <a:srgbClr val="808080"/>
                </a:solidFill>
                <a:latin typeface="Rosatom"/>
                <a:ea typeface="DejaVu Sans"/>
              </a:rPr>
              <a:t>Раб. дни</a:t>
            </a:r>
            <a:endParaRPr b="0" lang="ru-RU" sz="10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TextBox 36"/>
          <p:cNvSpPr/>
          <p:nvPr/>
        </p:nvSpPr>
        <p:spPr>
          <a:xfrm>
            <a:off x="1758240" y="1272240"/>
            <a:ext cx="7441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Введены дополнения</a:t>
            </a:r>
            <a:br>
              <a:rPr sz="800"/>
            </a:b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к</a:t>
            </a:r>
            <a:r>
              <a:rPr b="0" lang="en-US" sz="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ru-RU" sz="800" spc="-1" strike="noStrike">
                <a:solidFill>
                  <a:srgbClr val="000000"/>
                </a:solidFill>
                <a:latin typeface="Rosatom"/>
                <a:ea typeface="DejaVu Sans"/>
              </a:rPr>
              <a:t>регламенту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6" name="10-конечная звезда 42"/>
          <p:cNvSpPr/>
          <p:nvPr/>
        </p:nvSpPr>
        <p:spPr>
          <a:xfrm>
            <a:off x="1373040" y="2807640"/>
            <a:ext cx="2376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Arial"/>
                <a:ea typeface="DejaVu Sans"/>
              </a:rPr>
              <a:t>7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10-конечная звезда 43"/>
          <p:cNvSpPr/>
          <p:nvPr/>
        </p:nvSpPr>
        <p:spPr>
          <a:xfrm>
            <a:off x="1014120" y="2817720"/>
            <a:ext cx="237600" cy="1785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4640" bIns="446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ru-RU" sz="800" spc="-1" strike="noStrike">
                <a:solidFill>
                  <a:srgbClr val="ffffff"/>
                </a:solidFill>
                <a:latin typeface="Arial"/>
                <a:ea typeface="DejaVu Sans"/>
              </a:rPr>
              <a:t>7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extShape 2"/>
          <p:cNvSpPr/>
          <p:nvPr/>
        </p:nvSpPr>
        <p:spPr>
          <a:xfrm>
            <a:off x="1463040" y="355320"/>
            <a:ext cx="692244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2300" spc="-1" strike="noStrike">
                <a:solidFill>
                  <a:srgbClr val="000000"/>
                </a:solidFill>
                <a:latin typeface="Rosatom"/>
                <a:ea typeface="Rosatom"/>
              </a:rPr>
              <a:t>Оценка результатов по проекту</a:t>
            </a:r>
            <a:endParaRPr b="0" lang="ru-RU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79" name="Picture 8" descr="C:\Users\Андрей\Documents\1-Работа и Бизнес\РОСАТОМ\ПСР\2-ВОВОЛЕЧЕННОСТЬ ИДЕОЛОГИЯ МОТИВАЦИЯ ЦЕННОСТИ\Бренд ПСР\Логотип с текстом.bmp"/>
          <p:cNvPicPr/>
          <p:nvPr/>
        </p:nvPicPr>
        <p:blipFill>
          <a:blip r:embed="rId1"/>
          <a:srcRect l="0" t="0" r="44839" b="11101"/>
          <a:stretch/>
        </p:blipFill>
        <p:spPr>
          <a:xfrm>
            <a:off x="489960" y="115920"/>
            <a:ext cx="812880" cy="56844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380" name="Таблица 3"/>
          <p:cNvGraphicFramePr/>
          <p:nvPr/>
        </p:nvGraphicFramePr>
        <p:xfrm>
          <a:off x="45000" y="1000800"/>
          <a:ext cx="9067680" cy="3517200"/>
        </p:xfrm>
        <a:graphic>
          <a:graphicData uri="http://schemas.openxmlformats.org/drawingml/2006/table">
            <a:tbl>
              <a:tblPr/>
              <a:tblGrid>
                <a:gridCol w="3231000"/>
                <a:gridCol w="605160"/>
                <a:gridCol w="605160"/>
                <a:gridCol w="658440"/>
                <a:gridCol w="3968280"/>
              </a:tblGrid>
              <a:tr h="30240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Улучшаемые показатели: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cdaf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Тек.</a:t>
                      </a:r>
                      <a:br>
                        <a:rPr sz="800"/>
                      </a:b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05.07.26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cdafa"/>
                    </a:solidFill>
                  </a:tcPr>
                </a:tc>
                <a:tc>
                  <a:txBody>
                    <a:bodyPr lIns="93240" rIns="9324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Цель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cdaf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Факт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05.12.26</a:t>
                      </a:r>
                      <a:endParaRPr b="0" lang="ru-RU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cdafa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Комментарии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cdafa"/>
                    </a:solidFill>
                  </a:tcPr>
                </a:tc>
              </a:tr>
              <a:tr h="45180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1. Сокращение ВПП, рабочих  дней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Фактический результат превысил плановый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180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2. Сокращение запасов  (сырье, НЗП, ГП)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 проекте не проводилось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180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3. Повышение качества (уровень брака/доработок/несоответствий и т.п.)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 проекте не проводилось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180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4. Повышение уровня удовлетворенности заказчиков (по итогам анкетирования №1 и 2)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Удовлетворенность  заказчиков процесса нормативной документацией недостаточна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1800"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5. Экономический эффект от реализации изменений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По результатам проведенной оценки ЭЭ отсутствует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1720">
                <a:tc gridSpan="5">
                  <a:txBody>
                    <a:bodyPr lIns="93240" rIns="9324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Решение по проекту (закрыть/ продолжить):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bcdafa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52960">
                <a:tc gridSpan="4"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240" rIns="93240" anchor="ctr">
                      <a:noAutofit/>
                    </a:bodyPr>
                    <a:p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240" marR="932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1" name="Скругленный прямоугольник 7"/>
          <p:cNvSpPr/>
          <p:nvPr/>
        </p:nvSpPr>
        <p:spPr>
          <a:xfrm>
            <a:off x="5931360" y="355320"/>
            <a:ext cx="1966680" cy="4572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ru-RU" sz="1200" spc="-1" strike="noStrike">
                <a:solidFill>
                  <a:srgbClr val="ff0000"/>
                </a:solidFill>
                <a:latin typeface="Rosatom"/>
                <a:ea typeface="DejaVu Sans"/>
              </a:rPr>
              <a:t>Лишние строки удалить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extShape 1"/>
          <p:cNvSpPr/>
          <p:nvPr/>
        </p:nvSpPr>
        <p:spPr>
          <a:xfrm>
            <a:off x="539640" y="2298600"/>
            <a:ext cx="5506920" cy="10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r>
              <a:rPr b="1" lang="ru-RU" sz="4100" spc="-1" strike="noStrike">
                <a:solidFill>
                  <a:srgbClr val="333333"/>
                </a:solidFill>
                <a:latin typeface="Arial"/>
                <a:ea typeface="Rosatom Light"/>
              </a:rPr>
              <a:t>Приложение</a:t>
            </a:r>
            <a:endParaRPr b="0" lang="ru-RU" sz="4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Отчетная презентация</Template>
  <TotalTime>1366</TotalTime>
  <Application>LibreOffice/7.5.6.2$Linux_X86_64 LibreOffice_project/50$Build-2</Application>
  <AppVersion>15.0000</AppVersion>
  <Words>1565</Words>
  <Paragraphs>415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2023-01-19T05:16:00Z</dcterms:created>
  <dc:creator>Ермачкова Ольга Викторовна</dc:creator>
  <dc:description/>
  <dc:language>ru-RU</dc:language>
  <cp:lastModifiedBy/>
  <cp:lastPrinted>2023-01-23T11:19:12Z</cp:lastPrinted>
  <dcterms:modified xsi:type="dcterms:W3CDTF">2025-12-29T15:50:15Z</dcterms:modified>
  <cp:revision>129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4</vt:i4>
  </property>
  <property fmtid="{D5CDD505-2E9C-101B-9397-08002B2CF9AE}" pid="7" name="PresentationFormat">
    <vt:lpwstr>Произвольный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22</vt:i4>
  </property>
</Properties>
</file>