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 id="2147483686" r:id="rId2"/>
    <p:sldMasterId id="2147483687" r:id="rId3"/>
    <p:sldMasterId id="2147483688"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Roboto Thin"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3D2A5D-EE2C-422E-A0CF-D1CDAA9AF859}">
  <a:tblStyle styleId="{9A3D2A5D-EE2C-422E-A0CF-D1CDAA9AF8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Roboto Thin"/>
              <a:buNone/>
            </a:pPr>
            <a:fld id="{00000000-1234-1234-1234-123412341234}" type="slidenum">
              <a:rPr lang="en-US" sz="1200" b="0" i="0" u="none" strike="noStrike" cap="none">
                <a:solidFill>
                  <a:srgbClr val="000000"/>
                </a:solidFill>
                <a:latin typeface="Roboto Thin"/>
                <a:ea typeface="Roboto Thin"/>
                <a:cs typeface="Roboto Thin"/>
                <a:sym typeface="Roboto Thi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6710837f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6710837f5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76710837f5_0_1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g76710837f5_0_17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В ближайшей перспективе ЭДО станет необходимым условием для работы с маркировкой.</a:t>
            </a:r>
            <a:endParaRPr/>
          </a:p>
          <a:p>
            <a:pPr marL="0" lvl="0" indent="0" algn="l" rtl="0">
              <a:spcBef>
                <a:spcPts val="0"/>
              </a:spcBef>
              <a:spcAft>
                <a:spcPts val="0"/>
              </a:spcAft>
              <a:buSzPts val="1800"/>
              <a:buNone/>
            </a:pPr>
            <a:r>
              <a:rPr lang="en-US"/>
              <a:t>С помощью него в информационную систему будет передаваться информация о движении маркированного товара.</a:t>
            </a:r>
            <a:endParaRPr/>
          </a:p>
          <a:p>
            <a:pPr marL="0" lvl="0" indent="0" algn="l" rtl="0">
              <a:spcBef>
                <a:spcPts val="0"/>
              </a:spcBef>
              <a:spcAft>
                <a:spcPts val="0"/>
              </a:spcAft>
              <a:buSzPts val="1800"/>
              <a:buNone/>
            </a:pPr>
            <a:r>
              <a:rPr lang="en-US"/>
              <a:t>Применение ЭДО – это изменение работы с поставщиками и клиентами, и это изменение – процесс не быстрый. Поэтому готовиться нужно начинать уже сейчас.</a:t>
            </a:r>
            <a:endParaRPr/>
          </a:p>
          <a:p>
            <a:pPr marL="0" lvl="0" indent="0" algn="l" rtl="0">
              <a:spcBef>
                <a:spcPts val="0"/>
              </a:spcBef>
              <a:spcAft>
                <a:spcPts val="0"/>
              </a:spcAft>
              <a:buSzPts val="1800"/>
              <a:buNone/>
            </a:pPr>
            <a:r>
              <a:rPr lang="en-US"/>
              <a:t>Узнать больше про ЭлектронныйДокументоОборот можно на портале 1С:ИТС</a:t>
            </a:r>
            <a:endParaRPr/>
          </a:p>
        </p:txBody>
      </p:sp>
      <p:sp>
        <p:nvSpPr>
          <p:cNvPr id="388" name="Google Shape;388;g76710837f5_0_172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6710837f5_0_17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76710837f5_0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6710837f5_0_17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76710837f5_0_1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6710837f5_0_1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g76710837f5_0_17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На ИТС в разделе лектория доступны записи лекций, которые уже проводились по маркировке обуви и табака, а также по маркировке остатков обувной продукции. Там же можно ознакомиться с расписанием будущих лекций по маркировке.</a:t>
            </a:r>
            <a:endParaRPr/>
          </a:p>
        </p:txBody>
      </p:sp>
      <p:sp>
        <p:nvSpPr>
          <p:cNvPr id="408" name="Google Shape;408;g76710837f5_0_173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6710837f5_0_17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76710837f5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76710837f5_0_1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g76710837f5_0_17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Как сообщается на сайте ЧестныйЗнак, – к 2024 году маркировкой планируется охватить все отрасли промышленности – от сигарет и лекарств, до одежды и детского питания</a:t>
            </a:r>
            <a:endParaRPr/>
          </a:p>
          <a:p>
            <a:pPr marL="0" lvl="0" indent="0" algn="l" rtl="0">
              <a:spcBef>
                <a:spcPts val="0"/>
              </a:spcBef>
              <a:spcAft>
                <a:spcPts val="0"/>
              </a:spcAft>
              <a:buSzPts val="1800"/>
              <a:buNone/>
            </a:pPr>
            <a:r>
              <a:rPr lang="en-US"/>
              <a:t>Товары, подлежащие обязательной маркировке, указаны в Перечне, утверждённом Распоряжением Правительства РФ </a:t>
            </a:r>
            <a:r>
              <a:rPr lang="en-US" b="1"/>
              <a:t>№ 792-р</a:t>
            </a:r>
            <a:endParaRPr/>
          </a:p>
          <a:p>
            <a:pPr marL="0" lvl="0" indent="0" algn="l" rtl="0">
              <a:spcBef>
                <a:spcPts val="0"/>
              </a:spcBef>
              <a:spcAft>
                <a:spcPts val="0"/>
              </a:spcAft>
              <a:buSzPts val="1800"/>
              <a:buNone/>
            </a:pPr>
            <a:r>
              <a:rPr lang="en-US"/>
              <a:t>Правила маркировки отдельных товарных групп определяются правительственными актами</a:t>
            </a:r>
            <a:endParaRPr/>
          </a:p>
          <a:p>
            <a:pPr marL="0" lvl="0" indent="0" algn="l" rtl="0">
              <a:spcBef>
                <a:spcPts val="0"/>
              </a:spcBef>
              <a:spcAft>
                <a:spcPts val="0"/>
              </a:spcAft>
              <a:buNone/>
            </a:pPr>
            <a:endParaRPr/>
          </a:p>
        </p:txBody>
      </p:sp>
      <p:sp>
        <p:nvSpPr>
          <p:cNvPr id="423" name="Google Shape;423;g76710837f5_0_175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76710837f5_0_1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g76710837f5_0_17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1 января 2019 вступил в силу Федеральный закон от 25.12.2018 № 488-ФЗ «О единой государственной информационной системе маркировки товаров с использованием контрольных (идентификационных) знаков для сквозного учета товародвижения»</a:t>
            </a:r>
            <a:endParaRPr/>
          </a:p>
          <a:p>
            <a:pPr marL="0" lvl="0" indent="0" algn="l" rtl="0">
              <a:spcBef>
                <a:spcPts val="0"/>
              </a:spcBef>
              <a:spcAft>
                <a:spcPts val="0"/>
              </a:spcAft>
              <a:buSzPts val="1800"/>
              <a:buNone/>
            </a:pPr>
            <a:r>
              <a:rPr lang="en-US"/>
              <a:t>Оператором Информационной Системы мониторинга назначен ООО «Оператор-ЦРПТ», создавший систему «Честный знак»</a:t>
            </a:r>
            <a:endParaRPr/>
          </a:p>
          <a:p>
            <a:pPr marL="0" lvl="0" indent="0" algn="l" rtl="0">
              <a:spcBef>
                <a:spcPts val="0"/>
              </a:spcBef>
              <a:spcAft>
                <a:spcPts val="0"/>
              </a:spcAft>
              <a:buSzPts val="1800"/>
              <a:buNone/>
            </a:pPr>
            <a:r>
              <a:rPr lang="en-US"/>
              <a:t>Передача информации о маркированных товарах предполагает изменение в бизнес-процессах компаний, переход на Электронный ДокументоОборот, а также изменения в контрольно-кассовой технике.</a:t>
            </a:r>
            <a:endParaRPr/>
          </a:p>
        </p:txBody>
      </p:sp>
      <p:sp>
        <p:nvSpPr>
          <p:cNvPr id="435" name="Google Shape;435;g76710837f5_0_176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6710837f5_0_17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g76710837f5_0_1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6710837f5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g76710837f5_0_17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В табличной части «Товары» для каждой позиции указываем атрибуты по упрощённой схеме: Код ТН ВЭД, Вид обуви а также Способ ввода в оборот (производство или импорт).</a:t>
            </a:r>
            <a:endParaRPr/>
          </a:p>
          <a:p>
            <a:pPr marL="0" lvl="0" indent="0" algn="l" rtl="0">
              <a:spcBef>
                <a:spcPts val="0"/>
              </a:spcBef>
              <a:spcAft>
                <a:spcPts val="0"/>
              </a:spcAft>
              <a:buSzPts val="1800"/>
              <a:buNone/>
            </a:pPr>
            <a:r>
              <a:rPr lang="en-US"/>
              <a:t>Также как и при производстве, после выполнения генерации кодов в СУЗ, созданные коды маркировки загружаются в </a:t>
            </a:r>
            <a:r>
              <a:rPr lang="en-US" b="1" i="1">
                <a:solidFill>
                  <a:srgbClr val="000000"/>
                </a:solidFill>
              </a:rPr>
              <a:t>Пул кодов маркировки</a:t>
            </a:r>
            <a:r>
              <a:rPr lang="en-US"/>
              <a:t> </a:t>
            </a:r>
            <a:endParaRPr/>
          </a:p>
          <a:p>
            <a:pPr marL="0" lvl="0" indent="0" algn="l" rtl="0">
              <a:spcBef>
                <a:spcPts val="0"/>
              </a:spcBef>
              <a:spcAft>
                <a:spcPts val="0"/>
              </a:spcAft>
              <a:buSzPts val="1800"/>
              <a:buNone/>
            </a:pPr>
            <a:r>
              <a:rPr lang="en-US"/>
              <a:t>На основании заказа выполняется печать и нанесение распечатанных кодов маркировки</a:t>
            </a:r>
            <a:endParaRPr/>
          </a:p>
        </p:txBody>
      </p:sp>
      <p:sp>
        <p:nvSpPr>
          <p:cNvPr id="456" name="Google Shape;456;g76710837f5_0_178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6710837f5_0_1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g76710837f5_0_17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В создаваемом заказе указываем способ ввода в оборот «Маркировка остатков»</a:t>
            </a:r>
            <a:endParaRPr/>
          </a:p>
        </p:txBody>
      </p:sp>
      <p:sp>
        <p:nvSpPr>
          <p:cNvPr id="463" name="Google Shape;463;g76710837f5_0_178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76710837f5_0_1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g76710837f5_0_17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В результате выбора документа-пересчета табличная часть заполняется товарами и количеством из него.</a:t>
            </a:r>
            <a:endParaRPr/>
          </a:p>
          <a:p>
            <a:pPr marL="0" lvl="0" indent="0" algn="l" rtl="0">
              <a:spcBef>
                <a:spcPts val="0"/>
              </a:spcBef>
              <a:spcAft>
                <a:spcPts val="0"/>
              </a:spcAft>
              <a:buSzPts val="1800"/>
              <a:buNone/>
            </a:pPr>
            <a:r>
              <a:rPr lang="en-US"/>
              <a:t>Если сэмитированных кодов маркировки нет, то нужно создать заказ на их эмиссию – перейти по ссылке </a:t>
            </a:r>
            <a:r>
              <a:rPr lang="en-US" i="1"/>
              <a:t>Создать заказ на эмиссию кодов маркировки СУЗ ИСМП</a:t>
            </a:r>
            <a:r>
              <a:rPr lang="en-US"/>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6710837f5_0_1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g76710837f5_0_180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Далее оформляется документ Маркировка товаров с операцией «Маркировка остатков». Основанием для него выбирается ранее созданный документ Пересчёта</a:t>
            </a:r>
            <a:endParaRPr/>
          </a:p>
        </p:txBody>
      </p:sp>
      <p:sp>
        <p:nvSpPr>
          <p:cNvPr id="482" name="Google Shape;482;g76710837f5_0_180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6710837f5_0_1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g76710837f5_0_18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Маркировка остатков. Реализация этой возможности запланирована на январь практически во всех программах 1С. В ЕРП этот функционал станет доступным пользователям уже в декабре.</a:t>
            </a:r>
            <a:endParaRPr/>
          </a:p>
          <a:p>
            <a:pPr marL="0" lvl="0" indent="0" algn="l" rtl="0">
              <a:spcBef>
                <a:spcPts val="0"/>
              </a:spcBef>
              <a:spcAft>
                <a:spcPts val="0"/>
              </a:spcAft>
              <a:buSzPts val="1800"/>
              <a:buNone/>
            </a:pPr>
            <a:r>
              <a:rPr lang="en-US"/>
              <a:t>Первое, что необходимо сделать для маркировки остатков – создать документ пересчет товаров, провести инвентаризацию и заполнить фактическое количество товаров в документе.</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76710837f5_0_1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g76710837f5_0_18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000"/>
              <a:buNone/>
            </a:pPr>
            <a:r>
              <a:rPr lang="en-US" sz="2000"/>
              <a:t>Исполнить требования регуляторов, не используя средства автоматизации, на данный момент практически невозможно</a:t>
            </a:r>
            <a:endParaRPr/>
          </a:p>
          <a:p>
            <a:pPr marL="0" lvl="0" indent="0" algn="l" rtl="0">
              <a:lnSpc>
                <a:spcPct val="80000"/>
              </a:lnSpc>
              <a:spcBef>
                <a:spcPts val="0"/>
              </a:spcBef>
              <a:spcAft>
                <a:spcPts val="0"/>
              </a:spcAft>
              <a:buSzPts val="2000"/>
              <a:buNone/>
            </a:pPr>
            <a:r>
              <a:rPr lang="en-US" sz="2000"/>
              <a:t>Компании нужно проанализировать все процессы работы с товаром, такие как:</a:t>
            </a:r>
            <a:endParaRPr/>
          </a:p>
          <a:p>
            <a:pPr marL="0" lvl="0" indent="-114300" algn="l" rtl="0">
              <a:lnSpc>
                <a:spcPct val="80000"/>
              </a:lnSpc>
              <a:spcBef>
                <a:spcPts val="0"/>
              </a:spcBef>
              <a:spcAft>
                <a:spcPts val="0"/>
              </a:spcAft>
              <a:buSzPts val="1800"/>
              <a:buChar char="-"/>
            </a:pPr>
            <a:r>
              <a:rPr lang="en-US" sz="1800"/>
              <a:t>Маркировка производимой продукции;</a:t>
            </a:r>
            <a:endParaRPr/>
          </a:p>
          <a:p>
            <a:pPr marL="0" lvl="0" indent="-114300" algn="l" rtl="0">
              <a:lnSpc>
                <a:spcPct val="80000"/>
              </a:lnSpc>
              <a:spcBef>
                <a:spcPts val="0"/>
              </a:spcBef>
              <a:spcAft>
                <a:spcPts val="0"/>
              </a:spcAft>
              <a:buSzPts val="1800"/>
              <a:buChar char="-"/>
            </a:pPr>
            <a:r>
              <a:rPr lang="en-US" sz="1800"/>
              <a:t>Импорт – до ввоза на территорию страны:</a:t>
            </a:r>
            <a:endParaRPr/>
          </a:p>
          <a:p>
            <a:pPr marL="742950" lvl="1" indent="-101600" algn="l" rtl="0">
              <a:lnSpc>
                <a:spcPct val="80000"/>
              </a:lnSpc>
              <a:spcBef>
                <a:spcPts val="0"/>
              </a:spcBef>
              <a:spcAft>
                <a:spcPts val="0"/>
              </a:spcAft>
              <a:buSzPts val="1600"/>
              <a:buChar char="-"/>
            </a:pPr>
            <a:r>
              <a:rPr lang="en-US" sz="1600"/>
              <a:t>Договориться с производителями, наладить использование услуг перевозчиков и т. д.</a:t>
            </a:r>
            <a:endParaRPr/>
          </a:p>
          <a:p>
            <a:pPr marL="0" lvl="0" indent="-114300" algn="l" rtl="0">
              <a:lnSpc>
                <a:spcPct val="80000"/>
              </a:lnSpc>
              <a:spcBef>
                <a:spcPts val="0"/>
              </a:spcBef>
              <a:spcAft>
                <a:spcPts val="0"/>
              </a:spcAft>
              <a:buSzPts val="1800"/>
              <a:buChar char="-"/>
            </a:pPr>
            <a:r>
              <a:rPr lang="en-US" sz="1800"/>
              <a:t>Все операции, в результате которых происходит изменение собственника товара:</a:t>
            </a:r>
            <a:endParaRPr/>
          </a:p>
          <a:p>
            <a:pPr marL="742950" lvl="1" indent="-101600" algn="l" rtl="0">
              <a:lnSpc>
                <a:spcPct val="80000"/>
              </a:lnSpc>
              <a:spcBef>
                <a:spcPts val="0"/>
              </a:spcBef>
              <a:spcAft>
                <a:spcPts val="0"/>
              </a:spcAft>
              <a:buSzPts val="1600"/>
              <a:buChar char="-"/>
            </a:pPr>
            <a:r>
              <a:rPr lang="en-US" sz="1600"/>
              <a:t>При этом перемещения внутри одного юрлица не требуют подачи сведений в систему маркировки;</a:t>
            </a:r>
            <a:endParaRPr/>
          </a:p>
          <a:p>
            <a:pPr marL="0" lvl="0" indent="-114300" algn="l" rtl="0">
              <a:lnSpc>
                <a:spcPct val="80000"/>
              </a:lnSpc>
              <a:spcBef>
                <a:spcPts val="0"/>
              </a:spcBef>
              <a:spcAft>
                <a:spcPts val="0"/>
              </a:spcAft>
              <a:buSzPts val="1800"/>
              <a:buChar char="-"/>
            </a:pPr>
            <a:r>
              <a:rPr lang="en-US" sz="1800"/>
              <a:t>Продажа продукции в розницу; </a:t>
            </a:r>
            <a:endParaRPr/>
          </a:p>
          <a:p>
            <a:pPr marL="0" lvl="0" indent="-114300" algn="l" rtl="0">
              <a:lnSpc>
                <a:spcPct val="80000"/>
              </a:lnSpc>
              <a:spcBef>
                <a:spcPts val="0"/>
              </a:spcBef>
              <a:spcAft>
                <a:spcPts val="0"/>
              </a:spcAft>
              <a:buSzPts val="1800"/>
              <a:buChar char="-"/>
            </a:pPr>
            <a:r>
              <a:rPr lang="en-US" sz="1800"/>
              <a:t>Возврат товаров из розницы;</a:t>
            </a:r>
            <a:endParaRPr/>
          </a:p>
          <a:p>
            <a:pPr marL="0" lvl="0" indent="-114300" algn="l" rtl="0">
              <a:lnSpc>
                <a:spcPct val="80000"/>
              </a:lnSpc>
              <a:spcBef>
                <a:spcPts val="0"/>
              </a:spcBef>
              <a:spcAft>
                <a:spcPts val="0"/>
              </a:spcAft>
              <a:buSzPts val="1800"/>
              <a:buChar char="-"/>
            </a:pPr>
            <a:r>
              <a:rPr lang="en-US" sz="1800"/>
              <a:t>Списание товаров; </a:t>
            </a:r>
            <a:endParaRPr/>
          </a:p>
          <a:p>
            <a:pPr marL="0" lvl="0" indent="-114300" algn="l" rtl="0">
              <a:lnSpc>
                <a:spcPct val="80000"/>
              </a:lnSpc>
              <a:spcBef>
                <a:spcPts val="0"/>
              </a:spcBef>
              <a:spcAft>
                <a:spcPts val="0"/>
              </a:spcAft>
              <a:buSzPts val="1800"/>
              <a:buChar char="-"/>
            </a:pPr>
            <a:r>
              <a:rPr lang="en-US" sz="1800"/>
              <a:t>По ряду товаров подразумевается маркировка остатков; </a:t>
            </a:r>
            <a:endParaRPr/>
          </a:p>
          <a:p>
            <a:pPr marL="0" lvl="0" indent="-114300" algn="l" rtl="0">
              <a:lnSpc>
                <a:spcPct val="80000"/>
              </a:lnSpc>
              <a:spcBef>
                <a:spcPts val="0"/>
              </a:spcBef>
              <a:spcAft>
                <a:spcPts val="0"/>
              </a:spcAft>
              <a:buSzPts val="1800"/>
              <a:buChar char="-"/>
            </a:pPr>
            <a:r>
              <a:rPr lang="en-US" sz="1800"/>
              <a:t>Агрегация упаковок для использования в документах ЭДО;</a:t>
            </a:r>
            <a:endParaRPr/>
          </a:p>
          <a:p>
            <a:pPr marL="0" lvl="0" indent="-114300" algn="l" rtl="0">
              <a:lnSpc>
                <a:spcPct val="80000"/>
              </a:lnSpc>
              <a:spcBef>
                <a:spcPts val="0"/>
              </a:spcBef>
              <a:spcAft>
                <a:spcPts val="0"/>
              </a:spcAft>
              <a:buSzPts val="1800"/>
              <a:buChar char="-"/>
            </a:pPr>
            <a:r>
              <a:rPr lang="en-US" sz="1800"/>
              <a:t>Комиссионная и дистанционная торговля;</a:t>
            </a:r>
            <a:endParaRPr/>
          </a:p>
          <a:p>
            <a:pPr marL="0" lvl="0" indent="-114300" algn="l" rtl="0">
              <a:lnSpc>
                <a:spcPct val="80000"/>
              </a:lnSpc>
              <a:spcBef>
                <a:spcPts val="0"/>
              </a:spcBef>
              <a:spcAft>
                <a:spcPts val="0"/>
              </a:spcAft>
              <a:buSzPts val="1800"/>
              <a:buChar char="-"/>
            </a:pPr>
            <a:r>
              <a:rPr lang="en-US" sz="1800"/>
              <a:t>Перемаркировка товаров</a:t>
            </a:r>
            <a:r>
              <a:rPr lang="en-US"/>
              <a:t> </a:t>
            </a:r>
            <a:endParaRPr sz="1800"/>
          </a:p>
          <a:p>
            <a:pPr marL="0" lvl="0" indent="0" algn="l" rtl="0">
              <a:spcBef>
                <a:spcPts val="0"/>
              </a:spcBef>
              <a:spcAft>
                <a:spcPts val="0"/>
              </a:spcAft>
              <a:buNone/>
            </a:pPr>
            <a:endParaRPr sz="1800"/>
          </a:p>
        </p:txBody>
      </p:sp>
      <p:sp>
        <p:nvSpPr>
          <p:cNvPr id="501" name="Google Shape;501;g76710837f5_0_182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76710837f5_0_18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76710837f5_0_1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76710837f5_0_18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76710837f5_0_1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76710837f5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g76710837f5_0_18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a:t>Немного об автоматизации маркировки.</a:t>
            </a:r>
            <a:endParaRPr/>
          </a:p>
          <a:p>
            <a:pPr marL="0" lvl="0" indent="0" algn="l" rtl="0">
              <a:spcBef>
                <a:spcPts val="0"/>
              </a:spcBef>
              <a:spcAft>
                <a:spcPts val="0"/>
              </a:spcAft>
              <a:buSzPts val="1800"/>
              <a:buNone/>
            </a:pPr>
            <a:r>
              <a:rPr lang="en-US" sz="1800"/>
              <a:t>Работать с маркировкой можно: в ручную через личный кабинет (см. честныйзнак.рф), но лучше использовать отдельные программные продукты</a:t>
            </a:r>
            <a:endParaRPr/>
          </a:p>
          <a:p>
            <a:pPr marL="0" lvl="0" indent="0" algn="l" rtl="0">
              <a:spcBef>
                <a:spcPts val="0"/>
              </a:spcBef>
              <a:spcAft>
                <a:spcPts val="0"/>
              </a:spcAft>
              <a:buSzPts val="1800"/>
              <a:buNone/>
            </a:pPr>
            <a:r>
              <a:rPr lang="en-US" sz="1800"/>
              <a:t>При использовании комплексного решения по автоматизации можно не только выполнить требования регуляторов, но и навести порядок в учёте, организовать процессы в компании, наладить оперативное взаимодействие между подразделениями, сократить потери и повысить контроль операций.</a:t>
            </a:r>
            <a:endParaRPr/>
          </a:p>
          <a:p>
            <a:pPr marL="0" lvl="0" indent="0" algn="l" rtl="0">
              <a:spcBef>
                <a:spcPts val="0"/>
              </a:spcBef>
              <a:spcAft>
                <a:spcPts val="0"/>
              </a:spcAft>
              <a:buSzPts val="1800"/>
              <a:buNone/>
            </a:pPr>
            <a:endParaRPr sz="1800"/>
          </a:p>
          <a:p>
            <a:pPr marL="0" lvl="0" indent="0" algn="l" rtl="0">
              <a:spcBef>
                <a:spcPts val="0"/>
              </a:spcBef>
              <a:spcAft>
                <a:spcPts val="0"/>
              </a:spcAft>
              <a:buSzPts val="1800"/>
              <a:buNone/>
            </a:pPr>
            <a:r>
              <a:rPr lang="en-US" sz="1800"/>
              <a:t>Решения 1С комплексно автоматизируют процессы и поддерживают все операции работы с маркированным товаром</a:t>
            </a:r>
            <a:endParaRPr/>
          </a:p>
          <a:p>
            <a:pPr marL="0" lvl="0" indent="0" algn="l" rtl="0">
              <a:spcBef>
                <a:spcPts val="0"/>
              </a:spcBef>
              <a:spcAft>
                <a:spcPts val="0"/>
              </a:spcAft>
              <a:buSzPts val="1800"/>
              <a:buNone/>
            </a:pPr>
            <a:r>
              <a:rPr lang="en-US" sz="1800"/>
              <a:t>В учетные решения «1С:Предприятие 8» встроена бесшовная интеграция с информационной системой маркировки для:</a:t>
            </a:r>
            <a:endParaRPr/>
          </a:p>
          <a:p>
            <a:pPr marL="0" lvl="0" indent="-88900" algn="l" rtl="0">
              <a:spcBef>
                <a:spcPts val="0"/>
              </a:spcBef>
              <a:spcAft>
                <a:spcPts val="0"/>
              </a:spcAft>
              <a:buSzPts val="1400"/>
              <a:buChar char="-"/>
            </a:pPr>
            <a:r>
              <a:rPr lang="en-US" sz="1400"/>
              <a:t>Меховых изделий;</a:t>
            </a:r>
            <a:endParaRPr/>
          </a:p>
          <a:p>
            <a:pPr marL="0" lvl="0" indent="-88900" algn="l" rtl="0">
              <a:spcBef>
                <a:spcPts val="0"/>
              </a:spcBef>
              <a:spcAft>
                <a:spcPts val="0"/>
              </a:spcAft>
              <a:buSzPts val="1400"/>
              <a:buChar char="-"/>
            </a:pPr>
            <a:r>
              <a:rPr lang="en-US" sz="1400"/>
              <a:t>Табачной продукции;</a:t>
            </a:r>
            <a:endParaRPr/>
          </a:p>
          <a:p>
            <a:pPr marL="0" lvl="0" indent="-88900" algn="l" rtl="0">
              <a:spcBef>
                <a:spcPts val="0"/>
              </a:spcBef>
              <a:spcAft>
                <a:spcPts val="0"/>
              </a:spcAft>
              <a:buSzPts val="1400"/>
              <a:buChar char="-"/>
            </a:pPr>
            <a:r>
              <a:rPr lang="en-US" sz="1400"/>
              <a:t>Обуви;</a:t>
            </a:r>
            <a:endParaRPr/>
          </a:p>
          <a:p>
            <a:pPr marL="0" lvl="0" indent="-88900" algn="l" rtl="0">
              <a:spcBef>
                <a:spcPts val="0"/>
              </a:spcBef>
              <a:spcAft>
                <a:spcPts val="0"/>
              </a:spcAft>
              <a:buSzPts val="1400"/>
              <a:buChar char="-"/>
            </a:pPr>
            <a:r>
              <a:rPr lang="en-US" sz="1400"/>
              <a:t>Лекарственных препаратов</a:t>
            </a:r>
            <a:endParaRPr/>
          </a:p>
          <a:p>
            <a:pPr marL="0" lvl="0" indent="0" algn="l" rtl="0">
              <a:spcBef>
                <a:spcPts val="0"/>
              </a:spcBef>
              <a:spcAft>
                <a:spcPts val="0"/>
              </a:spcAft>
              <a:buSzPts val="1800"/>
              <a:buNone/>
            </a:pPr>
            <a:r>
              <a:rPr lang="en-US" sz="1800"/>
              <a:t>Механизм маркировки лекарственных препаратов поддержан в отраслевых программных продуктах: «1С:Розница. Аптека»; «1С:Управление аптечной сетью»; «1С:Медицина. Больничная аптека»; «1С:Медицина. Стоматологическая клиника», созданных партнерами 1С, а также в «1С:Библиотека интеграции с МДЛП» от 1С.</a:t>
            </a:r>
            <a:endParaRPr/>
          </a:p>
          <a:p>
            <a:pPr marL="0" lvl="0" indent="0" algn="l" rtl="0">
              <a:spcBef>
                <a:spcPts val="0"/>
              </a:spcBef>
              <a:spcAft>
                <a:spcPts val="0"/>
              </a:spcAft>
              <a:buNone/>
            </a:pPr>
            <a:endParaRPr sz="1800"/>
          </a:p>
        </p:txBody>
      </p:sp>
      <p:sp>
        <p:nvSpPr>
          <p:cNvPr id="524" name="Google Shape;524;g76710837f5_0_184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6710837f5_0_1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g76710837f5_0_18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С 12.08.2016 была введена маркировка меховых изделий. В решениях 1С возможность работы с маркированной меховой продукции поддержана </a:t>
            </a:r>
            <a:endParaRPr/>
          </a:p>
          <a:p>
            <a:pPr marL="0" lvl="0" indent="0" algn="l" rtl="0">
              <a:spcBef>
                <a:spcPts val="0"/>
              </a:spcBef>
              <a:spcAft>
                <a:spcPts val="0"/>
              </a:spcAft>
              <a:buSzPts val="1800"/>
              <a:buNone/>
            </a:pPr>
            <a:r>
              <a:rPr lang="en-US"/>
              <a:t>Кстати, работа с маркировкой меховой продукцией тоже перешла в систему Честный знак.</a:t>
            </a:r>
            <a:endParaRPr/>
          </a:p>
          <a:p>
            <a:pPr marL="0" lvl="0" indent="0" algn="l" rtl="0">
              <a:spcBef>
                <a:spcPts val="0"/>
              </a:spcBef>
              <a:spcAft>
                <a:spcPts val="0"/>
              </a:spcAft>
              <a:buSzPts val="1800"/>
              <a:buNone/>
            </a:pPr>
            <a:r>
              <a:rPr lang="en-US"/>
              <a:t>Также уже сейчас обязательной маркировке подлежит обувь и табачная продукция. Маркировка вводится поэтапно, поэтому полный переход на обращение только маркированного товара по обуви стартует 01.03.2020, а по табачной продукции с 01.07.2020.</a:t>
            </a:r>
            <a:endParaRPr/>
          </a:p>
          <a:p>
            <a:pPr marL="0" lvl="0" indent="0" algn="l" rtl="0">
              <a:spcBef>
                <a:spcPts val="0"/>
              </a:spcBef>
              <a:spcAft>
                <a:spcPts val="0"/>
              </a:spcAft>
              <a:buSzPts val="1800"/>
              <a:buNone/>
            </a:pPr>
            <a:r>
              <a:rPr lang="en-US"/>
              <a:t>Для обуви предусмотрена возможность маркировки текущих остатков, которую необходимо завершить к 1 марта 2020 для товаров, которые остаются на складах к этому времени. Плюс существует отсрочка на месяц, до 1 апреля 2020, для обуви, которая была куплена до 1 марта 2020 без маркировки, но получены после 1 марта.</a:t>
            </a:r>
            <a:endParaRPr/>
          </a:p>
        </p:txBody>
      </p:sp>
      <p:sp>
        <p:nvSpPr>
          <p:cNvPr id="533" name="Google Shape;533;g76710837f5_0_184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76710837f5_0_18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g76710837f5_0_1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76710837f5_0_1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4" name="Google Shape;554;g76710837f5_0_18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В «1С:Предприятии 8» реализована практически вся функциональность, предложенная единым оператором маркировки ЦРПТ. Эмиссия и печать кодов, их автоматизированная агрегация и нанесение, онлайн-проверка статусов, ввод в оборот, вывод из оборота, списание, приемка и отгрузка маркированной продукции через электронный документооборот (ЭДО), ее розничная продажа. </a:t>
            </a:r>
            <a:endParaRPr/>
          </a:p>
          <a:p>
            <a:pPr marL="0" lvl="0" indent="0" algn="l" rtl="0">
              <a:spcBef>
                <a:spcPts val="0"/>
              </a:spcBef>
              <a:spcAft>
                <a:spcPts val="0"/>
              </a:spcAft>
              <a:buSzPts val="1800"/>
              <a:buNone/>
            </a:pPr>
            <a:r>
              <a:rPr lang="en-US"/>
              <a:t>Планируется также </a:t>
            </a:r>
            <a:endParaRPr/>
          </a:p>
          <a:p>
            <a:pPr marL="0" lvl="0" indent="-114300" algn="l" rtl="0">
              <a:spcBef>
                <a:spcPts val="0"/>
              </a:spcBef>
              <a:spcAft>
                <a:spcPts val="0"/>
              </a:spcAft>
              <a:buSzPts val="1800"/>
              <a:buChar char="-"/>
            </a:pPr>
            <a:r>
              <a:rPr lang="en-US"/>
              <a:t>регистрация в системе честный знак прямо из 1С,</a:t>
            </a:r>
            <a:endParaRPr/>
          </a:p>
          <a:p>
            <a:pPr marL="0" lvl="0" indent="-114300" algn="l" rtl="0">
              <a:spcBef>
                <a:spcPts val="0"/>
              </a:spcBef>
              <a:spcAft>
                <a:spcPts val="0"/>
              </a:spcAft>
              <a:buSzPts val="1800"/>
              <a:buChar char="-"/>
            </a:pPr>
            <a:r>
              <a:rPr lang="en-US"/>
              <a:t>Поддержка корректировки остатков и пересортицы</a:t>
            </a:r>
            <a:endParaRPr/>
          </a:p>
          <a:p>
            <a:pPr marL="0" lvl="0" indent="-114300" algn="l" rtl="0">
              <a:spcBef>
                <a:spcPts val="0"/>
              </a:spcBef>
              <a:spcAft>
                <a:spcPts val="0"/>
              </a:spcAft>
              <a:buSzPts val="1800"/>
              <a:buChar char="-"/>
            </a:pPr>
            <a:r>
              <a:rPr lang="en-US"/>
              <a:t>Отгрузка и приемка продукции через документы, созданные в личном кабинете Информационной Системы (не через ЭДО)</a:t>
            </a:r>
            <a:endParaRPr/>
          </a:p>
          <a:p>
            <a:pPr marL="0" lvl="0" indent="-114300" algn="l" rtl="0">
              <a:spcBef>
                <a:spcPts val="0"/>
              </a:spcBef>
              <a:spcAft>
                <a:spcPts val="0"/>
              </a:spcAft>
              <a:buSzPts val="1800"/>
              <a:buChar char="-"/>
            </a:pPr>
            <a:r>
              <a:rPr lang="en-US"/>
              <a:t>Механизмы маркировки остатков обувной продукции</a:t>
            </a:r>
            <a:endParaRPr/>
          </a:p>
          <a:p>
            <a:pPr marL="0" lvl="0" indent="-114300" algn="l" rtl="0">
              <a:spcBef>
                <a:spcPts val="0"/>
              </a:spcBef>
              <a:spcAft>
                <a:spcPts val="0"/>
              </a:spcAft>
              <a:buSzPts val="1800"/>
              <a:buChar char="-"/>
            </a:pPr>
            <a:r>
              <a:rPr lang="en-US"/>
              <a:t>Поддержка маркировки новых товарных групп, когда появится чёткое описание методологии маркировки и правительство выпустит подтверждающий акт.</a:t>
            </a:r>
            <a:endParaRPr/>
          </a:p>
          <a:p>
            <a:pPr marL="0" lvl="0" indent="0" algn="l" rtl="0">
              <a:spcBef>
                <a:spcPts val="0"/>
              </a:spcBef>
              <a:spcAft>
                <a:spcPts val="0"/>
              </a:spcAft>
              <a:buSzPts val="1800"/>
              <a:buNone/>
            </a:pPr>
            <a:r>
              <a:rPr lang="en-US"/>
              <a:t>Далее продемонстрирую как реализована работа с маркировкой в решениях 1С на примере  «1С:ERP». Так как этот блок единый, то он примерно одинаково выглядит в «1С:Бухгалтерии 8», и в»1С:УНФ», и в «1С:Рознице». Отличия только в названиях документов и реализации бизнес процессов (например в 1С Рознице нет производства).</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76710837f5_0_18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g76710837f5_0_1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6710837f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6710837f5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1pPr>
            <a:lvl2pPr marL="0" marR="0" lvl="1"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2pPr>
            <a:lvl3pPr marL="0" marR="0" lvl="2"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3pPr>
            <a:lvl4pPr marL="0" marR="0" lvl="3"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4pPr>
            <a:lvl5pPr marL="0" marR="0" lvl="4"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5pPr>
            <a:lvl6pPr marL="0" marR="0" lvl="5"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6pPr>
            <a:lvl7pPr marL="0" marR="0" lvl="6"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7pPr>
            <a:lvl8pPr marL="0" marR="0" lvl="7"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8pPr>
            <a:lvl9pPr marL="0" marR="0" lvl="8" indent="0" algn="r">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40321" y="457200"/>
            <a:ext cx="3932767" cy="16002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SzPts val="1400"/>
              <a:buNone/>
              <a:defRPr sz="32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5183717" y="987430"/>
            <a:ext cx="6172200" cy="4873625"/>
          </a:xfrm>
          <a:prstGeom prst="rect">
            <a:avLst/>
          </a:prstGeom>
          <a:noFill/>
          <a:ln>
            <a:noFill/>
          </a:ln>
        </p:spPr>
        <p:txBody>
          <a:bodyPr spcFirstLastPara="1" wrap="square" lIns="91425" tIns="45700" rIns="91425" bIns="45700" anchor="t" anchorCtr="0">
            <a:noAutofit/>
          </a:bodyPr>
          <a:lstStyle>
            <a:lvl1pPr marL="457200" lvl="0" indent="-350520" algn="l">
              <a:spcBef>
                <a:spcPts val="640"/>
              </a:spcBef>
              <a:spcAft>
                <a:spcPts val="0"/>
              </a:spcAft>
              <a:buSzPts val="1920"/>
              <a:buChar char="■"/>
              <a:defRPr sz="3200"/>
            </a:lvl1pPr>
            <a:lvl2pPr marL="914400" lvl="1" indent="-406400" algn="l">
              <a:spcBef>
                <a:spcPts val="1600"/>
              </a:spcBef>
              <a:spcAft>
                <a:spcPts val="0"/>
              </a:spcAft>
              <a:buSzPts val="2800"/>
              <a:buChar char="▪"/>
              <a:defRPr sz="2800"/>
            </a:lvl2pPr>
            <a:lvl3pPr marL="1371600" lvl="2" indent="-350519" algn="l">
              <a:spcBef>
                <a:spcPts val="840"/>
              </a:spcBef>
              <a:spcAft>
                <a:spcPts val="0"/>
              </a:spcAft>
              <a:buSzPts val="1920"/>
              <a:buChar char="▪"/>
              <a:defRPr sz="2400"/>
            </a:lvl3pPr>
            <a:lvl4pPr marL="1828800" lvl="3" indent="-355600" algn="l">
              <a:spcBef>
                <a:spcPts val="48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12"/>
          <p:cNvSpPr txBox="1">
            <a:spLocks noGrp="1"/>
          </p:cNvSpPr>
          <p:nvPr>
            <p:ph type="body" idx="2"/>
          </p:nvPr>
        </p:nvSpPr>
        <p:spPr>
          <a:xfrm>
            <a:off x="840321"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960"/>
              <a:buNone/>
              <a:defRPr sz="1600"/>
            </a:lvl1pPr>
            <a:lvl2pPr marL="914400" lvl="1" indent="-228600" algn="l">
              <a:spcBef>
                <a:spcPts val="800"/>
              </a:spcBef>
              <a:spcAft>
                <a:spcPts val="0"/>
              </a:spcAft>
              <a:buSzPts val="1400"/>
              <a:buNone/>
              <a:defRPr sz="1400"/>
            </a:lvl2pPr>
            <a:lvl3pPr marL="1371600" lvl="2" indent="-228600" algn="l">
              <a:spcBef>
                <a:spcPts val="420"/>
              </a:spcBef>
              <a:spcAft>
                <a:spcPts val="0"/>
              </a:spcAft>
              <a:buSzPts val="960"/>
              <a:buNone/>
              <a:defRPr sz="1200"/>
            </a:lvl3pPr>
            <a:lvl4pPr marL="1828800" lvl="3" indent="-228600" algn="l">
              <a:spcBef>
                <a:spcPts val="24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2"/>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80"/>
        <p:cNvGrpSpPr/>
        <p:nvPr/>
      </p:nvGrpSpPr>
      <p:grpSpPr>
        <a:xfrm>
          <a:off x="0" y="0"/>
          <a:ext cx="0" cy="0"/>
          <a:chOff x="0" y="0"/>
          <a:chExt cx="0" cy="0"/>
        </a:xfrm>
      </p:grpSpPr>
      <p:sp>
        <p:nvSpPr>
          <p:cNvPr id="81" name="Google Shape;81;p13"/>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159000" y="-26987"/>
            <a:ext cx="6432550" cy="108108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85" name="Google Shape;85;p14"/>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4"/>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40317" y="365129"/>
            <a:ext cx="10515600" cy="1325563"/>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89" name="Google Shape;89;p15"/>
          <p:cNvSpPr txBox="1">
            <a:spLocks noGrp="1"/>
          </p:cNvSpPr>
          <p:nvPr>
            <p:ph type="body" idx="1"/>
          </p:nvPr>
        </p:nvSpPr>
        <p:spPr>
          <a:xfrm>
            <a:off x="840319"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440"/>
              <a:buNone/>
              <a:defRPr sz="2400" b="1"/>
            </a:lvl1pPr>
            <a:lvl2pPr marL="914400" lvl="1" indent="-228600" algn="l">
              <a:spcBef>
                <a:spcPts val="1200"/>
              </a:spcBef>
              <a:spcAft>
                <a:spcPts val="0"/>
              </a:spcAft>
              <a:buSzPts val="2000"/>
              <a:buNone/>
              <a:defRPr sz="2000" b="1"/>
            </a:lvl2pPr>
            <a:lvl3pPr marL="1371600" lvl="2" indent="-228600" algn="l">
              <a:spcBef>
                <a:spcPts val="600"/>
              </a:spcBef>
              <a:spcAft>
                <a:spcPts val="0"/>
              </a:spcAft>
              <a:buSzPts val="1440"/>
              <a:buNone/>
              <a:defRPr sz="1800" b="1"/>
            </a:lvl3pPr>
            <a:lvl4pPr marL="1828800" lvl="3" indent="-228600" algn="l">
              <a:spcBef>
                <a:spcPts val="36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15"/>
          <p:cNvSpPr txBox="1">
            <a:spLocks noGrp="1"/>
          </p:cNvSpPr>
          <p:nvPr>
            <p:ph type="body" idx="2"/>
          </p:nvPr>
        </p:nvSpPr>
        <p:spPr>
          <a:xfrm>
            <a:off x="840319" y="2505075"/>
            <a:ext cx="5158316" cy="3684588"/>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5"/>
          <p:cNvSpPr txBox="1">
            <a:spLocks noGrp="1"/>
          </p:cNvSpPr>
          <p:nvPr>
            <p:ph type="body" idx="3"/>
          </p:nvPr>
        </p:nvSpPr>
        <p:spPr>
          <a:xfrm>
            <a:off x="6172200"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440"/>
              <a:buNone/>
              <a:defRPr sz="2400" b="1"/>
            </a:lvl1pPr>
            <a:lvl2pPr marL="914400" lvl="1" indent="-228600" algn="l">
              <a:spcBef>
                <a:spcPts val="1200"/>
              </a:spcBef>
              <a:spcAft>
                <a:spcPts val="0"/>
              </a:spcAft>
              <a:buSzPts val="2000"/>
              <a:buNone/>
              <a:defRPr sz="2000" b="1"/>
            </a:lvl2pPr>
            <a:lvl3pPr marL="1371600" lvl="2" indent="-228600" algn="l">
              <a:spcBef>
                <a:spcPts val="600"/>
              </a:spcBef>
              <a:spcAft>
                <a:spcPts val="0"/>
              </a:spcAft>
              <a:buSzPts val="1440"/>
              <a:buNone/>
              <a:defRPr sz="1800" b="1"/>
            </a:lvl3pPr>
            <a:lvl4pPr marL="1828800" lvl="3" indent="-228600" algn="l">
              <a:spcBef>
                <a:spcPts val="36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15"/>
          <p:cNvSpPr txBox="1">
            <a:spLocks noGrp="1"/>
          </p:cNvSpPr>
          <p:nvPr>
            <p:ph type="body" idx="4"/>
          </p:nvPr>
        </p:nvSpPr>
        <p:spPr>
          <a:xfrm>
            <a:off x="6172200" y="2505075"/>
            <a:ext cx="5183717" cy="3684588"/>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2159000" y="-26987"/>
            <a:ext cx="6432550" cy="108108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97" name="Google Shape;97;p16"/>
          <p:cNvSpPr txBox="1">
            <a:spLocks noGrp="1"/>
          </p:cNvSpPr>
          <p:nvPr>
            <p:ph type="body" idx="1"/>
          </p:nvPr>
        </p:nvSpPr>
        <p:spPr>
          <a:xfrm>
            <a:off x="143933" y="1268413"/>
            <a:ext cx="5850467" cy="52562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6"/>
          <p:cNvSpPr txBox="1">
            <a:spLocks noGrp="1"/>
          </p:cNvSpPr>
          <p:nvPr>
            <p:ph type="body" idx="2"/>
          </p:nvPr>
        </p:nvSpPr>
        <p:spPr>
          <a:xfrm>
            <a:off x="6197601" y="1268413"/>
            <a:ext cx="5850467" cy="52562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6"/>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6"/>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831851" y="1709743"/>
            <a:ext cx="10515600" cy="2852737"/>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SzPts val="1400"/>
              <a:buNone/>
              <a:defRPr sz="60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831851" y="4589468"/>
            <a:ext cx="105156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440"/>
              <a:buNone/>
              <a:defRPr sz="2400"/>
            </a:lvl1pPr>
            <a:lvl2pPr marL="914400" lvl="1" indent="-228600" algn="l">
              <a:spcBef>
                <a:spcPts val="1200"/>
              </a:spcBef>
              <a:spcAft>
                <a:spcPts val="0"/>
              </a:spcAft>
              <a:buSzPts val="2000"/>
              <a:buNone/>
              <a:defRPr sz="2000"/>
            </a:lvl2pPr>
            <a:lvl3pPr marL="1371600" lvl="2" indent="-228600" algn="l">
              <a:spcBef>
                <a:spcPts val="600"/>
              </a:spcBef>
              <a:spcAft>
                <a:spcPts val="0"/>
              </a:spcAft>
              <a:buSzPts val="1440"/>
              <a:buNone/>
              <a:defRPr sz="1800"/>
            </a:lvl3pPr>
            <a:lvl4pPr marL="1828800" lvl="3" indent="-228600" algn="l">
              <a:spcBef>
                <a:spcPts val="36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4" name="Google Shape;104;p17"/>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7"/>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12" name="Google Shape;112;p1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13" name="Google Shape;113;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6" name="Google Shape;116;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9" name="Google Shape;119;p2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0" name="Google Shape;120;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3" name="Google Shape;123;p2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4" name="Google Shape;124;p2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5" name="Google Shape;125;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2159000" y="-26987"/>
            <a:ext cx="6432550" cy="108108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8" name="Google Shape;128;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31" name="Google Shape;131;p2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32" name="Google Shape;132;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35" name="Google Shape;135;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2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39" name="Google Shape;139;p26"/>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0" name="Google Shape;140;p26"/>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41" name="Google Shape;141;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44" name="Google Shape;144;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5"/>
        <p:cNvGrpSpPr/>
        <p:nvPr/>
      </p:nvGrpSpPr>
      <p:grpSpPr>
        <a:xfrm>
          <a:off x="0" y="0"/>
          <a:ext cx="0" cy="0"/>
          <a:chOff x="0" y="0"/>
          <a:chExt cx="0" cy="0"/>
        </a:xfrm>
      </p:grpSpPr>
      <p:sp>
        <p:nvSpPr>
          <p:cNvPr id="146" name="Google Shape;146;p28"/>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47" name="Google Shape;147;p28"/>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48" name="Google Shape;148;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1"/>
          <p:cNvSpPr txBox="1">
            <a:spLocks noGrp="1"/>
          </p:cNvSpPr>
          <p:nvPr>
            <p:ph type="ctrTitle"/>
          </p:nvPr>
        </p:nvSpPr>
        <p:spPr>
          <a:xfrm>
            <a:off x="415611" y="992767"/>
            <a:ext cx="113607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7" name="Google Shape;157;p31"/>
          <p:cNvSpPr txBox="1">
            <a:spLocks noGrp="1"/>
          </p:cNvSpPr>
          <p:nvPr>
            <p:ph type="subTitle" idx="1"/>
          </p:nvPr>
        </p:nvSpPr>
        <p:spPr>
          <a:xfrm>
            <a:off x="415600" y="3778833"/>
            <a:ext cx="113607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8" name="Google Shape;158;p31"/>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415600" y="2867800"/>
            <a:ext cx="113607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1" name="Google Shape;161;p32"/>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33"/>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5" name="Google Shape;165;p33"/>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159003" y="-26988"/>
            <a:ext cx="6432551" cy="108108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43933" y="1268413"/>
            <a:ext cx="5850467" cy="52562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97601" y="1268413"/>
            <a:ext cx="5850467" cy="52562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34"/>
          <p:cNvSpPr txBox="1">
            <a:spLocks noGrp="1"/>
          </p:cNvSpPr>
          <p:nvPr>
            <p:ph type="body" idx="1"/>
          </p:nvPr>
        </p:nvSpPr>
        <p:spPr>
          <a:xfrm>
            <a:off x="415600" y="1536633"/>
            <a:ext cx="5333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9" name="Google Shape;169;p34"/>
          <p:cNvSpPr txBox="1">
            <a:spLocks noGrp="1"/>
          </p:cNvSpPr>
          <p:nvPr>
            <p:ph type="body" idx="2"/>
          </p:nvPr>
        </p:nvSpPr>
        <p:spPr>
          <a:xfrm>
            <a:off x="6443200" y="1536633"/>
            <a:ext cx="5333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0" name="Google Shape;170;p34"/>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35"/>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6" name="Google Shape;176;p36"/>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7" name="Google Shape;177;p36"/>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653667" y="600200"/>
            <a:ext cx="84903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80" name="Google Shape;180;p37"/>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1"/>
        <p:cNvGrpSpPr/>
        <p:nvPr/>
      </p:nvGrpSpPr>
      <p:grpSpPr>
        <a:xfrm>
          <a:off x="0" y="0"/>
          <a:ext cx="0" cy="0"/>
          <a:chOff x="0" y="0"/>
          <a:chExt cx="0" cy="0"/>
        </a:xfrm>
      </p:grpSpPr>
      <p:sp>
        <p:nvSpPr>
          <p:cNvPr id="182" name="Google Shape;182;p38"/>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8"/>
          <p:cNvSpPr txBox="1">
            <a:spLocks noGrp="1"/>
          </p:cNvSpPr>
          <p:nvPr>
            <p:ph type="title"/>
          </p:nvPr>
        </p:nvSpPr>
        <p:spPr>
          <a:xfrm>
            <a:off x="354000" y="1644233"/>
            <a:ext cx="53937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4" name="Google Shape;184;p38"/>
          <p:cNvSpPr txBox="1">
            <a:spLocks noGrp="1"/>
          </p:cNvSpPr>
          <p:nvPr>
            <p:ph type="subTitle" idx="1"/>
          </p:nvPr>
        </p:nvSpPr>
        <p:spPr>
          <a:xfrm>
            <a:off x="354000" y="3737433"/>
            <a:ext cx="53937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5" name="Google Shape;185;p38"/>
          <p:cNvSpPr txBox="1">
            <a:spLocks noGrp="1"/>
          </p:cNvSpPr>
          <p:nvPr>
            <p:ph type="body" idx="2"/>
          </p:nvPr>
        </p:nvSpPr>
        <p:spPr>
          <a:xfrm>
            <a:off x="6586000" y="965433"/>
            <a:ext cx="51159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6" name="Google Shape;186;p38"/>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
        <p:cNvGrpSpPr/>
        <p:nvPr/>
      </p:nvGrpSpPr>
      <p:grpSpPr>
        <a:xfrm>
          <a:off x="0" y="0"/>
          <a:ext cx="0" cy="0"/>
          <a:chOff x="0" y="0"/>
          <a:chExt cx="0" cy="0"/>
        </a:xfrm>
      </p:grpSpPr>
      <p:sp>
        <p:nvSpPr>
          <p:cNvPr id="188" name="Google Shape;188;p39"/>
          <p:cNvSpPr txBox="1">
            <a:spLocks noGrp="1"/>
          </p:cNvSpPr>
          <p:nvPr>
            <p:ph type="body" idx="1"/>
          </p:nvPr>
        </p:nvSpPr>
        <p:spPr>
          <a:xfrm>
            <a:off x="415600" y="5640767"/>
            <a:ext cx="79983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89" name="Google Shape;189;p39"/>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0"/>
        <p:cNvGrpSpPr/>
        <p:nvPr/>
      </p:nvGrpSpPr>
      <p:grpSpPr>
        <a:xfrm>
          <a:off x="0" y="0"/>
          <a:ext cx="0" cy="0"/>
          <a:chOff x="0" y="0"/>
          <a:chExt cx="0" cy="0"/>
        </a:xfrm>
      </p:grpSpPr>
      <p:sp>
        <p:nvSpPr>
          <p:cNvPr id="191" name="Google Shape;191;p40"/>
          <p:cNvSpPr txBox="1">
            <a:spLocks noGrp="1"/>
          </p:cNvSpPr>
          <p:nvPr>
            <p:ph type="title" hasCustomPrompt="1"/>
          </p:nvPr>
        </p:nvSpPr>
        <p:spPr>
          <a:xfrm>
            <a:off x="415600" y="1474833"/>
            <a:ext cx="113607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40"/>
          <p:cNvSpPr txBox="1">
            <a:spLocks noGrp="1"/>
          </p:cNvSpPr>
          <p:nvPr>
            <p:ph type="body" idx="1"/>
          </p:nvPr>
        </p:nvSpPr>
        <p:spPr>
          <a:xfrm>
            <a:off x="415600" y="4202967"/>
            <a:ext cx="113607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93" name="Google Shape;193;p40"/>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41"/>
          <p:cNvSpPr txBox="1">
            <a:spLocks noGrp="1"/>
          </p:cNvSpPr>
          <p:nvPr>
            <p:ph type="sldNum" idx="12"/>
          </p:nvPr>
        </p:nvSpPr>
        <p:spPr>
          <a:xfrm>
            <a:off x="11296610" y="6217622"/>
            <a:ext cx="731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четыре объекта" type="fourObj">
  <p:cSld name="FOUR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159003" y="-26988"/>
            <a:ext cx="6432551" cy="108108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143933" y="1268413"/>
            <a:ext cx="5850467" cy="25511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97601" y="1268413"/>
            <a:ext cx="5850467" cy="25511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143933" y="3971925"/>
            <a:ext cx="5850467" cy="2552700"/>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4"/>
          </p:nvPr>
        </p:nvSpPr>
        <p:spPr>
          <a:xfrm>
            <a:off x="6197601" y="3971925"/>
            <a:ext cx="5850467" cy="2552700"/>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1 большой объект и 2 маленьких объекта" type="objAndTwoObj">
  <p:cSld name="OBJECT_AND_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2159003" y="-26988"/>
            <a:ext cx="6432551" cy="108108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143933" y="1268413"/>
            <a:ext cx="5850467" cy="52562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6197601" y="1268413"/>
            <a:ext cx="5850467" cy="2551112"/>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6197601" y="3971925"/>
            <a:ext cx="5850467" cy="2552700"/>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159003" y="-26988"/>
            <a:ext cx="6432551" cy="108108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rot="5400000">
            <a:off x="7284247" y="1760802"/>
            <a:ext cx="6551613" cy="2976033"/>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rot="5400000">
            <a:off x="1230579" y="-1113631"/>
            <a:ext cx="6551613" cy="8724900"/>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2159000" y="-26987"/>
            <a:ext cx="6432550" cy="1081087"/>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65" name="Google Shape;65;p10"/>
          <p:cNvSpPr txBox="1">
            <a:spLocks noGrp="1"/>
          </p:cNvSpPr>
          <p:nvPr>
            <p:ph type="body" idx="1"/>
          </p:nvPr>
        </p:nvSpPr>
        <p:spPr>
          <a:xfrm rot="5400000">
            <a:off x="3467893" y="-2055019"/>
            <a:ext cx="5256212" cy="11903075"/>
          </a:xfrm>
          <a:prstGeom prst="rect">
            <a:avLst/>
          </a:prstGeom>
          <a:noFill/>
          <a:ln>
            <a:noFill/>
          </a:ln>
        </p:spPr>
        <p:txBody>
          <a:bodyPr spcFirstLastPara="1" wrap="square" lIns="91425" tIns="45700" rIns="91425" bIns="45700" anchor="t" anchorCtr="0">
            <a:noAutofit/>
          </a:bodyPr>
          <a:lstStyle>
            <a:lvl1pPr marL="457200" lvl="0" indent="-297180" algn="l">
              <a:spcBef>
                <a:spcPts val="360"/>
              </a:spcBef>
              <a:spcAft>
                <a:spcPts val="0"/>
              </a:spcAft>
              <a:buSzPts val="1080"/>
              <a:buChar char="■"/>
              <a:defRPr/>
            </a:lvl1pPr>
            <a:lvl2pPr marL="914400" lvl="1" indent="-342900" algn="l">
              <a:spcBef>
                <a:spcPts val="900"/>
              </a:spcBef>
              <a:spcAft>
                <a:spcPts val="0"/>
              </a:spcAft>
              <a:buSzPts val="1800"/>
              <a:buChar char="▪"/>
              <a:defRPr/>
            </a:lvl2pPr>
            <a:lvl3pPr marL="1371600" lvl="2" indent="-320039" algn="l">
              <a:spcBef>
                <a:spcPts val="540"/>
              </a:spcBef>
              <a:spcAft>
                <a:spcPts val="0"/>
              </a:spcAft>
              <a:buSzPts val="144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40321" y="457200"/>
            <a:ext cx="3932767" cy="16002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SzPts val="1400"/>
              <a:buNone/>
              <a:defRPr sz="32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70" name="Google Shape;70;p11"/>
          <p:cNvSpPr>
            <a:spLocks noGrp="1"/>
          </p:cNvSpPr>
          <p:nvPr>
            <p:ph type="pic" idx="2"/>
          </p:nvPr>
        </p:nvSpPr>
        <p:spPr>
          <a:xfrm>
            <a:off x="5183717" y="987430"/>
            <a:ext cx="617220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CC0000"/>
              </a:buClr>
              <a:buSzPts val="1920"/>
              <a:buFont typeface="Noto Sans Symbols"/>
              <a:buNone/>
              <a:defRPr sz="3200" b="0" i="0">
                <a:solidFill>
                  <a:srgbClr val="5B0917"/>
                </a:solidFill>
                <a:latin typeface="Roboto Thin"/>
                <a:ea typeface="Roboto Thin"/>
                <a:cs typeface="Roboto Thin"/>
                <a:sym typeface="Roboto Thin"/>
              </a:defRPr>
            </a:lvl1pPr>
            <a:lvl2pPr marR="0" lvl="1" algn="l" rtl="0">
              <a:spcBef>
                <a:spcPts val="1600"/>
              </a:spcBef>
              <a:spcAft>
                <a:spcPts val="0"/>
              </a:spcAft>
              <a:buClr>
                <a:srgbClr val="CC0000"/>
              </a:buClr>
              <a:buSzPts val="2800"/>
              <a:buFont typeface="Noto Sans Symbols"/>
              <a:buNone/>
              <a:defRPr sz="2800" b="0" i="0" u="none" strike="noStrike" cap="none">
                <a:solidFill>
                  <a:srgbClr val="5B0917"/>
                </a:solidFill>
                <a:latin typeface="Roboto Thin"/>
                <a:ea typeface="Roboto Thin"/>
                <a:cs typeface="Roboto Thin"/>
                <a:sym typeface="Roboto Thin"/>
              </a:defRPr>
            </a:lvl2pPr>
            <a:lvl3pPr marR="0" lvl="2" algn="l" rtl="0">
              <a:spcBef>
                <a:spcPts val="840"/>
              </a:spcBef>
              <a:spcAft>
                <a:spcPts val="0"/>
              </a:spcAft>
              <a:buClr>
                <a:srgbClr val="CC0000"/>
              </a:buClr>
              <a:buSzPts val="1920"/>
              <a:buFont typeface="Noto Sans Symbols"/>
              <a:buNone/>
              <a:defRPr sz="2400" b="0" i="0" u="none" strike="noStrike" cap="none">
                <a:solidFill>
                  <a:srgbClr val="5B0917"/>
                </a:solidFill>
                <a:latin typeface="Roboto Thin"/>
                <a:ea typeface="Roboto Thin"/>
                <a:cs typeface="Roboto Thin"/>
                <a:sym typeface="Roboto Thin"/>
              </a:defRPr>
            </a:lvl3pPr>
            <a:lvl4pPr marR="0" lvl="3" algn="l" rtl="0">
              <a:spcBef>
                <a:spcPts val="480"/>
              </a:spcBef>
              <a:spcAft>
                <a:spcPts val="0"/>
              </a:spcAft>
              <a:buClr>
                <a:srgbClr val="CC0000"/>
              </a:buClr>
              <a:buSzPts val="2000"/>
              <a:buFont typeface="Times New Roman"/>
              <a:buNone/>
              <a:defRPr sz="2000" b="0" i="0" u="none" strike="noStrike" cap="none">
                <a:solidFill>
                  <a:srgbClr val="5B0917"/>
                </a:solidFill>
                <a:latin typeface="Roboto Thin"/>
                <a:ea typeface="Roboto Thin"/>
                <a:cs typeface="Roboto Thin"/>
                <a:sym typeface="Roboto Thin"/>
              </a:defRPr>
            </a:lvl4pPr>
            <a:lvl5pPr marR="0" lvl="4" algn="l" rtl="0">
              <a:spcBef>
                <a:spcPts val="400"/>
              </a:spcBef>
              <a:spcAft>
                <a:spcPts val="0"/>
              </a:spcAft>
              <a:buClr>
                <a:srgbClr val="CC0000"/>
              </a:buClr>
              <a:buSzPts val="2000"/>
              <a:buFont typeface="Arial"/>
              <a:buNone/>
              <a:defRPr sz="2000" b="0" i="0" u="none" strike="noStrike" cap="none">
                <a:solidFill>
                  <a:srgbClr val="5B0917"/>
                </a:solidFill>
                <a:latin typeface="Roboto Thin"/>
                <a:ea typeface="Roboto Thin"/>
                <a:cs typeface="Roboto Thin"/>
                <a:sym typeface="Roboto Th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a:off x="840321"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960"/>
              <a:buNone/>
              <a:defRPr sz="1600"/>
            </a:lvl1pPr>
            <a:lvl2pPr marL="914400" lvl="1" indent="-228600" algn="l">
              <a:spcBef>
                <a:spcPts val="800"/>
              </a:spcBef>
              <a:spcAft>
                <a:spcPts val="0"/>
              </a:spcAft>
              <a:buSzPts val="1400"/>
              <a:buNone/>
              <a:defRPr sz="1400"/>
            </a:lvl2pPr>
            <a:lvl3pPr marL="1371600" lvl="2" indent="-228600" algn="l">
              <a:spcBef>
                <a:spcPts val="420"/>
              </a:spcBef>
              <a:spcAft>
                <a:spcPts val="0"/>
              </a:spcAft>
              <a:buSzPts val="960"/>
              <a:buNone/>
              <a:defRPr sz="1200"/>
            </a:lvl3pPr>
            <a:lvl4pPr marL="1828800" lvl="3" indent="-228600" algn="l">
              <a:spcBef>
                <a:spcPts val="24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1"/>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1400">
                <a:solidFill>
                  <a:srgbClr val="5B0917"/>
                </a:solidFill>
                <a:latin typeface="Roboto Thin"/>
                <a:ea typeface="Roboto Thin"/>
                <a:cs typeface="Roboto Thin"/>
                <a:sym typeface="Roboto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1pPr>
            <a:lvl2pPr marL="0" marR="0" lvl="1"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2pPr>
            <a:lvl3pPr marL="0" marR="0" lvl="2"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3pPr>
            <a:lvl4pPr marL="0" marR="0" lvl="3"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4pPr>
            <a:lvl5pPr marL="0" marR="0" lvl="4"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5pPr>
            <a:lvl6pPr marL="0" marR="0" lvl="5"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6pPr>
            <a:lvl7pPr marL="0" marR="0" lvl="6"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7pPr>
            <a:lvl8pPr marL="0" marR="0" lvl="7"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8pPr>
            <a:lvl9pPr marL="0" marR="0" lvl="8" indent="0" algn="r">
              <a:lnSpc>
                <a:spcPct val="100000"/>
              </a:lnSpc>
              <a:spcBef>
                <a:spcPts val="0"/>
              </a:spcBef>
              <a:spcAft>
                <a:spcPts val="0"/>
              </a:spcAft>
              <a:buClr>
                <a:srgbClr val="5B0917"/>
              </a:buClr>
              <a:buSzPts val="1000"/>
              <a:buFont typeface="Roboto Thin"/>
              <a:buNone/>
              <a:defRPr sz="1000" b="0" i="0" u="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Thin"/>
                <a:ea typeface="Roboto Thin"/>
                <a:cs typeface="Roboto Thin"/>
                <a:sym typeface="Roboto Th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Roboto Thin"/>
                <a:ea typeface="Roboto Thin"/>
                <a:cs typeface="Roboto Thin"/>
                <a:sym typeface="Roboto Thin"/>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1pPr>
            <a:lvl2pPr marL="0" marR="0" lvl="1"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2pPr>
            <a:lvl3pPr marL="0" marR="0" lvl="2"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3pPr>
            <a:lvl4pPr marL="0" marR="0" lvl="3"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4pPr>
            <a:lvl5pPr marL="0" marR="0" lvl="4"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5pPr>
            <a:lvl6pPr marL="0" marR="0" lvl="5"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6pPr>
            <a:lvl7pPr marL="0" marR="0" lvl="6"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7pPr>
            <a:lvl8pPr marL="0" marR="0" lvl="7"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8pPr>
            <a:lvl9pPr marL="0" marR="0" lvl="8" indent="0" algn="r" rtl="0">
              <a:lnSpc>
                <a:spcPct val="100000"/>
              </a:lnSpc>
              <a:spcBef>
                <a:spcPts val="0"/>
              </a:spcBef>
              <a:spcAft>
                <a:spcPts val="0"/>
              </a:spcAft>
              <a:buClr>
                <a:srgbClr val="898989"/>
              </a:buClr>
              <a:buSzPts val="1200"/>
              <a:buFont typeface="Roboto Thin"/>
              <a:buNone/>
              <a:defRPr sz="1200" b="0" i="0" u="none" strike="noStrike" cap="none">
                <a:solidFill>
                  <a:srgbClr val="898989"/>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1"/>
        <p:cNvGrpSpPr/>
        <p:nvPr/>
      </p:nvGrpSpPr>
      <p:grpSpPr>
        <a:xfrm>
          <a:off x="0" y="0"/>
          <a:ext cx="0" cy="0"/>
          <a:chOff x="0" y="0"/>
          <a:chExt cx="0" cy="0"/>
        </a:xfrm>
      </p:grpSpPr>
      <p:pic>
        <p:nvPicPr>
          <p:cNvPr id="22" name="Google Shape;22;p3" descr="1C_06_L"/>
          <p:cNvPicPr preferRelativeResize="0"/>
          <p:nvPr/>
        </p:nvPicPr>
        <p:blipFill rotWithShape="1">
          <a:blip r:embed="rId17">
            <a:alphaModFix/>
          </a:blip>
          <a:srcRect/>
          <a:stretch/>
        </p:blipFill>
        <p:spPr>
          <a:xfrm>
            <a:off x="0" y="6616700"/>
            <a:ext cx="12192000" cy="241300"/>
          </a:xfrm>
          <a:prstGeom prst="rect">
            <a:avLst/>
          </a:prstGeom>
          <a:noFill/>
          <a:ln>
            <a:noFill/>
          </a:ln>
        </p:spPr>
      </p:pic>
      <p:pic>
        <p:nvPicPr>
          <p:cNvPr id="23" name="Google Shape;23;p3" descr="лого2"/>
          <p:cNvPicPr preferRelativeResize="0"/>
          <p:nvPr/>
        </p:nvPicPr>
        <p:blipFill rotWithShape="1">
          <a:blip r:embed="rId18">
            <a:alphaModFix/>
          </a:blip>
          <a:srcRect/>
          <a:stretch/>
        </p:blipFill>
        <p:spPr>
          <a:xfrm>
            <a:off x="696912" y="333375"/>
            <a:ext cx="1079500" cy="371475"/>
          </a:xfrm>
          <a:prstGeom prst="rect">
            <a:avLst/>
          </a:prstGeom>
          <a:noFill/>
          <a:ln>
            <a:noFill/>
          </a:ln>
        </p:spPr>
      </p:pic>
      <p:sp>
        <p:nvSpPr>
          <p:cNvPr id="24" name="Google Shape;24;p3"/>
          <p:cNvSpPr txBox="1">
            <a:spLocks noGrp="1"/>
          </p:cNvSpPr>
          <p:nvPr>
            <p:ph type="title"/>
          </p:nvPr>
        </p:nvSpPr>
        <p:spPr>
          <a:xfrm>
            <a:off x="2159000" y="-26987"/>
            <a:ext cx="6432550" cy="1081087"/>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SzPts val="1400"/>
              <a:buNone/>
              <a:defRPr sz="2000" b="0" i="0" u="none" strike="noStrike" cap="none">
                <a:solidFill>
                  <a:srgbClr val="E2271E"/>
                </a:solidFill>
                <a:latin typeface="Roboto Thin"/>
                <a:ea typeface="Roboto Thin"/>
                <a:cs typeface="Roboto Thin"/>
                <a:sym typeface="Roboto Thin"/>
              </a:defRPr>
            </a:lvl1pPr>
            <a:lvl2pPr marR="0" lvl="1"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2pPr>
            <a:lvl3pPr marR="0" lvl="2"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3pPr>
            <a:lvl4pPr marR="0" lvl="3"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4pPr>
            <a:lvl5pPr marR="0" lvl="4"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5pPr>
            <a:lvl6pPr marR="0" lvl="5"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6pPr>
            <a:lvl7pPr marR="0" lvl="6"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7pPr>
            <a:lvl8pPr marR="0" lvl="7"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8pPr>
            <a:lvl9pPr marR="0" lvl="8" algn="l" rtl="0">
              <a:lnSpc>
                <a:spcPct val="80000"/>
              </a:lnSpc>
              <a:spcBef>
                <a:spcPts val="0"/>
              </a:spcBef>
              <a:spcAft>
                <a:spcPts val="0"/>
              </a:spcAft>
              <a:buSzPts val="1400"/>
              <a:buNone/>
              <a:defRPr sz="2000" b="1" i="0" u="none" strike="noStrike" cap="none">
                <a:solidFill>
                  <a:srgbClr val="E2271E"/>
                </a:solidFill>
                <a:latin typeface="Arial"/>
                <a:ea typeface="Arial"/>
                <a:cs typeface="Arial"/>
                <a:sym typeface="Arial"/>
              </a:defRPr>
            </a:lvl9pPr>
          </a:lstStyle>
          <a:p>
            <a:endParaRPr/>
          </a:p>
        </p:txBody>
      </p:sp>
      <p:sp>
        <p:nvSpPr>
          <p:cNvPr id="25" name="Google Shape;25;p3"/>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lvl1pPr marL="457200" marR="0" lvl="0" indent="-312420" algn="l" rtl="0">
              <a:spcBef>
                <a:spcPts val="440"/>
              </a:spcBef>
              <a:spcAft>
                <a:spcPts val="0"/>
              </a:spcAft>
              <a:buClr>
                <a:srgbClr val="CC0000"/>
              </a:buClr>
              <a:buSzPts val="1320"/>
              <a:buFont typeface="Noto Sans Symbols"/>
              <a:buChar char="■"/>
              <a:defRPr sz="2200" b="0" i="0" u="none" strike="noStrike" cap="none">
                <a:solidFill>
                  <a:srgbClr val="5B0917"/>
                </a:solidFill>
                <a:latin typeface="Roboto Thin"/>
                <a:ea typeface="Roboto Thin"/>
                <a:cs typeface="Roboto Thin"/>
                <a:sym typeface="Roboto Thin"/>
              </a:defRPr>
            </a:lvl1pPr>
            <a:lvl2pPr marL="914400" marR="0" lvl="1" indent="-355600" algn="l" rtl="0">
              <a:spcBef>
                <a:spcPts val="1100"/>
              </a:spcBef>
              <a:spcAft>
                <a:spcPts val="0"/>
              </a:spcAft>
              <a:buClr>
                <a:srgbClr val="CC0000"/>
              </a:buClr>
              <a:buSzPts val="2000"/>
              <a:buFont typeface="Noto Sans Symbols"/>
              <a:buChar char="▪"/>
              <a:defRPr sz="2000" b="0" i="0" u="none" strike="noStrike" cap="none">
                <a:solidFill>
                  <a:srgbClr val="5B0917"/>
                </a:solidFill>
                <a:latin typeface="Roboto Thin"/>
                <a:ea typeface="Roboto Thin"/>
                <a:cs typeface="Roboto Thin"/>
                <a:sym typeface="Roboto Thin"/>
              </a:defRPr>
            </a:lvl2pPr>
            <a:lvl3pPr marL="1371600" marR="0" lvl="2" indent="-320039" algn="l" rtl="0">
              <a:spcBef>
                <a:spcPts val="600"/>
              </a:spcBef>
              <a:spcAft>
                <a:spcPts val="0"/>
              </a:spcAft>
              <a:buClr>
                <a:srgbClr val="CC0000"/>
              </a:buClr>
              <a:buSzPts val="1440"/>
              <a:buFont typeface="Noto Sans Symbols"/>
              <a:buChar char="▪"/>
              <a:defRPr sz="1800" b="0" i="0" u="none" strike="noStrike" cap="none">
                <a:solidFill>
                  <a:srgbClr val="5B0917"/>
                </a:solidFill>
                <a:latin typeface="Roboto Thin"/>
                <a:ea typeface="Roboto Thin"/>
                <a:cs typeface="Roboto Thin"/>
                <a:sym typeface="Roboto Thin"/>
              </a:defRPr>
            </a:lvl3pPr>
            <a:lvl4pPr marL="1828800" marR="0" lvl="3" indent="-330200" algn="l" rtl="0">
              <a:spcBef>
                <a:spcPts val="360"/>
              </a:spcBef>
              <a:spcAft>
                <a:spcPts val="0"/>
              </a:spcAft>
              <a:buClr>
                <a:srgbClr val="CC0000"/>
              </a:buClr>
              <a:buSzPts val="1600"/>
              <a:buFont typeface="Times New Roman"/>
              <a:buChar char="▪"/>
              <a:defRPr sz="1600" b="0" i="0" u="none" strike="noStrike" cap="none">
                <a:solidFill>
                  <a:srgbClr val="5B0917"/>
                </a:solidFill>
                <a:latin typeface="Roboto Thin"/>
                <a:ea typeface="Roboto Thin"/>
                <a:cs typeface="Roboto Thin"/>
                <a:sym typeface="Roboto Thin"/>
              </a:defRPr>
            </a:lvl4pPr>
            <a:lvl5pPr marL="2286000" marR="0" lvl="4" indent="-317500" algn="l" rtl="0">
              <a:spcBef>
                <a:spcPts val="320"/>
              </a:spcBef>
              <a:spcAft>
                <a:spcPts val="0"/>
              </a:spcAft>
              <a:buClr>
                <a:srgbClr val="CC0000"/>
              </a:buClr>
              <a:buSzPts val="1400"/>
              <a:buFont typeface="Arial"/>
              <a:buChar char="∙"/>
              <a:defRPr sz="1400" b="0" i="0" u="none" strike="noStrike" cap="none">
                <a:solidFill>
                  <a:srgbClr val="5B0917"/>
                </a:solidFill>
                <a:latin typeface="Roboto Thin"/>
                <a:ea typeface="Roboto Thin"/>
                <a:cs typeface="Roboto Thin"/>
                <a:sym typeface="Roboto Th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ftr" idx="11"/>
          </p:nvPr>
        </p:nvSpPr>
        <p:spPr>
          <a:xfrm>
            <a:off x="0" y="6632575"/>
            <a:ext cx="10896600" cy="252412"/>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400"/>
              <a:buNone/>
              <a:defRPr sz="1400" b="0" i="0" u="none" strike="noStrike" cap="none">
                <a:solidFill>
                  <a:srgbClr val="5B0917"/>
                </a:solidFill>
                <a:latin typeface="Roboto Thin"/>
                <a:ea typeface="Roboto Thin"/>
                <a:cs typeface="Roboto Thin"/>
                <a:sym typeface="Roboto Thin"/>
              </a:defRPr>
            </a:lvl1pPr>
            <a:lvl2pPr marR="0" lvl="1"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10991850" y="6597650"/>
            <a:ext cx="1022350" cy="2603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1pPr>
            <a:lvl2pPr marL="0" marR="0" lvl="1"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2pPr>
            <a:lvl3pPr marL="0" marR="0" lvl="2"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3pPr>
            <a:lvl4pPr marL="0" marR="0" lvl="3"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4pPr>
            <a:lvl5pPr marL="0" marR="0" lvl="4"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5pPr>
            <a:lvl6pPr marL="0" marR="0" lvl="5"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6pPr>
            <a:lvl7pPr marL="0" marR="0" lvl="6"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7pPr>
            <a:lvl8pPr marL="0" marR="0" lvl="7"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8pPr>
            <a:lvl9pPr marL="0" marR="0" lvl="8" indent="0" algn="r" rtl="0">
              <a:lnSpc>
                <a:spcPct val="100000"/>
              </a:lnSpc>
              <a:spcBef>
                <a:spcPts val="0"/>
              </a:spcBef>
              <a:spcAft>
                <a:spcPts val="0"/>
              </a:spcAft>
              <a:buClr>
                <a:srgbClr val="5B0917"/>
              </a:buClr>
              <a:buSzPts val="1000"/>
              <a:buFont typeface="Roboto Thin"/>
              <a:buNone/>
              <a:defRPr sz="1000" b="0" i="0" u="none" strike="noStrike" cap="none">
                <a:solidFill>
                  <a:srgbClr val="5B0917"/>
                </a:solidFill>
                <a:latin typeface="Roboto Thin"/>
                <a:ea typeface="Roboto Thin"/>
                <a:cs typeface="Roboto Thin"/>
                <a:sym typeface="Roboto Thi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08" name="Google Shape;108;p1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09" name="Google Shape;109;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3" name="Google Shape;153;p30"/>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54" name="Google Shape;154;p3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pic>
        <p:nvPicPr>
          <p:cNvPr id="200" name="Google Shape;200;p42"/>
          <p:cNvPicPr preferRelativeResize="0"/>
          <p:nvPr/>
        </p:nvPicPr>
        <p:blipFill>
          <a:blip r:embed="rId4">
            <a:alphaModFix/>
          </a:blip>
          <a:stretch>
            <a:fillRect/>
          </a:stretch>
        </p:blipFill>
        <p:spPr>
          <a:xfrm rot="90">
            <a:off x="8862001" y="6268609"/>
            <a:ext cx="1990509" cy="589374"/>
          </a:xfrm>
          <a:prstGeom prst="rect">
            <a:avLst/>
          </a:prstGeom>
          <a:noFill/>
          <a:ln>
            <a:noFill/>
          </a:ln>
        </p:spPr>
      </p:pic>
      <p:sp>
        <p:nvSpPr>
          <p:cNvPr id="201" name="Google Shape;201;p42"/>
          <p:cNvSpPr txBox="1">
            <a:spLocks noGrp="1"/>
          </p:cNvSpPr>
          <p:nvPr>
            <p:ph type="ctrTitle"/>
          </p:nvPr>
        </p:nvSpPr>
        <p:spPr>
          <a:xfrm>
            <a:off x="227587" y="5133300"/>
            <a:ext cx="8353500" cy="1511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4800">
                <a:solidFill>
                  <a:srgbClr val="000000"/>
                </a:solidFill>
                <a:highlight>
                  <a:srgbClr val="E5D841"/>
                </a:highlight>
                <a:latin typeface="Roboto Thin"/>
                <a:ea typeface="Roboto Thin"/>
                <a:cs typeface="Roboto Thin"/>
                <a:sym typeface="Roboto Thin"/>
              </a:rPr>
              <a:t>ЕНВД и маркировка </a:t>
            </a:r>
            <a:br>
              <a:rPr lang="en-US" sz="4800">
                <a:solidFill>
                  <a:srgbClr val="000000"/>
                </a:solidFill>
                <a:highlight>
                  <a:srgbClr val="E5D841"/>
                </a:highlight>
                <a:latin typeface="Roboto Thin"/>
                <a:ea typeface="Roboto Thin"/>
                <a:cs typeface="Roboto Thin"/>
                <a:sym typeface="Roboto Thin"/>
              </a:rPr>
            </a:br>
            <a:r>
              <a:rPr lang="en-US" sz="4800">
                <a:solidFill>
                  <a:srgbClr val="000000"/>
                </a:solidFill>
                <a:highlight>
                  <a:srgbClr val="E5D841"/>
                </a:highlight>
                <a:latin typeface="Roboto Thin"/>
                <a:ea typeface="Roboto Thin"/>
                <a:cs typeface="Roboto Thin"/>
                <a:sym typeface="Roboto Thin"/>
              </a:rPr>
              <a:t>для розницы в 2020 году</a:t>
            </a:r>
            <a:endParaRPr sz="4800">
              <a:solidFill>
                <a:srgbClr val="000000"/>
              </a:solidFill>
              <a:highlight>
                <a:srgbClr val="E5D841"/>
              </a:highlight>
              <a:latin typeface="Roboto Thin"/>
              <a:ea typeface="Roboto Thin"/>
              <a:cs typeface="Roboto Thin"/>
              <a:sym typeface="Roboto Thin"/>
            </a:endParaRPr>
          </a:p>
        </p:txBody>
      </p:sp>
      <p:sp>
        <p:nvSpPr>
          <p:cNvPr id="202" name="Google Shape;202;p42"/>
          <p:cNvSpPr txBox="1"/>
          <p:nvPr/>
        </p:nvSpPr>
        <p:spPr>
          <a:xfrm>
            <a:off x="8761675" y="5628725"/>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3000">
                <a:highlight>
                  <a:srgbClr val="E5D841"/>
                </a:highlight>
                <a:latin typeface="Roboto Thin"/>
                <a:ea typeface="Roboto Thin"/>
                <a:cs typeface="Roboto Thin"/>
                <a:sym typeface="Roboto Thin"/>
              </a:rPr>
              <a:t>Ефимов Андрей</a:t>
            </a:r>
            <a:endParaRPr sz="3000">
              <a:highlight>
                <a:srgbClr val="E5D841"/>
              </a:highlight>
              <a:latin typeface="Roboto Thin"/>
              <a:ea typeface="Roboto Thin"/>
              <a:cs typeface="Roboto Thin"/>
              <a:sym typeface="Roboto Thin"/>
            </a:endParaRPr>
          </a:p>
        </p:txBody>
      </p:sp>
      <p:pic>
        <p:nvPicPr>
          <p:cNvPr id="203" name="Google Shape;203;p42"/>
          <p:cNvPicPr preferRelativeResize="0"/>
          <p:nvPr/>
        </p:nvPicPr>
        <p:blipFill>
          <a:blip r:embed="rId5">
            <a:alphaModFix/>
          </a:blip>
          <a:stretch>
            <a:fillRect/>
          </a:stretch>
        </p:blipFill>
        <p:spPr>
          <a:xfrm rot="-1997717">
            <a:off x="8678350" y="1628650"/>
            <a:ext cx="785902" cy="589425"/>
          </a:xfrm>
          <a:prstGeom prst="rect">
            <a:avLst/>
          </a:prstGeom>
          <a:noFill/>
          <a:ln>
            <a:noFill/>
          </a:ln>
        </p:spPr>
      </p:pic>
      <p:pic>
        <p:nvPicPr>
          <p:cNvPr id="204" name="Google Shape;204;p42"/>
          <p:cNvPicPr preferRelativeResize="0"/>
          <p:nvPr/>
        </p:nvPicPr>
        <p:blipFill>
          <a:blip r:embed="rId6">
            <a:alphaModFix/>
          </a:blip>
          <a:stretch>
            <a:fillRect/>
          </a:stretch>
        </p:blipFill>
        <p:spPr>
          <a:xfrm rot="1809380">
            <a:off x="1739499" y="3895499"/>
            <a:ext cx="614397" cy="640499"/>
          </a:xfrm>
          <a:prstGeom prst="rect">
            <a:avLst/>
          </a:prstGeom>
          <a:noFill/>
          <a:ln>
            <a:noFill/>
          </a:ln>
        </p:spPr>
      </p:pic>
      <p:pic>
        <p:nvPicPr>
          <p:cNvPr id="205" name="Google Shape;205;p42"/>
          <p:cNvPicPr preferRelativeResize="0"/>
          <p:nvPr/>
        </p:nvPicPr>
        <p:blipFill>
          <a:blip r:embed="rId7">
            <a:alphaModFix/>
          </a:blip>
          <a:stretch>
            <a:fillRect/>
          </a:stretch>
        </p:blipFill>
        <p:spPr>
          <a:xfrm rot="2330329">
            <a:off x="3086408" y="1816311"/>
            <a:ext cx="768308" cy="768308"/>
          </a:xfrm>
          <a:prstGeom prst="rect">
            <a:avLst/>
          </a:prstGeom>
          <a:noFill/>
          <a:ln>
            <a:noFill/>
          </a:ln>
        </p:spPr>
      </p:pic>
      <p:sp>
        <p:nvSpPr>
          <p:cNvPr id="206" name="Google Shape;206;p42"/>
          <p:cNvSpPr txBox="1"/>
          <p:nvPr/>
        </p:nvSpPr>
        <p:spPr>
          <a:xfrm rot="1848753">
            <a:off x="513537" y="487025"/>
            <a:ext cx="1228157" cy="92398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chemeClr val="dk1"/>
                </a:solidFill>
                <a:highlight>
                  <a:srgbClr val="E5D841"/>
                </a:highlight>
                <a:latin typeface="Roboto Thin"/>
                <a:ea typeface="Roboto Thin"/>
                <a:cs typeface="Roboto Thin"/>
                <a:sym typeface="Roboto Thin"/>
              </a:rPr>
              <a:t>ЕНВД</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75"/>
        <p:cNvGrpSpPr/>
        <p:nvPr/>
      </p:nvGrpSpPr>
      <p:grpSpPr>
        <a:xfrm>
          <a:off x="0" y="0"/>
          <a:ext cx="0" cy="0"/>
          <a:chOff x="0" y="0"/>
          <a:chExt cx="0" cy="0"/>
        </a:xfrm>
      </p:grpSpPr>
      <p:sp>
        <p:nvSpPr>
          <p:cNvPr id="276" name="Google Shape;276;p51"/>
          <p:cNvSpPr txBox="1">
            <a:spLocks noGrp="1"/>
          </p:cNvSpPr>
          <p:nvPr>
            <p:ph type="title"/>
          </p:nvPr>
        </p:nvSpPr>
        <p:spPr>
          <a:xfrm>
            <a:off x="2159000" y="260350"/>
            <a:ext cx="6816725"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Как ИП выбрать режим?</a:t>
            </a:r>
            <a:endParaRPr sz="3600">
              <a:solidFill>
                <a:srgbClr val="000000"/>
              </a:solidFill>
              <a:highlight>
                <a:srgbClr val="E5D841"/>
              </a:highlight>
            </a:endParaRPr>
          </a:p>
        </p:txBody>
      </p:sp>
      <p:graphicFrame>
        <p:nvGraphicFramePr>
          <p:cNvPr id="277" name="Google Shape;277;p51"/>
          <p:cNvGraphicFramePr/>
          <p:nvPr/>
        </p:nvGraphicFramePr>
        <p:xfrm>
          <a:off x="119062" y="1268412"/>
          <a:ext cx="3000000" cy="3000000"/>
        </p:xfrm>
        <a:graphic>
          <a:graphicData uri="http://schemas.openxmlformats.org/drawingml/2006/table">
            <a:tbl>
              <a:tblPr>
                <a:noFill/>
                <a:tableStyleId>{9A3D2A5D-EE2C-422E-A0CF-D1CDAA9AF859}</a:tableStyleId>
              </a:tblPr>
              <a:tblGrid>
                <a:gridCol w="1638300">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3616325">
                  <a:extLst>
                    <a:ext uri="{9D8B030D-6E8A-4147-A177-3AD203B41FA5}">
                      <a16:colId xmlns:a16="http://schemas.microsoft.com/office/drawing/2014/main" val="20002"/>
                    </a:ext>
                  </a:extLst>
                </a:gridCol>
                <a:gridCol w="2139950">
                  <a:extLst>
                    <a:ext uri="{9D8B030D-6E8A-4147-A177-3AD203B41FA5}">
                      <a16:colId xmlns:a16="http://schemas.microsoft.com/office/drawing/2014/main" val="20003"/>
                    </a:ext>
                  </a:extLst>
                </a:gridCol>
                <a:gridCol w="2390775">
                  <a:extLst>
                    <a:ext uri="{9D8B030D-6E8A-4147-A177-3AD203B41FA5}">
                      <a16:colId xmlns:a16="http://schemas.microsoft.com/office/drawing/2014/main" val="20004"/>
                    </a:ext>
                  </a:extLst>
                </a:gridCol>
              </a:tblGrid>
              <a:tr h="822325">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i="0" u="none">
                          <a:solidFill>
                            <a:srgbClr val="FFFFFF"/>
                          </a:solidFill>
                          <a:latin typeface="Roboto"/>
                          <a:ea typeface="Roboto"/>
                          <a:cs typeface="Roboto"/>
                          <a:sym typeface="Roboto"/>
                        </a:rPr>
                        <a:t>С чего и в каком размере платить налог</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i="0" u="none">
                          <a:solidFill>
                            <a:srgbClr val="FFFFFF"/>
                          </a:solidFill>
                          <a:latin typeface="Roboto"/>
                          <a:ea typeface="Roboto"/>
                          <a:cs typeface="Roboto"/>
                          <a:sym typeface="Roboto"/>
                        </a:rPr>
                        <a:t>Какие еще платить налоги и взносы</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i="0" u="none">
                          <a:solidFill>
                            <a:srgbClr val="FFFFFF"/>
                          </a:solidFill>
                          <a:latin typeface="Roboto"/>
                          <a:ea typeface="Roboto"/>
                          <a:cs typeface="Roboto"/>
                          <a:sym typeface="Roboto"/>
                        </a:rPr>
                        <a:t>Какую отчетность сдавать</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i="0" u="none">
                          <a:solidFill>
                            <a:srgbClr val="FFFFFF"/>
                          </a:solidFill>
                          <a:latin typeface="Roboto"/>
                          <a:ea typeface="Roboto"/>
                          <a:cs typeface="Roboto"/>
                          <a:sym typeface="Roboto"/>
                        </a:rPr>
                        <a:t>Ведение бухучета, сдача отчетности</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extLst>
                  <a:ext uri="{0D108BD9-81ED-4DB2-BD59-A6C34878D82A}">
                    <a16:rowId xmlns:a16="http://schemas.microsoft.com/office/drawing/2014/main" val="10000"/>
                  </a:ext>
                </a:extLst>
              </a:tr>
              <a:tr h="158590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ИП на ЕНВД</a:t>
                      </a:r>
                      <a:endParaRPr/>
                    </a:p>
                    <a:p>
                      <a:pPr marL="0" marR="0" lvl="0" indent="0" algn="l" rtl="0">
                        <a:spcBef>
                          <a:spcPts val="0"/>
                        </a:spcBef>
                        <a:spcAft>
                          <a:spcPts val="0"/>
                        </a:spcAft>
                        <a:buNone/>
                      </a:pPr>
                      <a:endParaRPr sz="1600" b="0" i="0" u="none">
                        <a:latin typeface="Roboto Thin"/>
                        <a:ea typeface="Roboto Thin"/>
                        <a:cs typeface="Roboto Thin"/>
                        <a:sym typeface="Roboto Thi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ЕНВД – 15 %* х (БД х К1 х К2) х ФП</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НДС при ввозе и в качестве агента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за себя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Налог на имущество физлиц*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НДФЛ с зарплаты работников**</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за работников**</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Транспортный налог</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Земельный налог</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ЕНВД</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6-НДФЛ, 2-НДФЛ**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4-ФСС, СЗВ-М и РСВ**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ведут бухучет</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сдают бухгалтерскую отчетность</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ведут книгу учета доходов и расходов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extLst>
                  <a:ext uri="{0D108BD9-81ED-4DB2-BD59-A6C34878D82A}">
                    <a16:rowId xmlns:a16="http://schemas.microsoft.com/office/drawing/2014/main" val="10001"/>
                  </a:ext>
                </a:extLst>
              </a:tr>
              <a:tr h="137160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ИП на ОСН</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НДФЛ – 13 % от доходов, уменьшенных на величину расходов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НДС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Налог на имущество физлиц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НДФЛ с зарплаты работников**</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за работников**</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Транспортный налог</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Земельный налог</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3-НДФЛ, 4-НДФЛ</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НДС</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6-НДФЛ, 2-НДФЛ**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4-ФСС, СЗВ-М и РСВ**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ведут бухучет</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сдают бухгалтерскую отчетность</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ведут книгу учета доходов и расходов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extLst>
                  <a:ext uri="{0D108BD9-81ED-4DB2-BD59-A6C34878D82A}">
                    <a16:rowId xmlns:a16="http://schemas.microsoft.com/office/drawing/2014/main" val="10002"/>
                  </a:ext>
                </a:extLst>
              </a:tr>
              <a:tr h="579425">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ИП на УСН «доходы»</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Единый налог – 6 %* от всех доходов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rowSpan="2">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НДС при ввозе и в качестве агента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за себя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Налог на имущество физлиц*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НДФЛ с зарплаты работников**</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за работников**</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Транспортный налог</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Земельный налог</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rowSpan="2">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УСН</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6-НДФЛ, 2-НДФЛ**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4-ФСС, СЗВ-М и РСВ**</a:t>
                      </a:r>
                      <a:endParaRPr/>
                    </a:p>
                    <a:p>
                      <a:pPr marL="0" marR="0" lvl="0" indent="0" algn="l" rtl="0">
                        <a:spcBef>
                          <a:spcPts val="0"/>
                        </a:spcBef>
                        <a:spcAft>
                          <a:spcPts val="0"/>
                        </a:spcAft>
                        <a:buNone/>
                      </a:pPr>
                      <a:endParaRPr sz="1400" b="0" i="0" u="none">
                        <a:latin typeface="Roboto Thin"/>
                        <a:ea typeface="Roboto Thin"/>
                        <a:cs typeface="Roboto Thin"/>
                        <a:sym typeface="Roboto Thi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rowSpan="2">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ведут бухучет</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не сдают бухгалтерскую отчетность</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ведут книгу учета доходов и расходов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extLst>
                  <a:ext uri="{0D108BD9-81ED-4DB2-BD59-A6C34878D82A}">
                    <a16:rowId xmlns:a16="http://schemas.microsoft.com/office/drawing/2014/main" val="10003"/>
                  </a:ext>
                </a:extLst>
              </a:tr>
              <a:tr h="1006475">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ИП на УСН «доходы минус расходы»</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Единый налог –</a:t>
                      </a:r>
                      <a:r>
                        <a:rPr lang="en-US">
                          <a:latin typeface="Roboto Thin"/>
                          <a:ea typeface="Roboto Thin"/>
                          <a:cs typeface="Roboto Thin"/>
                          <a:sym typeface="Roboto Thin"/>
                        </a:rPr>
                        <a:t>7 </a:t>
                      </a:r>
                      <a:r>
                        <a:rPr lang="en-US" sz="1400" b="0" i="0" u="none">
                          <a:latin typeface="Roboto Thin"/>
                          <a:ea typeface="Roboto Thin"/>
                          <a:cs typeface="Roboto Thin"/>
                          <a:sym typeface="Roboto Thin"/>
                        </a:rPr>
                        <a:t>%* от доходов, уменьшенных на величину расходов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bl>
          </a:graphicData>
        </a:graphic>
      </p:graphicFrame>
      <p:sp>
        <p:nvSpPr>
          <p:cNvPr id="278" name="Google Shape;278;p51"/>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82"/>
        <p:cNvGrpSpPr/>
        <p:nvPr/>
      </p:nvGrpSpPr>
      <p:grpSpPr>
        <a:xfrm>
          <a:off x="0" y="0"/>
          <a:ext cx="0" cy="0"/>
          <a:chOff x="0" y="0"/>
          <a:chExt cx="0" cy="0"/>
        </a:xfrm>
      </p:grpSpPr>
      <p:sp>
        <p:nvSpPr>
          <p:cNvPr id="283" name="Google Shape;283;p52"/>
          <p:cNvSpPr txBox="1">
            <a:spLocks noGrp="1"/>
          </p:cNvSpPr>
          <p:nvPr>
            <p:ph type="title"/>
          </p:nvPr>
        </p:nvSpPr>
        <p:spPr>
          <a:xfrm>
            <a:off x="2134650" y="111675"/>
            <a:ext cx="9124200" cy="793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Как организации выбрать режим?</a:t>
            </a:r>
            <a:endParaRPr sz="3600">
              <a:solidFill>
                <a:srgbClr val="000000"/>
              </a:solidFill>
              <a:highlight>
                <a:srgbClr val="E5D841"/>
              </a:highlight>
            </a:endParaRPr>
          </a:p>
        </p:txBody>
      </p:sp>
      <p:graphicFrame>
        <p:nvGraphicFramePr>
          <p:cNvPr id="284" name="Google Shape;284;p52"/>
          <p:cNvGraphicFramePr/>
          <p:nvPr/>
        </p:nvGraphicFramePr>
        <p:xfrm>
          <a:off x="119062" y="1268412"/>
          <a:ext cx="3000000" cy="3000000"/>
        </p:xfrm>
        <a:graphic>
          <a:graphicData uri="http://schemas.openxmlformats.org/drawingml/2006/table">
            <a:tbl>
              <a:tblPr>
                <a:noFill/>
                <a:tableStyleId>{9A3D2A5D-EE2C-422E-A0CF-D1CDAA9AF859}</a:tableStyleId>
              </a:tblPr>
              <a:tblGrid>
                <a:gridCol w="1638300">
                  <a:extLst>
                    <a:ext uri="{9D8B030D-6E8A-4147-A177-3AD203B41FA5}">
                      <a16:colId xmlns:a16="http://schemas.microsoft.com/office/drawing/2014/main" val="20000"/>
                    </a:ext>
                  </a:extLst>
                </a:gridCol>
                <a:gridCol w="2168525">
                  <a:extLst>
                    <a:ext uri="{9D8B030D-6E8A-4147-A177-3AD203B41FA5}">
                      <a16:colId xmlns:a16="http://schemas.microsoft.com/office/drawing/2014/main" val="20001"/>
                    </a:ext>
                  </a:extLst>
                </a:gridCol>
                <a:gridCol w="3616325">
                  <a:extLst>
                    <a:ext uri="{9D8B030D-6E8A-4147-A177-3AD203B41FA5}">
                      <a16:colId xmlns:a16="http://schemas.microsoft.com/office/drawing/2014/main" val="20002"/>
                    </a:ext>
                  </a:extLst>
                </a:gridCol>
                <a:gridCol w="2139950">
                  <a:extLst>
                    <a:ext uri="{9D8B030D-6E8A-4147-A177-3AD203B41FA5}">
                      <a16:colId xmlns:a16="http://schemas.microsoft.com/office/drawing/2014/main" val="20003"/>
                    </a:ext>
                  </a:extLst>
                </a:gridCol>
                <a:gridCol w="2390775">
                  <a:extLst>
                    <a:ext uri="{9D8B030D-6E8A-4147-A177-3AD203B41FA5}">
                      <a16:colId xmlns:a16="http://schemas.microsoft.com/office/drawing/2014/main" val="20004"/>
                    </a:ext>
                  </a:extLst>
                </a:gridCol>
              </a:tblGrid>
              <a:tr h="822325">
                <a:tc>
                  <a:txBody>
                    <a:bodyPr/>
                    <a:lstStyle/>
                    <a:p>
                      <a:pPr marL="0" marR="0" lvl="0" indent="0" algn="l" rtl="0">
                        <a:lnSpc>
                          <a:spcPct val="100000"/>
                        </a:lnSpc>
                        <a:spcBef>
                          <a:spcPts val="0"/>
                        </a:spcBef>
                        <a:spcAft>
                          <a:spcPts val="0"/>
                        </a:spcAft>
                        <a:buClr>
                          <a:srgbClr val="FFFFFF"/>
                        </a:buClr>
                        <a:buSzPts val="1600"/>
                        <a:buFont typeface="Roboto Thin"/>
                        <a:buNone/>
                      </a:pP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С чего и в каком размере платить налог</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Какие еще налоги платить и взносы</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Какую отчетность сдавать</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Ведение бухучета, сдача отчетности</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rgbClr val="000000"/>
                      </a:solidFill>
                      <a:prstDash val="solid"/>
                      <a:round/>
                      <a:headEnd type="none" w="sm" len="sm"/>
                      <a:tailEnd type="none" w="sm" len="sm"/>
                    </a:lnB>
                    <a:solidFill>
                      <a:srgbClr val="999893"/>
                    </a:solidFill>
                  </a:tcPr>
                </a:tc>
                <a:extLst>
                  <a:ext uri="{0D108BD9-81ED-4DB2-BD59-A6C34878D82A}">
                    <a16:rowId xmlns:a16="http://schemas.microsoft.com/office/drawing/2014/main" val="10000"/>
                  </a:ext>
                </a:extLst>
              </a:tr>
              <a:tr h="154145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ЕНВД</a:t>
                      </a:r>
                      <a:endParaRPr/>
                    </a:p>
                    <a:p>
                      <a:pPr marL="0" marR="0" lvl="0" indent="0" algn="l" rtl="0">
                        <a:spcBef>
                          <a:spcPts val="0"/>
                        </a:spcBef>
                        <a:spcAft>
                          <a:spcPts val="0"/>
                        </a:spcAft>
                        <a:buNone/>
                      </a:pPr>
                      <a:endParaRPr sz="1600" b="0" i="0" u="none">
                        <a:latin typeface="Roboto Thin"/>
                        <a:ea typeface="Roboto Thin"/>
                        <a:cs typeface="Roboto Thin"/>
                        <a:sym typeface="Roboto Thin"/>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ЕНВД – 15 %* х (БД х К1 х К2) х ФП</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НДС при ввозе и в качестве агента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Налог на имущество организаций*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НДФЛ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Транспортный налог</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Земельный налог</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ЕНВД</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6-НДФЛ, 2-НДФЛ</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4-ФСС, СЗВ-М и РСВ</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ведут бухучет</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сдают бухгалтерскую отчетность</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extLst>
                  <a:ext uri="{0D108BD9-81ED-4DB2-BD59-A6C34878D82A}">
                    <a16:rowId xmlns:a16="http://schemas.microsoft.com/office/drawing/2014/main" val="10001"/>
                  </a:ext>
                </a:extLst>
              </a:tr>
              <a:tr h="137160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ОСН</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Налог на прибыль – </a:t>
                      </a:r>
                      <a:endParaRPr/>
                    </a:p>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20 % от доходов, уменьшенных на величину расходов</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НДС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Налог на имущество</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НДФЛ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Транспортный налог</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Земельный налог</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налогу на прибыль</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НДС</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6-НДФЛ, 2-НДФЛ</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4-ФСС, СЗВ-М и РСВ</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tc>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ведут бухучет</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сдают бухгалтерскую отчетность</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extLst>
                  <a:ext uri="{0D108BD9-81ED-4DB2-BD59-A6C34878D82A}">
                    <a16:rowId xmlns:a16="http://schemas.microsoft.com/office/drawing/2014/main" val="10002"/>
                  </a:ext>
                </a:extLst>
              </a:tr>
              <a:tr h="56355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УСН «доходы»</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Единый налог – 6 %* от всех доходов </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rowSpan="2">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НДС при ввозе и в качестве агента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Налог на имущество организаций*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НДФЛ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Страховые взносы </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Транспортный налог</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Земельный налог</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rowSpan="2">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Декларация по УСН</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6-НДЛ, 2-НДФЛ</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4-ФСС, СЗВ-М и РСВ</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tc rowSpan="2">
                  <a:txBody>
                    <a:bodyPr/>
                    <a:lstStyle/>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ведут бухучет</a:t>
                      </a:r>
                      <a:endParaRPr/>
                    </a:p>
                    <a:p>
                      <a:pPr marL="285750" marR="0" lvl="0" indent="-285750" algn="l" rtl="0">
                        <a:lnSpc>
                          <a:spcPct val="100000"/>
                        </a:lnSpc>
                        <a:spcBef>
                          <a:spcPts val="0"/>
                        </a:spcBef>
                        <a:spcAft>
                          <a:spcPts val="0"/>
                        </a:spcAft>
                        <a:buSzPts val="1400"/>
                        <a:buFont typeface="Noto Sans Symbols"/>
                        <a:buChar char="✔"/>
                      </a:pPr>
                      <a:r>
                        <a:rPr lang="en-US" sz="1400" b="0" i="0" u="none">
                          <a:latin typeface="Roboto Thin"/>
                          <a:ea typeface="Roboto Thin"/>
                          <a:cs typeface="Roboto Thin"/>
                          <a:sym typeface="Roboto Thin"/>
                        </a:rPr>
                        <a:t>сдают бухгалтерскую отчетность</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CBCB"/>
                    </a:solidFill>
                  </a:tcPr>
                </a:tc>
                <a:extLst>
                  <a:ext uri="{0D108BD9-81ED-4DB2-BD59-A6C34878D82A}">
                    <a16:rowId xmlns:a16="http://schemas.microsoft.com/office/drawing/2014/main" val="10003"/>
                  </a:ext>
                </a:extLst>
              </a:tr>
              <a:tr h="94615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УСН «доходы минус расходы»</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tc>
                  <a:txBody>
                    <a:bodyPr/>
                    <a:lstStyle/>
                    <a:p>
                      <a:pPr marL="0" marR="0" lvl="0" indent="0" algn="l" rtl="0">
                        <a:lnSpc>
                          <a:spcPct val="100000"/>
                        </a:lnSpc>
                        <a:spcBef>
                          <a:spcPts val="0"/>
                        </a:spcBef>
                        <a:spcAft>
                          <a:spcPts val="0"/>
                        </a:spcAft>
                        <a:buClr>
                          <a:srgbClr val="5F0000"/>
                        </a:buClr>
                        <a:buSzPts val="1400"/>
                        <a:buFont typeface="Roboto Thin"/>
                        <a:buNone/>
                      </a:pPr>
                      <a:r>
                        <a:rPr lang="en-US" sz="1400" b="0" i="0" u="none">
                          <a:latin typeface="Roboto Thin"/>
                          <a:ea typeface="Roboto Thin"/>
                          <a:cs typeface="Roboto Thin"/>
                          <a:sym typeface="Roboto Thin"/>
                        </a:rPr>
                        <a:t>Единый налог – </a:t>
                      </a:r>
                      <a:r>
                        <a:rPr lang="en-US">
                          <a:latin typeface="Roboto Thin"/>
                          <a:ea typeface="Roboto Thin"/>
                          <a:cs typeface="Roboto Thin"/>
                          <a:sym typeface="Roboto Thin"/>
                        </a:rPr>
                        <a:t>7 </a:t>
                      </a:r>
                      <a:r>
                        <a:rPr lang="en-US" sz="1400" b="0" i="0" u="none">
                          <a:latin typeface="Roboto Thin"/>
                          <a:ea typeface="Roboto Thin"/>
                          <a:cs typeface="Roboto Thin"/>
                          <a:sym typeface="Roboto Thin"/>
                        </a:rPr>
                        <a:t>%* от доходов, уменьшенных на величину расходов </a:t>
                      </a:r>
                      <a:endParaRPr/>
                    </a:p>
                  </a:txBody>
                  <a:tcPr marL="91450" marR="9145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9E7E7"/>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bl>
          </a:graphicData>
        </a:graphic>
      </p:graphicFrame>
      <p:sp>
        <p:nvSpPr>
          <p:cNvPr id="285" name="Google Shape;285;p52"/>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89"/>
        <p:cNvGrpSpPr/>
        <p:nvPr/>
      </p:nvGrpSpPr>
      <p:grpSpPr>
        <a:xfrm>
          <a:off x="0" y="0"/>
          <a:ext cx="0" cy="0"/>
          <a:chOff x="0" y="0"/>
          <a:chExt cx="0" cy="0"/>
        </a:xfrm>
      </p:grpSpPr>
      <p:sp>
        <p:nvSpPr>
          <p:cNvPr id="290" name="Google Shape;290;p53"/>
          <p:cNvSpPr txBox="1">
            <a:spLocks noGrp="1"/>
          </p:cNvSpPr>
          <p:nvPr>
            <p:ph type="title"/>
          </p:nvPr>
        </p:nvSpPr>
        <p:spPr>
          <a:xfrm>
            <a:off x="2208212" y="260350"/>
            <a:ext cx="6383337"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Сравнение нагрузки для ИП</a:t>
            </a:r>
            <a:endParaRPr sz="3600">
              <a:solidFill>
                <a:srgbClr val="000000"/>
              </a:solidFill>
              <a:highlight>
                <a:srgbClr val="E5D841"/>
              </a:highlight>
            </a:endParaRPr>
          </a:p>
        </p:txBody>
      </p:sp>
      <p:sp>
        <p:nvSpPr>
          <p:cNvPr id="291" name="Google Shape;291;p53"/>
          <p:cNvSpPr txBox="1">
            <a:spLocks noGrp="1"/>
          </p:cNvSpPr>
          <p:nvPr>
            <p:ph type="body" idx="1"/>
          </p:nvPr>
        </p:nvSpPr>
        <p:spPr>
          <a:xfrm>
            <a:off x="90487" y="1084262"/>
            <a:ext cx="11903100" cy="5256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960"/>
              <a:buFont typeface="Noto Sans Symbols"/>
              <a:buChar char="■"/>
            </a:pPr>
            <a:r>
              <a:rPr lang="en-US" sz="1600" b="0" i="0" u="none">
                <a:solidFill>
                  <a:srgbClr val="5B0917"/>
                </a:solidFill>
                <a:latin typeface="Roboto Thin"/>
                <a:ea typeface="Roboto Thin"/>
                <a:cs typeface="Roboto Thin"/>
                <a:sym typeface="Roboto Thin"/>
              </a:rPr>
              <a:t>ИП в </a:t>
            </a:r>
            <a:r>
              <a:rPr lang="en-US" sz="1600"/>
              <a:t>Смоленске</a:t>
            </a:r>
            <a:r>
              <a:rPr lang="en-US" sz="1600" b="0" i="0" u="none">
                <a:solidFill>
                  <a:srgbClr val="5B0917"/>
                </a:solidFill>
                <a:latin typeface="Roboto Thin"/>
                <a:ea typeface="Roboto Thin"/>
                <a:cs typeface="Roboto Thin"/>
                <a:sym typeface="Roboto Thin"/>
              </a:rPr>
              <a:t> применяет ЕНВД по торговле в павильоне площадью 22 кв.м. Торгует чулочно-носочными изделиями, нижним бельем и домашней обувью. Ежемесячные расходы на аренду павильона – 22 000 руб. Во втором квартале 2020 года расходы на закупку товара составили 155 000 руб. по одежде, 57 000 руб. по обуви. Выручка от продаж составила 255 000 руб. по одежде, 108 000 руб. по обуви, при этом стоимость проданных товаров составила одежды – 85 000 руб, обуви – 35 000 руб. Работников нет, торгует сам.</a:t>
            </a:r>
            <a:endParaRPr/>
          </a:p>
          <a:p>
            <a:pPr marL="342900" marR="0" lvl="0" indent="-342900" algn="l" rtl="0">
              <a:lnSpc>
                <a:spcPct val="100000"/>
              </a:lnSpc>
              <a:spcBef>
                <a:spcPts val="0"/>
              </a:spcBef>
              <a:spcAft>
                <a:spcPts val="0"/>
              </a:spcAft>
              <a:buClr>
                <a:srgbClr val="CC0000"/>
              </a:buClr>
              <a:buSzPts val="960"/>
              <a:buFont typeface="Noto Sans Symbols"/>
              <a:buChar char="■"/>
            </a:pPr>
            <a:r>
              <a:rPr lang="en-US" sz="1600" b="0" i="0" u="none">
                <a:solidFill>
                  <a:srgbClr val="5B0917"/>
                </a:solidFill>
                <a:latin typeface="Roboto Thin"/>
                <a:ea typeface="Roboto Thin"/>
                <a:cs typeface="Roboto Thin"/>
                <a:sym typeface="Roboto Thin"/>
              </a:rPr>
              <a:t>В </a:t>
            </a:r>
            <a:r>
              <a:rPr lang="en-US" sz="1600"/>
              <a:t>Смоленске</a:t>
            </a:r>
            <a:r>
              <a:rPr lang="en-US" sz="1600" b="0" i="0" u="none">
                <a:solidFill>
                  <a:srgbClr val="5B0917"/>
                </a:solidFill>
                <a:latin typeface="Roboto Thin"/>
                <a:ea typeface="Roboto Thin"/>
                <a:cs typeface="Roboto Thin"/>
                <a:sym typeface="Roboto Thin"/>
              </a:rPr>
              <a:t> – Базовая доходность 1800 руб/кв.метр в месяц, К1 – 0,8, ставка </a:t>
            </a:r>
            <a:r>
              <a:rPr lang="en-US" sz="1600"/>
              <a:t>7</a:t>
            </a:r>
            <a:r>
              <a:rPr lang="en-US" sz="1600" b="0" i="0" u="none">
                <a:solidFill>
                  <a:srgbClr val="5B0917"/>
                </a:solidFill>
                <a:latin typeface="Roboto Thin"/>
                <a:ea typeface="Roboto Thin"/>
                <a:cs typeface="Roboto Thin"/>
                <a:sym typeface="Roboto Thin"/>
              </a:rPr>
              <a:t>%, К2 – 2.009 (приказ Минэкономразвития России от 21.10.2019 № 684)</a:t>
            </a:r>
            <a:endParaRPr/>
          </a:p>
          <a:p>
            <a:pPr marL="342900" marR="0" lvl="0" indent="-342900" algn="l" rtl="0">
              <a:lnSpc>
                <a:spcPct val="100000"/>
              </a:lnSpc>
              <a:spcBef>
                <a:spcPts val="0"/>
              </a:spcBef>
              <a:spcAft>
                <a:spcPts val="0"/>
              </a:spcAft>
              <a:buClr>
                <a:srgbClr val="CC0000"/>
              </a:buClr>
              <a:buSzPts val="960"/>
              <a:buFont typeface="Noto Sans Symbols"/>
              <a:buChar char="■"/>
            </a:pPr>
            <a:r>
              <a:rPr lang="en-US" sz="1600" b="0" i="0" u="none">
                <a:solidFill>
                  <a:srgbClr val="5B0917"/>
                </a:solidFill>
                <a:latin typeface="Roboto Thin"/>
                <a:ea typeface="Roboto Thin"/>
                <a:cs typeface="Roboto Thin"/>
                <a:sym typeface="Roboto Thin"/>
              </a:rPr>
              <a:t> Ставки по УСН – </a:t>
            </a:r>
            <a:r>
              <a:rPr lang="en-US" sz="1600" b="0" i="0" u="none">
                <a:solidFill>
                  <a:srgbClr val="000000"/>
                </a:solidFill>
                <a:highlight>
                  <a:srgbClr val="E5D841"/>
                </a:highlight>
                <a:latin typeface="Roboto Thin"/>
                <a:ea typeface="Roboto Thin"/>
                <a:cs typeface="Roboto Thin"/>
                <a:sym typeface="Roboto Thin"/>
              </a:rPr>
              <a:t>6%</a:t>
            </a:r>
            <a:r>
              <a:rPr lang="en-US" sz="1600" b="0" i="0" u="none">
                <a:solidFill>
                  <a:srgbClr val="5B0917"/>
                </a:solidFill>
                <a:highlight>
                  <a:srgbClr val="E5D841"/>
                </a:highlight>
                <a:latin typeface="Roboto Thin"/>
                <a:ea typeface="Roboto Thin"/>
                <a:cs typeface="Roboto Thin"/>
                <a:sym typeface="Roboto Thin"/>
              </a:rPr>
              <a:t> «Доходы»</a:t>
            </a:r>
            <a:r>
              <a:rPr lang="en-US" sz="1600" b="0" i="0" u="none">
                <a:solidFill>
                  <a:srgbClr val="5B0917"/>
                </a:solidFill>
                <a:latin typeface="Roboto Thin"/>
                <a:ea typeface="Roboto Thin"/>
                <a:cs typeface="Roboto Thin"/>
                <a:sym typeface="Roboto Thin"/>
              </a:rPr>
              <a:t>, </a:t>
            </a:r>
            <a:r>
              <a:rPr lang="en-US" sz="1600">
                <a:highlight>
                  <a:srgbClr val="E5D841"/>
                </a:highlight>
              </a:rPr>
              <a:t>7</a:t>
            </a:r>
            <a:r>
              <a:rPr lang="en-US" sz="1600" b="0" i="0" u="none">
                <a:solidFill>
                  <a:srgbClr val="5B0917"/>
                </a:solidFill>
                <a:highlight>
                  <a:srgbClr val="E5D841"/>
                </a:highlight>
                <a:latin typeface="Roboto Thin"/>
                <a:ea typeface="Roboto Thin"/>
                <a:cs typeface="Roboto Thin"/>
                <a:sym typeface="Roboto Thin"/>
              </a:rPr>
              <a:t>% «Доходы минус расходы»</a:t>
            </a:r>
            <a:endParaRPr>
              <a:highlight>
                <a:srgbClr val="E5D841"/>
              </a:highlight>
            </a:endParaRPr>
          </a:p>
        </p:txBody>
      </p:sp>
      <p:sp>
        <p:nvSpPr>
          <p:cNvPr id="292" name="Google Shape;292;p53"/>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93" name="Google Shape;293;p53"/>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12</a:t>
            </a:fld>
            <a:endParaRPr/>
          </a:p>
        </p:txBody>
      </p:sp>
      <p:graphicFrame>
        <p:nvGraphicFramePr>
          <p:cNvPr id="294" name="Google Shape;294;p53"/>
          <p:cNvGraphicFramePr/>
          <p:nvPr/>
        </p:nvGraphicFramePr>
        <p:xfrm>
          <a:off x="550862" y="3357562"/>
          <a:ext cx="3000000" cy="3000000"/>
        </p:xfrm>
        <a:graphic>
          <a:graphicData uri="http://schemas.openxmlformats.org/drawingml/2006/table">
            <a:tbl>
              <a:tblPr>
                <a:noFill/>
                <a:tableStyleId>{9A3D2A5D-EE2C-422E-A0CF-D1CDAA9AF859}</a:tableStyleId>
              </a:tblPr>
              <a:tblGrid>
                <a:gridCol w="1768475">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gridCol w="3779825">
                  <a:extLst>
                    <a:ext uri="{9D8B030D-6E8A-4147-A177-3AD203B41FA5}">
                      <a16:colId xmlns:a16="http://schemas.microsoft.com/office/drawing/2014/main" val="20002"/>
                    </a:ext>
                  </a:extLst>
                </a:gridCol>
                <a:gridCol w="2844800">
                  <a:extLst>
                    <a:ext uri="{9D8B030D-6E8A-4147-A177-3AD203B41FA5}">
                      <a16:colId xmlns:a16="http://schemas.microsoft.com/office/drawing/2014/main" val="20003"/>
                    </a:ext>
                  </a:extLst>
                </a:gridCol>
              </a:tblGrid>
              <a:tr h="365125">
                <a:tc>
                  <a:txBody>
                    <a:bodyPr/>
                    <a:lstStyle/>
                    <a:p>
                      <a:pPr marL="0" marR="0" lvl="0" indent="0" algn="l" rtl="0">
                        <a:lnSpc>
                          <a:spcPct val="100000"/>
                        </a:lnSpc>
                        <a:spcBef>
                          <a:spcPts val="0"/>
                        </a:spcBef>
                        <a:spcAft>
                          <a:spcPts val="0"/>
                        </a:spcAft>
                        <a:buClr>
                          <a:srgbClr val="FFFFFF"/>
                        </a:buClr>
                        <a:buSzPts val="1600"/>
                        <a:buFont typeface="Roboto Thin"/>
                        <a:buNone/>
                      </a:pP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t>УСН «Доходы»</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t>УСН «Доходы минус расходы»</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t>«ЕНВД»</a:t>
                      </a:r>
                      <a:endParaRPr sz="1800" b="1"/>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extLst>
                  <a:ext uri="{0D108BD9-81ED-4DB2-BD59-A6C34878D82A}">
                    <a16:rowId xmlns:a16="http://schemas.microsoft.com/office/drawing/2014/main" val="10000"/>
                  </a:ext>
                </a:extLst>
              </a:tr>
              <a:tr h="143510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Применяем один режим по всем товарам</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l" rtl="0">
                        <a:lnSpc>
                          <a:spcPct val="100000"/>
                        </a:lnSpc>
                        <a:spcBef>
                          <a:spcPts val="0"/>
                        </a:spcBef>
                        <a:spcAft>
                          <a:spcPts val="0"/>
                        </a:spcAft>
                        <a:buClr>
                          <a:srgbClr val="C00000"/>
                        </a:buClr>
                        <a:buSzPts val="1600"/>
                        <a:buFont typeface="Roboto Thin"/>
                        <a:buNone/>
                      </a:pPr>
                      <a:r>
                        <a:rPr lang="en-US" sz="1800">
                          <a:highlight>
                            <a:srgbClr val="E5D841"/>
                          </a:highlight>
                          <a:latin typeface="Roboto Thin"/>
                          <a:ea typeface="Roboto Thin"/>
                          <a:cs typeface="Roboto Thin"/>
                          <a:sym typeface="Roboto Thin"/>
                        </a:rPr>
                        <a:t>Сумма налога = 21 780 </a:t>
                      </a:r>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 6% х (255 000 + 108 000) = 6% х 363 000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l" rtl="0">
                        <a:lnSpc>
                          <a:spcPct val="100000"/>
                        </a:lnSpc>
                        <a:spcBef>
                          <a:spcPts val="0"/>
                        </a:spcBef>
                        <a:spcAft>
                          <a:spcPts val="0"/>
                        </a:spcAft>
                        <a:buClr>
                          <a:srgbClr val="C00000"/>
                        </a:buClr>
                        <a:buSzPts val="1600"/>
                        <a:buFont typeface="Roboto Thin"/>
                        <a:buNone/>
                      </a:pPr>
                      <a:r>
                        <a:rPr lang="en-US" sz="1800">
                          <a:highlight>
                            <a:srgbClr val="E5D841"/>
                          </a:highlight>
                          <a:latin typeface="Roboto Thin"/>
                          <a:ea typeface="Roboto Thin"/>
                          <a:cs typeface="Roboto Thin"/>
                          <a:sym typeface="Roboto Thin"/>
                        </a:rPr>
                        <a:t>Сумма налога = 12 390</a:t>
                      </a:r>
                      <a:endParaRPr sz="1800">
                        <a:highlight>
                          <a:srgbClr val="E5D841"/>
                        </a:highlight>
                        <a:latin typeface="Roboto Thin"/>
                        <a:ea typeface="Roboto Thin"/>
                        <a:cs typeface="Roboto Thin"/>
                        <a:sym typeface="Roboto Thin"/>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 </a:t>
                      </a:r>
                      <a:r>
                        <a:rPr lang="en-US" sz="1600">
                          <a:solidFill>
                            <a:srgbClr val="5F0000"/>
                          </a:solidFill>
                        </a:rPr>
                        <a:t>7</a:t>
                      </a:r>
                      <a:r>
                        <a:rPr lang="en-US" sz="1600" b="0" i="0" u="none">
                          <a:solidFill>
                            <a:srgbClr val="5F0000"/>
                          </a:solidFill>
                          <a:latin typeface="Arial"/>
                          <a:ea typeface="Arial"/>
                          <a:cs typeface="Arial"/>
                          <a:sym typeface="Arial"/>
                        </a:rPr>
                        <a:t> % х (363 000 – 186 000)</a:t>
                      </a:r>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Доходы = 363 000</a:t>
                      </a:r>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Расходы = 66 000 (22 000 х 3) + 85 000 + 35 000 = 186 000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l" rtl="0">
                        <a:lnSpc>
                          <a:spcPct val="100000"/>
                        </a:lnSpc>
                        <a:spcBef>
                          <a:spcPts val="0"/>
                        </a:spcBef>
                        <a:spcAft>
                          <a:spcPts val="0"/>
                        </a:spcAft>
                        <a:buClr>
                          <a:srgbClr val="C00000"/>
                        </a:buClr>
                        <a:buSzPts val="1600"/>
                        <a:buFont typeface="Roboto Thin"/>
                        <a:buNone/>
                      </a:pPr>
                      <a:r>
                        <a:rPr lang="en-US" sz="1800" b="0" i="0" u="none">
                          <a:highlight>
                            <a:srgbClr val="E5D841"/>
                          </a:highlight>
                          <a:latin typeface="Roboto Thin"/>
                          <a:ea typeface="Roboto Thin"/>
                          <a:cs typeface="Roboto Thin"/>
                          <a:sym typeface="Roboto Thin"/>
                        </a:rPr>
                        <a:t>Сумма налога = 28 640</a:t>
                      </a:r>
                      <a:endParaRPr sz="1800">
                        <a:highlight>
                          <a:srgbClr val="E5D841"/>
                        </a:highlight>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 15 % х (118 800 х 0,8 х 2,009)</a:t>
                      </a:r>
                      <a:endParaRPr/>
                    </a:p>
                    <a:p>
                      <a:pPr marL="0" marR="0" lvl="0" indent="0" algn="l" rtl="0">
                        <a:lnSpc>
                          <a:spcPct val="100000"/>
                        </a:lnSpc>
                        <a:spcBef>
                          <a:spcPts val="0"/>
                        </a:spcBef>
                        <a:spcAft>
                          <a:spcPts val="0"/>
                        </a:spcAft>
                        <a:buClr>
                          <a:srgbClr val="5B0917"/>
                        </a:buClr>
                        <a:buSzPts val="1600"/>
                        <a:buFont typeface="Arial"/>
                        <a:buNone/>
                      </a:pPr>
                      <a:r>
                        <a:rPr lang="en-US" sz="1600" b="0" i="0" u="none">
                          <a:solidFill>
                            <a:srgbClr val="5B0917"/>
                          </a:solidFill>
                          <a:latin typeface="Arial"/>
                          <a:ea typeface="Arial"/>
                          <a:cs typeface="Arial"/>
                          <a:sym typeface="Arial"/>
                        </a:rPr>
                        <a:t>Базовая доходность = </a:t>
                      </a:r>
                      <a:r>
                        <a:rPr lang="en-US" sz="1600" b="0" i="0" u="none">
                          <a:solidFill>
                            <a:srgbClr val="5F0000"/>
                          </a:solidFill>
                          <a:latin typeface="Arial"/>
                          <a:ea typeface="Arial"/>
                          <a:cs typeface="Arial"/>
                          <a:sym typeface="Arial"/>
                        </a:rPr>
                        <a:t>1800 х 22 х 3 = 118 800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extLst>
                  <a:ext uri="{0D108BD9-81ED-4DB2-BD59-A6C34878D82A}">
                    <a16:rowId xmlns:a16="http://schemas.microsoft.com/office/drawing/2014/main" val="10001"/>
                  </a:ext>
                </a:extLst>
              </a:tr>
              <a:tr h="1554150">
                <a:tc>
                  <a:txBody>
                    <a:bodyPr/>
                    <a:lstStyle/>
                    <a:p>
                      <a:pPr marL="0" marR="0" lvl="0" indent="0" algn="l" rtl="0">
                        <a:lnSpc>
                          <a:spcPct val="100000"/>
                        </a:lnSpc>
                        <a:spcBef>
                          <a:spcPts val="0"/>
                        </a:spcBef>
                        <a:spcAft>
                          <a:spcPts val="0"/>
                        </a:spcAft>
                        <a:buClr>
                          <a:srgbClr val="5F0000"/>
                        </a:buClr>
                        <a:buSzPts val="1600"/>
                        <a:buFont typeface="Roboto Thin"/>
                        <a:buNone/>
                      </a:pPr>
                      <a:r>
                        <a:rPr lang="en-US" sz="1600" b="0" i="0" u="none">
                          <a:latin typeface="Roboto Thin"/>
                          <a:ea typeface="Roboto Thin"/>
                          <a:cs typeface="Roboto Thin"/>
                          <a:sym typeface="Roboto Thin"/>
                        </a:rPr>
                        <a:t>Совмещаем: Обувь</a:t>
                      </a:r>
                      <a:r>
                        <a:rPr lang="en-US" sz="1600" b="0" i="0" u="none">
                          <a:latin typeface="Arial"/>
                          <a:ea typeface="Arial"/>
                          <a:cs typeface="Arial"/>
                          <a:sym typeface="Arial"/>
                        </a:rPr>
                        <a:t> – ЕНВД, одежда - УСН</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l" rtl="0">
                        <a:lnSpc>
                          <a:spcPct val="100000"/>
                        </a:lnSpc>
                        <a:spcBef>
                          <a:spcPts val="0"/>
                        </a:spcBef>
                        <a:spcAft>
                          <a:spcPts val="0"/>
                        </a:spcAft>
                        <a:buClr>
                          <a:srgbClr val="C00000"/>
                        </a:buClr>
                        <a:buSzPts val="1600"/>
                        <a:buFont typeface="Roboto Thin"/>
                        <a:buNone/>
                      </a:pPr>
                      <a:r>
                        <a:rPr lang="en-US" sz="1800">
                          <a:highlight>
                            <a:srgbClr val="E5D841"/>
                          </a:highlight>
                          <a:latin typeface="Roboto Thin"/>
                          <a:ea typeface="Roboto Thin"/>
                          <a:cs typeface="Roboto Thin"/>
                          <a:sym typeface="Roboto Thin"/>
                        </a:rPr>
                        <a:t>Сумма налога = 6 480</a:t>
                      </a:r>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 6% х 108 000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l" rtl="0">
                        <a:lnSpc>
                          <a:spcPct val="100000"/>
                        </a:lnSpc>
                        <a:spcBef>
                          <a:spcPts val="0"/>
                        </a:spcBef>
                        <a:spcAft>
                          <a:spcPts val="0"/>
                        </a:spcAft>
                        <a:buClr>
                          <a:srgbClr val="C00000"/>
                        </a:buClr>
                        <a:buSzPts val="1600"/>
                        <a:buFont typeface="Roboto Thin"/>
                        <a:buNone/>
                      </a:pPr>
                      <a:r>
                        <a:rPr lang="en-US" sz="1800">
                          <a:highlight>
                            <a:srgbClr val="E5D841"/>
                          </a:highlight>
                          <a:latin typeface="Roboto Thin"/>
                          <a:ea typeface="Roboto Thin"/>
                          <a:cs typeface="Roboto Thin"/>
                          <a:sym typeface="Roboto Thin"/>
                        </a:rPr>
                        <a:t>Сумма налога = 3 735</a:t>
                      </a:r>
                      <a:endParaRPr sz="1800">
                        <a:highlight>
                          <a:srgbClr val="E5D841"/>
                        </a:highlight>
                        <a:latin typeface="Roboto Thin"/>
                        <a:ea typeface="Roboto Thin"/>
                        <a:cs typeface="Roboto Thin"/>
                        <a:sym typeface="Roboto Thin"/>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 </a:t>
                      </a:r>
                      <a:r>
                        <a:rPr lang="en-US" sz="1600">
                          <a:solidFill>
                            <a:srgbClr val="5F0000"/>
                          </a:solidFill>
                        </a:rPr>
                        <a:t>7</a:t>
                      </a:r>
                      <a:r>
                        <a:rPr lang="en-US" sz="1600" b="0" i="0" u="none">
                          <a:solidFill>
                            <a:srgbClr val="5F0000"/>
                          </a:solidFill>
                          <a:latin typeface="Arial"/>
                          <a:ea typeface="Arial"/>
                          <a:cs typeface="Arial"/>
                          <a:sym typeface="Arial"/>
                        </a:rPr>
                        <a:t> % х (108 000 – 54 635)</a:t>
                      </a:r>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Доля доходов = 108 000 / (255 000 + 108 000) х 100 % = 29,75%</a:t>
                      </a:r>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Расходы = 66 000 х 29,75% + 35 000 = 54 635</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l" rtl="0">
                        <a:lnSpc>
                          <a:spcPct val="100000"/>
                        </a:lnSpc>
                        <a:spcBef>
                          <a:spcPts val="0"/>
                        </a:spcBef>
                        <a:spcAft>
                          <a:spcPts val="0"/>
                        </a:spcAft>
                        <a:buClr>
                          <a:srgbClr val="C00000"/>
                        </a:buClr>
                        <a:buSzPts val="1600"/>
                        <a:buFont typeface="Roboto Thin"/>
                        <a:buNone/>
                      </a:pPr>
                      <a:r>
                        <a:rPr lang="en-US" sz="1800">
                          <a:highlight>
                            <a:srgbClr val="E5D841"/>
                          </a:highlight>
                          <a:latin typeface="Roboto Thin"/>
                          <a:ea typeface="Roboto Thin"/>
                          <a:cs typeface="Roboto Thin"/>
                          <a:sym typeface="Roboto Thin"/>
                        </a:rPr>
                        <a:t>Сумма налога = 28 640</a:t>
                      </a:r>
                      <a:endParaRPr sz="1800">
                        <a:highlight>
                          <a:srgbClr val="E5D841"/>
                        </a:highlight>
                        <a:latin typeface="Roboto Thin"/>
                        <a:ea typeface="Roboto Thin"/>
                        <a:cs typeface="Roboto Thin"/>
                        <a:sym typeface="Roboto Thin"/>
                      </a:endParaRPr>
                    </a:p>
                    <a:p>
                      <a:pPr marL="0" marR="0" lvl="0" indent="0" algn="l" rtl="0">
                        <a:lnSpc>
                          <a:spcPct val="100000"/>
                        </a:lnSpc>
                        <a:spcBef>
                          <a:spcPts val="0"/>
                        </a:spcBef>
                        <a:spcAft>
                          <a:spcPts val="0"/>
                        </a:spcAft>
                        <a:buClr>
                          <a:srgbClr val="5F0000"/>
                        </a:buClr>
                        <a:buSzPts val="1600"/>
                        <a:buFont typeface="Arial"/>
                        <a:buNone/>
                      </a:pPr>
                      <a:r>
                        <a:rPr lang="en-US" sz="1600" b="0" i="0" u="none">
                          <a:solidFill>
                            <a:srgbClr val="5F0000"/>
                          </a:solidFill>
                          <a:latin typeface="Arial"/>
                          <a:ea typeface="Arial"/>
                          <a:cs typeface="Arial"/>
                          <a:sym typeface="Arial"/>
                        </a:rPr>
                        <a:t>= 15 % х (118 800 х 0,8 х 2,009)</a:t>
                      </a:r>
                      <a:endParaRPr/>
                    </a:p>
                    <a:p>
                      <a:pPr marL="0" marR="0" lvl="0" indent="0" algn="l" rtl="0">
                        <a:lnSpc>
                          <a:spcPct val="100000"/>
                        </a:lnSpc>
                        <a:spcBef>
                          <a:spcPts val="0"/>
                        </a:spcBef>
                        <a:spcAft>
                          <a:spcPts val="0"/>
                        </a:spcAft>
                        <a:buClr>
                          <a:srgbClr val="5B0917"/>
                        </a:buClr>
                        <a:buSzPts val="1600"/>
                        <a:buFont typeface="Arial"/>
                        <a:buNone/>
                      </a:pPr>
                      <a:r>
                        <a:rPr lang="en-US" sz="1600" b="0" i="0" u="none">
                          <a:solidFill>
                            <a:srgbClr val="5B0917"/>
                          </a:solidFill>
                          <a:latin typeface="Arial"/>
                          <a:ea typeface="Arial"/>
                          <a:cs typeface="Arial"/>
                          <a:sym typeface="Arial"/>
                        </a:rPr>
                        <a:t>Базовая доходность = </a:t>
                      </a:r>
                      <a:r>
                        <a:rPr lang="en-US" sz="1600" b="0" i="0" u="none">
                          <a:solidFill>
                            <a:srgbClr val="5F0000"/>
                          </a:solidFill>
                          <a:latin typeface="Arial"/>
                          <a:ea typeface="Arial"/>
                          <a:cs typeface="Arial"/>
                          <a:sym typeface="Arial"/>
                        </a:rPr>
                        <a:t>1800 х 22 х 3 = 118 800</a:t>
                      </a:r>
                      <a:endParaRPr/>
                    </a:p>
                    <a:p>
                      <a:pPr marL="0" marR="0" lvl="0" indent="0" algn="l" rtl="0">
                        <a:spcBef>
                          <a:spcPts val="0"/>
                        </a:spcBef>
                        <a:spcAft>
                          <a:spcPts val="0"/>
                        </a:spcAft>
                        <a:buNone/>
                      </a:pPr>
                      <a:endParaRPr sz="1600" b="0" i="0" u="none">
                        <a:solidFill>
                          <a:srgbClr val="5F0000"/>
                        </a:solidFill>
                        <a:latin typeface="Arial"/>
                        <a:ea typeface="Arial"/>
                        <a:cs typeface="Arial"/>
                        <a:sym typeface="Aria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98"/>
        <p:cNvGrpSpPr/>
        <p:nvPr/>
      </p:nvGrpSpPr>
      <p:grpSpPr>
        <a:xfrm>
          <a:off x="0" y="0"/>
          <a:ext cx="0" cy="0"/>
          <a:chOff x="0" y="0"/>
          <a:chExt cx="0" cy="0"/>
        </a:xfrm>
      </p:grpSpPr>
      <p:sp>
        <p:nvSpPr>
          <p:cNvPr id="299" name="Google Shape;299;p54"/>
          <p:cNvSpPr txBox="1">
            <a:spLocks noGrp="1"/>
          </p:cNvSpPr>
          <p:nvPr>
            <p:ph type="title"/>
          </p:nvPr>
        </p:nvSpPr>
        <p:spPr>
          <a:xfrm>
            <a:off x="1502982" y="36500"/>
            <a:ext cx="9186000" cy="865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Если принято решение перейти на УСН…</a:t>
            </a:r>
            <a:endParaRPr sz="3600">
              <a:solidFill>
                <a:srgbClr val="000000"/>
              </a:solidFill>
              <a:highlight>
                <a:srgbClr val="E5D841"/>
              </a:highlight>
            </a:endParaRPr>
          </a:p>
        </p:txBody>
      </p:sp>
      <p:sp>
        <p:nvSpPr>
          <p:cNvPr id="300" name="Google Shape;300;p54"/>
          <p:cNvSpPr txBox="1">
            <a:spLocks noGrp="1"/>
          </p:cNvSpPr>
          <p:nvPr>
            <p:ph type="body" idx="1"/>
          </p:nvPr>
        </p:nvSpPr>
        <p:spPr>
          <a:xfrm>
            <a:off x="144462" y="963612"/>
            <a:ext cx="11903100" cy="5256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Подать </a:t>
            </a:r>
            <a:r>
              <a:rPr lang="en-US" sz="2200" b="0" i="0" u="none">
                <a:solidFill>
                  <a:srgbClr val="000000"/>
                </a:solidFill>
                <a:highlight>
                  <a:srgbClr val="E5D841"/>
                </a:highlight>
                <a:latin typeface="Roboto Thin"/>
                <a:ea typeface="Roboto Thin"/>
                <a:cs typeface="Roboto Thin"/>
                <a:sym typeface="Roboto Thin"/>
              </a:rPr>
              <a:t>уведомление о переходе</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на УСН необходимо </a:t>
            </a:r>
            <a:r>
              <a:rPr lang="en-US">
                <a:solidFill>
                  <a:srgbClr val="000000"/>
                </a:solidFill>
                <a:highlight>
                  <a:srgbClr val="E5D841"/>
                </a:highlight>
              </a:rPr>
              <a:t>до 31 декабря 2019 года</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абз. 4 п. 2 ст. 326.13 НК РФ</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организации и индивидуальные предприниматели, </a:t>
            </a:r>
            <a:r>
              <a:rPr lang="en-US" sz="2200">
                <a:solidFill>
                  <a:srgbClr val="000000"/>
                </a:solidFill>
                <a:highlight>
                  <a:srgbClr val="E5D841"/>
                </a:highlight>
              </a:rPr>
              <a:t>которые перестали быть плательщиками ЕНВД</a:t>
            </a:r>
            <a:r>
              <a:rPr lang="en-US" sz="2000" b="0" i="0" u="none" strike="noStrike" cap="none">
                <a:solidFill>
                  <a:srgbClr val="5B0917"/>
                </a:solidFill>
                <a:latin typeface="Roboto Thin"/>
                <a:ea typeface="Roboto Thin"/>
                <a:cs typeface="Roboto Thin"/>
                <a:sym typeface="Roboto Thin"/>
              </a:rPr>
              <a:t>, вправе на основании уведомления перейти на упрощенную систему налогообложения </a:t>
            </a:r>
            <a:r>
              <a:rPr lang="en-US" sz="2200">
                <a:solidFill>
                  <a:srgbClr val="000000"/>
                </a:solidFill>
                <a:highlight>
                  <a:srgbClr val="E5D841"/>
                </a:highlight>
              </a:rPr>
              <a:t>с начала того месяца, в котором была прекращена их обязанность по уплате ЕНВД</a:t>
            </a:r>
            <a:r>
              <a:rPr lang="en-US" sz="2000" b="0" i="0" u="none" strike="noStrike" cap="none">
                <a:solidFill>
                  <a:srgbClr val="5B0917"/>
                </a:solidFill>
                <a:latin typeface="Roboto Thin"/>
                <a:ea typeface="Roboto Thin"/>
                <a:cs typeface="Roboto Thin"/>
                <a:sym typeface="Roboto Thin"/>
              </a:rPr>
              <a:t>. В таком случае плательщик должен уведомить налоговый орган о переходе на упрощенную систему налогообложения </a:t>
            </a:r>
            <a:r>
              <a:rPr lang="en-US" sz="2200">
                <a:solidFill>
                  <a:srgbClr val="000000"/>
                </a:solidFill>
                <a:highlight>
                  <a:srgbClr val="E5D841"/>
                </a:highlight>
              </a:rPr>
              <a:t>не позднее 30 календарных дней со дня прекращения</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обязанности по уплате ЕНВД</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Письмо Минфина России от 24.11.2014 N 03-11-09/59636</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Эта норма </a:t>
            </a:r>
            <a:r>
              <a:rPr lang="en-US" sz="2200">
                <a:solidFill>
                  <a:srgbClr val="000000"/>
                </a:solidFill>
                <a:highlight>
                  <a:srgbClr val="E5D841"/>
                </a:highlight>
              </a:rPr>
              <a:t>применяется</a:t>
            </a:r>
            <a:r>
              <a:rPr lang="en-US" sz="1800" b="0" i="0" u="none" strike="noStrike" cap="none">
                <a:solidFill>
                  <a:srgbClr val="C00000"/>
                </a:solidFill>
                <a:latin typeface="Roboto Thin"/>
                <a:ea typeface="Roboto Thin"/>
                <a:cs typeface="Roboto Thin"/>
                <a:sym typeface="Roboto Thin"/>
              </a:rPr>
              <a:t> </a:t>
            </a:r>
            <a:r>
              <a:rPr lang="en-US" sz="1800" b="0" i="0" u="none" strike="noStrike" cap="none">
                <a:solidFill>
                  <a:srgbClr val="5B0917"/>
                </a:solidFill>
                <a:latin typeface="Roboto Thin"/>
                <a:ea typeface="Roboto Thin"/>
                <a:cs typeface="Roboto Thin"/>
                <a:sym typeface="Roboto Thin"/>
              </a:rPr>
              <a:t>налогоплательщиками, </a:t>
            </a:r>
            <a:r>
              <a:rPr lang="en-US" sz="2200">
                <a:solidFill>
                  <a:srgbClr val="000000"/>
                </a:solidFill>
                <a:highlight>
                  <a:srgbClr val="E5D841"/>
                </a:highlight>
              </a:rPr>
              <a:t>если нормативным правовым актом</a:t>
            </a:r>
            <a:r>
              <a:rPr lang="en-US" sz="1800" b="0" i="0" u="none" strike="noStrike" cap="none">
                <a:solidFill>
                  <a:srgbClr val="C00000"/>
                </a:solidFill>
                <a:latin typeface="Roboto Thin"/>
                <a:ea typeface="Roboto Thin"/>
                <a:cs typeface="Roboto Thin"/>
                <a:sym typeface="Roboto Thin"/>
              </a:rPr>
              <a:t> </a:t>
            </a:r>
            <a:r>
              <a:rPr lang="en-US" sz="1800" b="0" i="0" u="none" strike="noStrike" cap="none">
                <a:solidFill>
                  <a:srgbClr val="5B0917"/>
                </a:solidFill>
                <a:latin typeface="Roboto Thin"/>
                <a:ea typeface="Roboto Thin"/>
                <a:cs typeface="Roboto Thin"/>
                <a:sym typeface="Roboto Thin"/>
              </a:rPr>
              <a:t>представительных органов муниципальных районов и городских округов, законами городов федерального значения Москвы и Санкт-Петербурга о системе налогообложения в виде ЕНВД для отдельных видов деятельности </a:t>
            </a:r>
            <a:r>
              <a:rPr lang="en-US" sz="2200">
                <a:solidFill>
                  <a:srgbClr val="000000"/>
                </a:solidFill>
                <a:highlight>
                  <a:srgbClr val="E5D841"/>
                </a:highlight>
              </a:rPr>
              <a:t>будет отменен данный режим налогообложения в отношении осуществляемого налогоплательщиком вида предпринимательской деятельности</a:t>
            </a:r>
            <a:endParaRPr/>
          </a:p>
        </p:txBody>
      </p:sp>
      <p:sp>
        <p:nvSpPr>
          <p:cNvPr id="301" name="Google Shape;301;p54"/>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02" name="Google Shape;302;p54"/>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06"/>
        <p:cNvGrpSpPr/>
        <p:nvPr/>
      </p:nvGrpSpPr>
      <p:grpSpPr>
        <a:xfrm>
          <a:off x="0" y="0"/>
          <a:ext cx="0" cy="0"/>
          <a:chOff x="0" y="0"/>
          <a:chExt cx="0" cy="0"/>
        </a:xfrm>
      </p:grpSpPr>
      <p:sp>
        <p:nvSpPr>
          <p:cNvPr id="307" name="Google Shape;307;p55"/>
          <p:cNvSpPr txBox="1">
            <a:spLocks noGrp="1"/>
          </p:cNvSpPr>
          <p:nvPr>
            <p:ph type="title"/>
          </p:nvPr>
        </p:nvSpPr>
        <p:spPr>
          <a:xfrm>
            <a:off x="2135173" y="188900"/>
            <a:ext cx="7571700" cy="865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Ограничения по применению УСН</a:t>
            </a:r>
            <a:endParaRPr sz="3600">
              <a:solidFill>
                <a:srgbClr val="000000"/>
              </a:solidFill>
              <a:highlight>
                <a:srgbClr val="E5D841"/>
              </a:highlight>
            </a:endParaRPr>
          </a:p>
        </p:txBody>
      </p:sp>
      <p:sp>
        <p:nvSpPr>
          <p:cNvPr id="308" name="Google Shape;308;p55"/>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Для организаций</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Численность за 9 месяцев не превышает 100 человек</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Доля участия других организаций составляет не более 25 процентов</a:t>
            </a:r>
            <a:endParaRPr/>
          </a:p>
          <a:p>
            <a:pPr marL="742950" marR="0" lvl="1" indent="-285750" algn="l" rtl="0">
              <a:lnSpc>
                <a:spcPct val="100000"/>
              </a:lnSpc>
              <a:spcBef>
                <a:spcPts val="1000"/>
              </a:spcBef>
              <a:spcAft>
                <a:spcPts val="0"/>
              </a:spcAft>
              <a:buClr>
                <a:srgbClr val="000000"/>
              </a:buClr>
              <a:buSzPts val="2000"/>
              <a:buFont typeface="Noto Sans Symbols"/>
              <a:buChar char="▪"/>
            </a:pPr>
            <a:r>
              <a:rPr lang="en-US" sz="2000" b="0" i="0" u="none" strike="noStrike" cap="none">
                <a:solidFill>
                  <a:srgbClr val="000000"/>
                </a:solidFill>
                <a:highlight>
                  <a:srgbClr val="E5D841"/>
                </a:highlight>
                <a:latin typeface="Roboto Thin"/>
                <a:ea typeface="Roboto Thin"/>
                <a:cs typeface="Roboto Thin"/>
                <a:sym typeface="Roboto Thin"/>
              </a:rPr>
              <a:t>Доходы за 9 месяцев 2019 года не превышают 112 500 000 руб.</a:t>
            </a:r>
            <a:endParaRPr>
              <a:solidFill>
                <a:srgbClr val="000000"/>
              </a:solidFill>
              <a:highlight>
                <a:srgbClr val="E5D841"/>
              </a:highlight>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a:solidFill>
                  <a:srgbClr val="000000"/>
                </a:solidFill>
                <a:highlight>
                  <a:srgbClr val="E5D841"/>
                </a:highlight>
              </a:rPr>
              <a:t>Не должно быть филиалов</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Могут быть обособленные подразделения 	</a:t>
            </a:r>
            <a:endParaRPr/>
          </a:p>
          <a:p>
            <a:pPr marL="1600200" marR="0" lvl="3" indent="-228600" algn="l" rtl="0">
              <a:lnSpc>
                <a:spcPct val="100000"/>
              </a:lnSpc>
              <a:spcBef>
                <a:spcPts val="68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письма Минфина России от 14.10.2015 № 03-11-06/2/58685, от 12.05.2014 № 03-11-06/2/22075, от 24.07.2013 № 03-11-06/2/29196</a:t>
            </a:r>
            <a:endParaRPr/>
          </a:p>
          <a:p>
            <a:pPr marL="342900" marR="0" lvl="0" indent="-342900" algn="l" rtl="0">
              <a:lnSpc>
                <a:spcPct val="100000"/>
              </a:lnSpc>
              <a:spcBef>
                <a:spcPts val="76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Для ИП</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Численность за 9 месяцев не превышает 100 человек</a:t>
            </a:r>
            <a:endParaRPr/>
          </a:p>
          <a:p>
            <a:pPr marL="342900" marR="0" lvl="0" indent="-266700" algn="l" rtl="0">
              <a:spcBef>
                <a:spcPts val="10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309" name="Google Shape;309;p55"/>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10" name="Google Shape;310;p55"/>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14"/>
        <p:cNvGrpSpPr/>
        <p:nvPr/>
      </p:nvGrpSpPr>
      <p:grpSpPr>
        <a:xfrm>
          <a:off x="0" y="0"/>
          <a:ext cx="0" cy="0"/>
          <a:chOff x="0" y="0"/>
          <a:chExt cx="0" cy="0"/>
        </a:xfrm>
      </p:grpSpPr>
      <p:sp>
        <p:nvSpPr>
          <p:cNvPr id="315" name="Google Shape;315;p56"/>
          <p:cNvSpPr txBox="1">
            <a:spLocks noGrp="1"/>
          </p:cNvSpPr>
          <p:nvPr>
            <p:ph type="title"/>
          </p:nvPr>
        </p:nvSpPr>
        <p:spPr>
          <a:xfrm>
            <a:off x="647825" y="188900"/>
            <a:ext cx="9886800" cy="865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Способы подачи уведомления</a:t>
            </a:r>
            <a:br>
              <a:rPr lang="en-US" sz="3600">
                <a:solidFill>
                  <a:srgbClr val="000000"/>
                </a:solidFill>
                <a:highlight>
                  <a:srgbClr val="E5D841"/>
                </a:highlight>
              </a:rPr>
            </a:br>
            <a:r>
              <a:rPr lang="en-US" sz="3600">
                <a:solidFill>
                  <a:srgbClr val="000000"/>
                </a:solidFill>
                <a:highlight>
                  <a:srgbClr val="E5D841"/>
                </a:highlight>
              </a:rPr>
              <a:t>о переходе на УСН</a:t>
            </a:r>
            <a:endParaRPr sz="3600">
              <a:solidFill>
                <a:srgbClr val="000000"/>
              </a:solidFill>
              <a:highlight>
                <a:srgbClr val="E5D841"/>
              </a:highlight>
            </a:endParaRPr>
          </a:p>
        </p:txBody>
      </p:sp>
      <p:sp>
        <p:nvSpPr>
          <p:cNvPr id="316" name="Google Shape;316;p56"/>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Уведомление о переходе на УСН по форме № 26.2-1 </a:t>
            </a:r>
            <a:endParaRPr/>
          </a:p>
          <a:p>
            <a:pPr marL="742950" marR="0" lvl="1" indent="-285750" algn="l" rtl="0">
              <a:lnSpc>
                <a:spcPct val="100000"/>
              </a:lnSpc>
              <a:spcBef>
                <a:spcPts val="11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утв. приказом ФНС России от 02.11.2012 № ММВ-7-3/829@</a:t>
            </a:r>
            <a:endParaRPr sz="2000" b="0" i="0" u="none" strike="noStrike" cap="none">
              <a:solidFill>
                <a:srgbClr val="C00000"/>
              </a:solidFill>
              <a:latin typeface="Roboto Thin"/>
              <a:ea typeface="Roboto Thin"/>
              <a:cs typeface="Roboto Thin"/>
              <a:sym typeface="Roboto Thin"/>
            </a:endParaRPr>
          </a:p>
          <a:p>
            <a:pPr marL="342900" marR="0" lvl="0" indent="-342900" algn="l" rtl="0">
              <a:lnSpc>
                <a:spcPct val="100000"/>
              </a:lnSpc>
              <a:spcBef>
                <a:spcPts val="60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Не указывается деятельность, в отношении которой будет применяться УСН</a:t>
            </a:r>
            <a:endParaRPr/>
          </a:p>
          <a:p>
            <a:pPr marL="342900" marR="0" lvl="0" indent="-342900" algn="l" rtl="0">
              <a:lnSpc>
                <a:spcPct val="100000"/>
              </a:lnSpc>
              <a:spcBef>
                <a:spcPts val="110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Указывается размер доходов, </a:t>
            </a:r>
            <a:r>
              <a:rPr lang="en-US" sz="2200" b="0" i="0" u="none">
                <a:solidFill>
                  <a:srgbClr val="000000"/>
                </a:solidFill>
                <a:highlight>
                  <a:srgbClr val="E5D841"/>
                </a:highlight>
                <a:latin typeface="Roboto Thin"/>
                <a:ea typeface="Roboto Thin"/>
                <a:cs typeface="Roboto Thin"/>
                <a:sym typeface="Roboto Thin"/>
              </a:rPr>
              <a:t>дата перехода (1.01.2020, код – «1») </a:t>
            </a:r>
            <a:r>
              <a:rPr lang="en-US" sz="2200" b="0" i="0" u="none">
                <a:solidFill>
                  <a:srgbClr val="5B0917"/>
                </a:solidFill>
                <a:latin typeface="Roboto Thin"/>
                <a:ea typeface="Roboto Thin"/>
                <a:cs typeface="Roboto Thin"/>
                <a:sym typeface="Roboto Thin"/>
              </a:rPr>
              <a:t>и выбранный </a:t>
            </a:r>
            <a:r>
              <a:rPr lang="en-US">
                <a:solidFill>
                  <a:srgbClr val="000000"/>
                </a:solidFill>
                <a:highlight>
                  <a:srgbClr val="E5D841"/>
                </a:highlight>
              </a:rPr>
              <a:t>объект налогообложения</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(1 – доходы, 2 – доходы минус расходы)</a:t>
            </a:r>
            <a:endParaRPr/>
          </a:p>
          <a:p>
            <a:pPr marL="342900" marR="0" lvl="0" indent="-342900" algn="l" rtl="0">
              <a:lnSpc>
                <a:spcPct val="100000"/>
              </a:lnSpc>
              <a:spcBef>
                <a:spcPts val="1100"/>
              </a:spcBef>
              <a:spcAft>
                <a:spcPts val="0"/>
              </a:spcAft>
              <a:buClr>
                <a:srgbClr val="CC0000"/>
              </a:buClr>
              <a:buSzPts val="1320"/>
              <a:buFont typeface="Noto Sans Symbols"/>
              <a:buChar char="■"/>
            </a:pPr>
            <a:r>
              <a:rPr lang="en-US">
                <a:solidFill>
                  <a:srgbClr val="000000"/>
                </a:solidFill>
                <a:highlight>
                  <a:srgbClr val="E5D841"/>
                </a:highlight>
              </a:rPr>
              <a:t>В электронном виде</a:t>
            </a:r>
            <a:endParaRPr/>
          </a:p>
          <a:p>
            <a:pPr marL="742950" marR="0" lvl="1" indent="-285750" algn="l" rtl="0">
              <a:lnSpc>
                <a:spcPct val="100000"/>
              </a:lnSpc>
              <a:spcBef>
                <a:spcPts val="11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Через «1С-Отчетность»</a:t>
            </a:r>
            <a:endParaRPr/>
          </a:p>
          <a:p>
            <a:pPr marL="742950" marR="0" lvl="1" indent="-285750" algn="l" rtl="0">
              <a:lnSpc>
                <a:spcPct val="100000"/>
              </a:lnSpc>
              <a:spcBef>
                <a:spcPts val="6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Кабинет налогоплательщика на сайте nalog.ru </a:t>
            </a:r>
            <a:endParaRPr/>
          </a:p>
          <a:p>
            <a:pPr marL="342900" marR="0" lvl="0" indent="-342900" algn="l" rtl="0">
              <a:lnSpc>
                <a:spcPct val="100000"/>
              </a:lnSpc>
              <a:spcBef>
                <a:spcPts val="600"/>
              </a:spcBef>
              <a:spcAft>
                <a:spcPts val="0"/>
              </a:spcAft>
              <a:buClr>
                <a:srgbClr val="CC0000"/>
              </a:buClr>
              <a:buSzPts val="1320"/>
              <a:buFont typeface="Noto Sans Symbols"/>
              <a:buChar char="■"/>
            </a:pPr>
            <a:r>
              <a:rPr lang="en-US">
                <a:solidFill>
                  <a:srgbClr val="000000"/>
                </a:solidFill>
                <a:highlight>
                  <a:srgbClr val="E5D841"/>
                </a:highlight>
              </a:rPr>
              <a:t>На бумаге</a:t>
            </a:r>
            <a:endParaRPr/>
          </a:p>
          <a:p>
            <a:pPr marL="742950" marR="0" lvl="1" indent="-285750" algn="l" rtl="0">
              <a:lnSpc>
                <a:spcPct val="100000"/>
              </a:lnSpc>
              <a:spcBef>
                <a:spcPts val="11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Лично в налоговую инспекцию, в которой состоите на учете</a:t>
            </a:r>
            <a:endParaRPr/>
          </a:p>
          <a:p>
            <a:pPr marL="1143000" marR="0" lvl="2" indent="-228600" algn="l" rtl="0">
              <a:lnSpc>
                <a:spcPct val="100000"/>
              </a:lnSpc>
              <a:spcBef>
                <a:spcPts val="60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31.12.2019 в ИФНС короткий день. Просили не затягивать до конца декабря ☺</a:t>
            </a:r>
            <a:endParaRPr sz="1800" b="0" i="0" u="none" strike="noStrike" cap="none">
              <a:solidFill>
                <a:srgbClr val="5B0917"/>
              </a:solidFill>
              <a:latin typeface="Roboto Thin"/>
              <a:ea typeface="Roboto Thin"/>
              <a:cs typeface="Roboto Thin"/>
              <a:sym typeface="Roboto Thin"/>
            </a:endParaRPr>
          </a:p>
          <a:p>
            <a:pPr marL="742950" marR="0" lvl="1" indent="-285750" algn="l" rtl="0">
              <a:lnSpc>
                <a:spcPct val="100000"/>
              </a:lnSpc>
              <a:spcBef>
                <a:spcPts val="36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По почте (лучше заказным письмом с уведомлением)</a:t>
            </a:r>
            <a:endParaRPr/>
          </a:p>
        </p:txBody>
      </p:sp>
      <p:sp>
        <p:nvSpPr>
          <p:cNvPr id="317" name="Google Shape;317;p56"/>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18" name="Google Shape;318;p56"/>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22"/>
        <p:cNvGrpSpPr/>
        <p:nvPr/>
      </p:nvGrpSpPr>
      <p:grpSpPr>
        <a:xfrm>
          <a:off x="0" y="0"/>
          <a:ext cx="0" cy="0"/>
          <a:chOff x="0" y="0"/>
          <a:chExt cx="0" cy="0"/>
        </a:xfrm>
      </p:grpSpPr>
      <p:sp>
        <p:nvSpPr>
          <p:cNvPr id="323" name="Google Shape;323;p57"/>
          <p:cNvSpPr txBox="1">
            <a:spLocks noGrp="1"/>
          </p:cNvSpPr>
          <p:nvPr>
            <p:ph type="title"/>
          </p:nvPr>
        </p:nvSpPr>
        <p:spPr>
          <a:xfrm>
            <a:off x="2063750" y="333375"/>
            <a:ext cx="9370800" cy="720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Внести изменения в параметры регистрации кассы</a:t>
            </a:r>
            <a:endParaRPr sz="3600">
              <a:solidFill>
                <a:srgbClr val="000000"/>
              </a:solidFill>
              <a:highlight>
                <a:srgbClr val="E5D841"/>
              </a:highlight>
            </a:endParaRPr>
          </a:p>
        </p:txBody>
      </p:sp>
      <p:sp>
        <p:nvSpPr>
          <p:cNvPr id="324" name="Google Shape;324;p57"/>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000000"/>
                </a:solidFill>
                <a:highlight>
                  <a:srgbClr val="E5D841"/>
                </a:highlight>
                <a:latin typeface="Roboto Thin"/>
                <a:ea typeface="Roboto Thin"/>
                <a:cs typeface="Roboto Thin"/>
                <a:sym typeface="Roboto Thin"/>
              </a:rPr>
              <a:t>Заявление</a:t>
            </a:r>
            <a:r>
              <a:rPr lang="en-US" sz="2200" b="0" i="0" u="none">
                <a:solidFill>
                  <a:srgbClr val="5B0917"/>
                </a:solidFill>
                <a:latin typeface="Roboto Thin"/>
                <a:ea typeface="Roboto Thin"/>
                <a:cs typeface="Roboto Thin"/>
                <a:sym typeface="Roboto Thin"/>
              </a:rPr>
              <a:t> в ФНС о перерегистрации </a:t>
            </a:r>
            <a:r>
              <a:rPr lang="en-US">
                <a:solidFill>
                  <a:srgbClr val="000000"/>
                </a:solidFill>
                <a:highlight>
                  <a:srgbClr val="E5D841"/>
                </a:highlight>
              </a:rPr>
              <a:t>подавать не нужно</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a:solidFill>
                  <a:srgbClr val="000000"/>
                </a:solidFill>
                <a:highlight>
                  <a:srgbClr val="E5D841"/>
                </a:highlight>
              </a:rPr>
              <a:t>До первой продажи</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необходимо сформировать отчет об изменении параметров регистрации, добавив к ЕНВД еще УСН</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В программах 1С это можно сделать через раздел в меню: «Подключение и настройка оборудования»</a:t>
            </a:r>
            <a:endParaRPr/>
          </a:p>
          <a:p>
            <a:pPr marL="342900" marR="0" lvl="0" indent="-259080" algn="l" rtl="0">
              <a:lnSpc>
                <a:spcPct val="100000"/>
              </a:lnSpc>
              <a:spcBef>
                <a:spcPts val="1540"/>
              </a:spcBef>
              <a:spcAft>
                <a:spcPts val="0"/>
              </a:spcAft>
              <a:buClr>
                <a:srgbClr val="CC0000"/>
              </a:buClr>
              <a:buSzPts val="1320"/>
              <a:buFont typeface="Noto Sans Symbols"/>
              <a:buNone/>
            </a:pPr>
            <a:endParaRPr sz="2200" b="0" i="0" u="none">
              <a:solidFill>
                <a:srgbClr val="5B0917"/>
              </a:solidFill>
              <a:latin typeface="Roboto Thin"/>
              <a:ea typeface="Roboto Thin"/>
              <a:cs typeface="Roboto Thin"/>
              <a:sym typeface="Roboto Thin"/>
            </a:endParaRPr>
          </a:p>
          <a:p>
            <a:pPr marL="342900" marR="0" lvl="0" indent="-259080" algn="l" rtl="0">
              <a:spcBef>
                <a:spcPts val="1540"/>
              </a:spcBef>
              <a:spcAft>
                <a:spcPts val="0"/>
              </a:spcAft>
              <a:buClr>
                <a:srgbClr val="CC0000"/>
              </a:buClr>
              <a:buSzPts val="1320"/>
              <a:buFont typeface="Noto Sans Symbols"/>
              <a:buNone/>
            </a:pPr>
            <a:endParaRPr sz="2200" b="0" i="0" u="none">
              <a:solidFill>
                <a:srgbClr val="5B0917"/>
              </a:solidFill>
              <a:latin typeface="Roboto Thin"/>
              <a:ea typeface="Roboto Thin"/>
              <a:cs typeface="Roboto Thin"/>
              <a:sym typeface="Roboto Thin"/>
            </a:endParaRPr>
          </a:p>
        </p:txBody>
      </p:sp>
      <p:sp>
        <p:nvSpPr>
          <p:cNvPr id="325" name="Google Shape;325;p57"/>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26" name="Google Shape;326;p57"/>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16</a:t>
            </a:fld>
            <a:endParaRPr/>
          </a:p>
        </p:txBody>
      </p:sp>
      <p:pic>
        <p:nvPicPr>
          <p:cNvPr id="327" name="Google Shape;327;p57"/>
          <p:cNvPicPr preferRelativeResize="0"/>
          <p:nvPr/>
        </p:nvPicPr>
        <p:blipFill rotWithShape="1">
          <a:blip r:embed="rId3">
            <a:alphaModFix/>
          </a:blip>
          <a:srcRect/>
          <a:stretch/>
        </p:blipFill>
        <p:spPr>
          <a:xfrm>
            <a:off x="2433362" y="1189012"/>
            <a:ext cx="9001123" cy="55578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2063750" y="333375"/>
            <a:ext cx="6527800" cy="720725"/>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Особенности чеков</a:t>
            </a:r>
            <a:endParaRPr sz="3600">
              <a:solidFill>
                <a:srgbClr val="000000"/>
              </a:solidFill>
              <a:highlight>
                <a:srgbClr val="E5D841"/>
              </a:highlight>
            </a:endParaRPr>
          </a:p>
        </p:txBody>
      </p:sp>
      <p:sp>
        <p:nvSpPr>
          <p:cNvPr id="333" name="Google Shape;333;p58"/>
          <p:cNvSpPr txBox="1">
            <a:spLocks noGrp="1"/>
          </p:cNvSpPr>
          <p:nvPr>
            <p:ph type="body" idx="1"/>
          </p:nvPr>
        </p:nvSpPr>
        <p:spPr>
          <a:xfrm>
            <a:off x="144462" y="1196975"/>
            <a:ext cx="11903075" cy="53276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Товары на УСН и товары на ЕНВД пробивать </a:t>
            </a:r>
            <a:r>
              <a:rPr lang="en-US" sz="2200" b="0" i="0" u="none">
                <a:solidFill>
                  <a:srgbClr val="000000"/>
                </a:solidFill>
                <a:highlight>
                  <a:srgbClr val="E5D841"/>
                </a:highlight>
                <a:latin typeface="Roboto Thin"/>
                <a:ea typeface="Roboto Thin"/>
                <a:cs typeface="Roboto Thin"/>
                <a:sym typeface="Roboto Thin"/>
              </a:rPr>
              <a:t>разными чеками</a:t>
            </a:r>
            <a:endParaRPr>
              <a:solidFill>
                <a:srgbClr val="000000"/>
              </a:solidFill>
              <a:highlight>
                <a:srgbClr val="E5D841"/>
              </a:highlight>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a:solidFill>
                  <a:srgbClr val="000000"/>
                </a:solidFill>
                <a:highlight>
                  <a:srgbClr val="E5D841"/>
                </a:highlight>
              </a:rPr>
              <a:t>тег 1055 – применяемая СНО при расчете</a:t>
            </a:r>
            <a:r>
              <a:rPr lang="en-US" sz="2200" b="0" i="0" u="none">
                <a:solidFill>
                  <a:srgbClr val="C00000"/>
                </a:solidFill>
                <a:latin typeface="Roboto Thin"/>
                <a:ea typeface="Roboto Thin"/>
                <a:cs typeface="Roboto Thin"/>
                <a:sym typeface="Roboto Thin"/>
              </a:rPr>
              <a:t> </a:t>
            </a:r>
            <a:endParaRPr sz="2200" b="0" i="0" u="none">
              <a:solidFill>
                <a:srgbClr val="5B0917"/>
              </a:solidFill>
              <a:latin typeface="Roboto Thin"/>
              <a:ea typeface="Roboto Thin"/>
              <a:cs typeface="Roboto Thin"/>
              <a:sym typeface="Roboto Thin"/>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для ФФД 1.05 и 1.1 – не является обязательным в печатной форме чека и является обязательным в электронной</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В кассовом чеке, БСО, кассовом чеке коррекции и БСО коррекции </a:t>
            </a:r>
            <a:r>
              <a:rPr lang="en-US">
                <a:solidFill>
                  <a:srgbClr val="000000"/>
                </a:solidFill>
                <a:highlight>
                  <a:srgbClr val="E5D841"/>
                </a:highlight>
              </a:rPr>
              <a:t>может быть указана только одна из применяемых пользователем систем налогообложения</a:t>
            </a:r>
            <a:endParaRPr>
              <a:solidFill>
                <a:srgbClr val="000000"/>
              </a:solidFill>
              <a:highlight>
                <a:srgbClr val="E5D841"/>
              </a:highlight>
            </a:endParaRPr>
          </a:p>
        </p:txBody>
      </p:sp>
      <p:sp>
        <p:nvSpPr>
          <p:cNvPr id="334" name="Google Shape;334;p58"/>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35" name="Google Shape;335;p58"/>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17</a:t>
            </a:fld>
            <a:endParaRPr/>
          </a:p>
        </p:txBody>
      </p:sp>
      <p:graphicFrame>
        <p:nvGraphicFramePr>
          <p:cNvPr id="336" name="Google Shape;336;p58"/>
          <p:cNvGraphicFramePr/>
          <p:nvPr/>
        </p:nvGraphicFramePr>
        <p:xfrm>
          <a:off x="717550" y="3979862"/>
          <a:ext cx="3000000" cy="3000000"/>
        </p:xfrm>
        <a:graphic>
          <a:graphicData uri="http://schemas.openxmlformats.org/drawingml/2006/table">
            <a:tbl>
              <a:tblPr>
                <a:noFill/>
                <a:tableStyleId>{9A3D2A5D-EE2C-422E-A0CF-D1CDAA9AF859}</a:tableStyleId>
              </a:tblPr>
              <a:tblGrid>
                <a:gridCol w="2184400">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gridCol w="3455975">
                  <a:extLst>
                    <a:ext uri="{9D8B030D-6E8A-4147-A177-3AD203B41FA5}">
                      <a16:colId xmlns:a16="http://schemas.microsoft.com/office/drawing/2014/main" val="20002"/>
                    </a:ext>
                  </a:extLst>
                </a:gridCol>
              </a:tblGrid>
              <a:tr h="438150">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Номер бита</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Тип системы налогообложения</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Формат печатной формы</a:t>
                      </a:r>
                      <a:endParaRPr sz="1800" b="1">
                        <a:solidFill>
                          <a:srgbClr val="FFFFFF"/>
                        </a:solidFill>
                        <a:latin typeface="Roboto"/>
                        <a:ea typeface="Roboto"/>
                        <a:cs typeface="Roboto"/>
                        <a:sym typeface="Roboto"/>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extLst>
                  <a:ext uri="{0D108BD9-81ED-4DB2-BD59-A6C34878D82A}">
                    <a16:rowId xmlns:a16="http://schemas.microsoft.com/office/drawing/2014/main" val="10000"/>
                  </a:ext>
                </a:extLst>
              </a:tr>
              <a:tr h="365125">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0</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Общая</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ОСН</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extLst>
                  <a:ext uri="{0D108BD9-81ED-4DB2-BD59-A6C34878D82A}">
                    <a16:rowId xmlns:a16="http://schemas.microsoft.com/office/drawing/2014/main" val="10001"/>
                  </a:ext>
                </a:extLst>
              </a:tr>
              <a:tr h="366700">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1</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Упрощенная доход</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УСН доход</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extLst>
                  <a:ext uri="{0D108BD9-81ED-4DB2-BD59-A6C34878D82A}">
                    <a16:rowId xmlns:a16="http://schemas.microsoft.com/office/drawing/2014/main" val="10002"/>
                  </a:ext>
                </a:extLst>
              </a:tr>
              <a:tr h="365125">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2</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Упрощенная «доход минус расход»</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УСН доход - расход</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extLst>
                  <a:ext uri="{0D108BD9-81ED-4DB2-BD59-A6C34878D82A}">
                    <a16:rowId xmlns:a16="http://schemas.microsoft.com/office/drawing/2014/main" val="10003"/>
                  </a:ext>
                </a:extLst>
              </a:tr>
              <a:tr h="365125">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3</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Единый налог на вмененный доход</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ЕНВД</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extLst>
                  <a:ext uri="{0D108BD9-81ED-4DB2-BD59-A6C34878D82A}">
                    <a16:rowId xmlns:a16="http://schemas.microsoft.com/office/drawing/2014/main" val="10004"/>
                  </a:ext>
                </a:extLst>
              </a:tr>
              <a:tr h="366700">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4</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Единый сельскохозяйственный налог</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ЕСХН</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2CBCB"/>
                    </a:solidFill>
                  </a:tcPr>
                </a:tc>
                <a:extLst>
                  <a:ext uri="{0D108BD9-81ED-4DB2-BD59-A6C34878D82A}">
                    <a16:rowId xmlns:a16="http://schemas.microsoft.com/office/drawing/2014/main" val="10005"/>
                  </a:ext>
                </a:extLst>
              </a:tr>
              <a:tr h="365125">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5</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Патентная система налогообложения</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a:latin typeface="Roboto Thin"/>
                          <a:ea typeface="Roboto Thin"/>
                          <a:cs typeface="Roboto Thin"/>
                          <a:sym typeface="Roboto Thin"/>
                        </a:rPr>
                        <a:t>ПСН</a:t>
                      </a:r>
                      <a:endParaRPr/>
                    </a:p>
                  </a:txBody>
                  <a:tcPr marL="91450" marR="91450" marT="45700" marB="45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AE7E7"/>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2063750" y="250825"/>
            <a:ext cx="6456362"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Особенности чеков</a:t>
            </a:r>
            <a:endParaRPr sz="3600">
              <a:solidFill>
                <a:srgbClr val="000000"/>
              </a:solidFill>
              <a:highlight>
                <a:srgbClr val="E5D841"/>
              </a:highlight>
            </a:endParaRPr>
          </a:p>
        </p:txBody>
      </p:sp>
      <p:sp>
        <p:nvSpPr>
          <p:cNvPr id="342" name="Google Shape;342;p59"/>
          <p:cNvSpPr txBox="1">
            <a:spLocks noGrp="1"/>
          </p:cNvSpPr>
          <p:nvPr>
            <p:ph type="body" idx="1"/>
          </p:nvPr>
        </p:nvSpPr>
        <p:spPr>
          <a:xfrm>
            <a:off x="92075"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Тег </a:t>
            </a:r>
            <a:r>
              <a:rPr lang="en-US" sz="2200" b="0" i="0" u="none">
                <a:solidFill>
                  <a:srgbClr val="000000"/>
                </a:solidFill>
                <a:highlight>
                  <a:srgbClr val="E5D841"/>
                </a:highlight>
                <a:latin typeface="Roboto Thin"/>
                <a:ea typeface="Roboto Thin"/>
                <a:cs typeface="Roboto Thin"/>
                <a:sym typeface="Roboto Thin"/>
              </a:rPr>
              <a:t>1162</a:t>
            </a:r>
            <a:r>
              <a:rPr lang="en-US" sz="2200" b="0" i="0" u="none">
                <a:solidFill>
                  <a:srgbClr val="5B0917"/>
                </a:solidFill>
                <a:latin typeface="Roboto Thin"/>
                <a:ea typeface="Roboto Thin"/>
                <a:cs typeface="Roboto Thin"/>
                <a:sym typeface="Roboto Thin"/>
              </a:rPr>
              <a:t> – код товарной номенклатуры</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Указывается только </a:t>
            </a:r>
            <a:r>
              <a:rPr lang="en-US">
                <a:solidFill>
                  <a:srgbClr val="000000"/>
                </a:solidFill>
                <a:highlight>
                  <a:srgbClr val="E5D841"/>
                </a:highlight>
              </a:rPr>
              <a:t>при продаже товара</a:t>
            </a:r>
            <a:r>
              <a:rPr lang="en-US" sz="2200" b="0" i="0" u="none">
                <a:solidFill>
                  <a:srgbClr val="5B0917"/>
                </a:solidFill>
                <a:latin typeface="Roboto Thin"/>
                <a:ea typeface="Roboto Thin"/>
                <a:cs typeface="Roboto Thin"/>
                <a:sym typeface="Roboto Thin"/>
              </a:rPr>
              <a:t>, подлежащего обязательной </a:t>
            </a:r>
            <a:r>
              <a:rPr lang="en-US">
                <a:solidFill>
                  <a:srgbClr val="000000"/>
                </a:solidFill>
                <a:highlight>
                  <a:srgbClr val="E5D841"/>
                </a:highlight>
              </a:rPr>
              <a:t>маркировке</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в печатной и электронной форме чека </a:t>
            </a:r>
            <a:r>
              <a:rPr lang="en-US">
                <a:solidFill>
                  <a:srgbClr val="000000"/>
                </a:solidFill>
                <a:highlight>
                  <a:srgbClr val="E5D841"/>
                </a:highlight>
              </a:rPr>
              <a:t>для ФФД 1.05 и 1.1.</a:t>
            </a:r>
            <a:endParaRPr sz="2200" b="0" i="0" u="none">
              <a:solidFill>
                <a:srgbClr val="C00000"/>
              </a:solidFill>
              <a:latin typeface="Roboto Thin"/>
              <a:ea typeface="Roboto Thin"/>
              <a:cs typeface="Roboto Thin"/>
              <a:sym typeface="Roboto Thin"/>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Данные в массиве представлены в виде строки, в которой: первые 2 байта - код справочника; последующие 6 байт - код идентификации группы товара; последние </a:t>
            </a:r>
            <a:endParaRPr/>
          </a:p>
          <a:p>
            <a:pPr marL="742950" marR="0" lvl="1" indent="-285750" algn="l" rtl="0">
              <a:lnSpc>
                <a:spcPct val="100000"/>
              </a:lnSpc>
              <a:spcBef>
                <a:spcPts val="1000"/>
              </a:spcBef>
              <a:spcAft>
                <a:spcPts val="0"/>
              </a:spcAft>
              <a:buClr>
                <a:srgbClr val="CC0000"/>
              </a:buClr>
              <a:buSzPts val="2000"/>
              <a:buFont typeface="Noto Sans Symbols"/>
              <a:buNone/>
            </a:pPr>
            <a:r>
              <a:rPr lang="en-US" sz="2000" b="0" i="0" u="none" strike="noStrike" cap="none">
                <a:solidFill>
                  <a:srgbClr val="5B0917"/>
                </a:solidFill>
                <a:latin typeface="Roboto Thin"/>
                <a:ea typeface="Roboto Thin"/>
                <a:cs typeface="Roboto Thin"/>
                <a:sym typeface="Roboto Thin"/>
              </a:rPr>
              <a:t>	24 байта - код идентификации экземпляра товара</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Кассовый чек (БСО), формируемый ККТ в автономном режиме, может содержать не более 10 реквизитов «предмет расчета» (тег 1059), содержащих реквизит «код товара» (тег 1162)</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Реквизиты «код товара» (тег 1162) хранятся в течение 5 лет, только если фискальный документ, содержащий эти реквизиты, был сформирован в автономном режиме </a:t>
            </a:r>
            <a:endParaRPr/>
          </a:p>
          <a:p>
            <a:pPr marL="742950" marR="0" lvl="1" indent="-158750" algn="l" rtl="0">
              <a:lnSpc>
                <a:spcPct val="100000"/>
              </a:lnSpc>
              <a:spcBef>
                <a:spcPts val="1000"/>
              </a:spcBef>
              <a:spcAft>
                <a:spcPts val="0"/>
              </a:spcAft>
              <a:buClr>
                <a:srgbClr val="CC0000"/>
              </a:buClr>
              <a:buSzPts val="2000"/>
              <a:buFont typeface="Noto Sans Symbols"/>
              <a:buNone/>
            </a:pPr>
            <a:endParaRPr sz="2000" b="0" i="0" u="none" strike="noStrike" cap="none">
              <a:solidFill>
                <a:srgbClr val="5B0917"/>
              </a:solidFill>
              <a:latin typeface="Roboto Thin"/>
              <a:ea typeface="Roboto Thin"/>
              <a:cs typeface="Roboto Thin"/>
              <a:sym typeface="Roboto Thin"/>
            </a:endParaRPr>
          </a:p>
          <a:p>
            <a:pPr marL="342900" marR="0" lvl="0" indent="-266700" algn="l" rtl="0">
              <a:spcBef>
                <a:spcPts val="10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343" name="Google Shape;343;p59"/>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44" name="Google Shape;344;p59"/>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48"/>
        <p:cNvGrpSpPr/>
        <p:nvPr/>
      </p:nvGrpSpPr>
      <p:grpSpPr>
        <a:xfrm>
          <a:off x="0" y="0"/>
          <a:ext cx="0" cy="0"/>
          <a:chOff x="0" y="0"/>
          <a:chExt cx="0" cy="0"/>
        </a:xfrm>
      </p:grpSpPr>
      <p:sp>
        <p:nvSpPr>
          <p:cNvPr id="349" name="Google Shape;349;p60"/>
          <p:cNvSpPr txBox="1">
            <a:spLocks noGrp="1"/>
          </p:cNvSpPr>
          <p:nvPr>
            <p:ph type="title"/>
          </p:nvPr>
        </p:nvSpPr>
        <p:spPr>
          <a:xfrm>
            <a:off x="2063750" y="250825"/>
            <a:ext cx="6456362"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Раздельный учет</a:t>
            </a:r>
            <a:endParaRPr sz="3600">
              <a:solidFill>
                <a:srgbClr val="000000"/>
              </a:solidFill>
              <a:highlight>
                <a:srgbClr val="E5D841"/>
              </a:highlight>
            </a:endParaRPr>
          </a:p>
        </p:txBody>
      </p:sp>
      <p:sp>
        <p:nvSpPr>
          <p:cNvPr id="350" name="Google Shape;350;p60"/>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Плательщики, совмещающие УСН и ЕНВД, </a:t>
            </a:r>
            <a:r>
              <a:rPr lang="en-US">
                <a:solidFill>
                  <a:srgbClr val="000000"/>
                </a:solidFill>
                <a:highlight>
                  <a:srgbClr val="E5D841"/>
                </a:highlight>
              </a:rPr>
              <a:t>о</a:t>
            </a:r>
            <a:r>
              <a:rPr lang="en-US" sz="2200" b="0" i="0" u="none">
                <a:solidFill>
                  <a:srgbClr val="000000"/>
                </a:solidFill>
                <a:highlight>
                  <a:srgbClr val="E5D841"/>
                </a:highlight>
                <a:latin typeface="Roboto Thin"/>
                <a:ea typeface="Roboto Thin"/>
                <a:cs typeface="Roboto Thin"/>
                <a:sym typeface="Roboto Thin"/>
              </a:rPr>
              <a:t>бязаны вести раздельный учет доходов и расходов, имущества, обязательств и хозяйственных операций</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по разным специальным налоговым режимам. </a:t>
            </a:r>
            <a:r>
              <a:rPr lang="en-US">
                <a:solidFill>
                  <a:srgbClr val="000000"/>
                </a:solidFill>
                <a:highlight>
                  <a:srgbClr val="E5D841"/>
                </a:highlight>
              </a:rPr>
              <a:t>В случае невозможности</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распределения расходов при исчислении налоговой базы по налогам, исчисляемым по разным специальным налоговым режимам, эти </a:t>
            </a:r>
            <a:r>
              <a:rPr lang="en-US">
                <a:solidFill>
                  <a:srgbClr val="000000"/>
                </a:solidFill>
                <a:highlight>
                  <a:srgbClr val="E5D841"/>
                </a:highlight>
              </a:rPr>
              <a:t>расходы распределяются пропорционально долям доходов в общем объеме доходов</a:t>
            </a:r>
            <a:r>
              <a:rPr lang="en-US" sz="2200" b="0" i="0" u="none">
                <a:solidFill>
                  <a:srgbClr val="5B0917"/>
                </a:solidFill>
                <a:latin typeface="Roboto Thin"/>
                <a:ea typeface="Roboto Thin"/>
                <a:cs typeface="Roboto Thin"/>
                <a:sym typeface="Roboto Thin"/>
              </a:rPr>
              <a:t>, полученных при применении указанных специальных налоговых режимов. В аналогичном порядке следует распределять суммы уплаченных страховых взносов</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 8 ст. 346.18, п. 7 ст. 346.26 НК РФ</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Доходы и расходы при УСН определяются нарастающим итогом с начала года (п. 5 ст. 346.18 НК РФ)</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Доходы по ЕНВД?</a:t>
            </a:r>
            <a:endParaRPr/>
          </a:p>
        </p:txBody>
      </p:sp>
      <p:sp>
        <p:nvSpPr>
          <p:cNvPr id="351" name="Google Shape;351;p60"/>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52" name="Google Shape;352;p60"/>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sp>
        <p:nvSpPr>
          <p:cNvPr id="211" name="Google Shape;211;p43"/>
          <p:cNvSpPr txBox="1">
            <a:spLocks noGrp="1"/>
          </p:cNvSpPr>
          <p:nvPr>
            <p:ph type="title" idx="4294967295"/>
          </p:nvPr>
        </p:nvSpPr>
        <p:spPr>
          <a:xfrm>
            <a:off x="2159000" y="188913"/>
            <a:ext cx="7681913" cy="865187"/>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b="0" i="0" u="none" strike="noStrike" cap="none">
                <a:solidFill>
                  <a:srgbClr val="000000"/>
                </a:solidFill>
                <a:highlight>
                  <a:srgbClr val="E5D841"/>
                </a:highlight>
                <a:latin typeface="Roboto Thin"/>
                <a:ea typeface="Roboto Thin"/>
                <a:cs typeface="Roboto Thin"/>
                <a:sym typeface="Roboto Thin"/>
              </a:rPr>
              <a:t>Какими товарами запрещено торговать на ЕНВД?</a:t>
            </a:r>
            <a:endParaRPr sz="3600">
              <a:solidFill>
                <a:srgbClr val="000000"/>
              </a:solidFill>
              <a:highlight>
                <a:srgbClr val="E5D841"/>
              </a:highlight>
            </a:endParaRPr>
          </a:p>
        </p:txBody>
      </p:sp>
      <p:sp>
        <p:nvSpPr>
          <p:cNvPr id="212" name="Google Shape;212;p43"/>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strike="noStrike" cap="none">
                <a:solidFill>
                  <a:srgbClr val="5B0917"/>
                </a:solidFill>
                <a:latin typeface="Roboto Thin"/>
                <a:ea typeface="Roboto Thin"/>
                <a:cs typeface="Roboto Thin"/>
                <a:sym typeface="Roboto Thin"/>
              </a:rPr>
              <a:t>С 1 января 2020 года </a:t>
            </a:r>
            <a:r>
              <a:rPr lang="en-US" sz="2200" b="0" i="0" u="none" strike="noStrike" cap="none">
                <a:solidFill>
                  <a:srgbClr val="000000"/>
                </a:solidFill>
                <a:highlight>
                  <a:srgbClr val="E5D841"/>
                </a:highlight>
                <a:latin typeface="Roboto Thin"/>
                <a:ea typeface="Roboto Thin"/>
                <a:cs typeface="Roboto Thin"/>
                <a:sym typeface="Roboto Thin"/>
              </a:rPr>
              <a:t>не признается розничной торговлей в целях ЕНВД</a:t>
            </a:r>
            <a:r>
              <a:rPr lang="en-US" sz="2200" b="0" i="0" u="none" strike="noStrike" cap="none">
                <a:solidFill>
                  <a:srgbClr val="C00000"/>
                </a:solidFill>
                <a:latin typeface="Roboto Thin"/>
                <a:ea typeface="Roboto Thin"/>
                <a:cs typeface="Roboto Thin"/>
                <a:sym typeface="Roboto Thin"/>
              </a:rPr>
              <a:t> </a:t>
            </a:r>
            <a:r>
              <a:rPr lang="en-US" sz="2200" b="0" i="0" u="none" strike="noStrike" cap="none">
                <a:solidFill>
                  <a:srgbClr val="5B0917"/>
                </a:solidFill>
                <a:latin typeface="Roboto Thin"/>
                <a:ea typeface="Roboto Thin"/>
                <a:cs typeface="Roboto Thin"/>
                <a:sym typeface="Roboto Thin"/>
              </a:rPr>
              <a:t>продажа следующих групп товаров, подлежащих </a:t>
            </a:r>
            <a:r>
              <a:rPr lang="en-US" sz="2200" b="0" i="0" u="none" strike="noStrike" cap="none">
                <a:solidFill>
                  <a:srgbClr val="000000"/>
                </a:solidFill>
                <a:highlight>
                  <a:srgbClr val="E5D841"/>
                </a:highlight>
                <a:latin typeface="Roboto Thin"/>
                <a:ea typeface="Roboto Thin"/>
                <a:cs typeface="Roboto Thin"/>
                <a:sym typeface="Roboto Thin"/>
              </a:rPr>
              <a:t>обязательной маркировке</a:t>
            </a:r>
            <a:r>
              <a:rPr lang="en-US" sz="2200" b="0" i="0" u="none" strike="noStrike" cap="none">
                <a:solidFill>
                  <a:srgbClr val="5B0917"/>
                </a:solidFill>
                <a:latin typeface="Roboto Thin"/>
                <a:ea typeface="Roboto Thin"/>
                <a:cs typeface="Roboto Thin"/>
                <a:sym typeface="Roboto Thin"/>
              </a:rPr>
              <a:t>:</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лекарственных средств;</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000000"/>
                </a:solidFill>
                <a:highlight>
                  <a:srgbClr val="E5D841"/>
                </a:highlight>
                <a:latin typeface="Roboto Thin"/>
                <a:ea typeface="Roboto Thin"/>
                <a:cs typeface="Roboto Thin"/>
                <a:sym typeface="Roboto Thin"/>
              </a:rPr>
              <a:t>обуви</a:t>
            </a:r>
            <a:r>
              <a:rPr lang="en-US" sz="2000" b="0" i="0" u="none" strike="noStrike" cap="none">
                <a:solidFill>
                  <a:srgbClr val="5B0917"/>
                </a:solidFill>
                <a:latin typeface="Roboto Thin"/>
                <a:ea typeface="Roboto Thin"/>
                <a:cs typeface="Roboto Thin"/>
                <a:sym typeface="Roboto Thin"/>
              </a:rPr>
              <a:t> (коды ТН ВЭД 6401 – 6405 и коды 15.20.11, 15.20.12, 15.20.13, 15.20.14, 15.20.21, 15.20.29, 15.20.31, 15.20.32 и 32.30.12 по ОК 034-2014 (КПЕС 2008));</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a:solidFill>
                  <a:srgbClr val="000000"/>
                </a:solidFill>
                <a:highlight>
                  <a:srgbClr val="E5D841"/>
                </a:highlight>
              </a:rPr>
              <a:t>предметов одежды, принадлежностей к одежде и прочих</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изделий </a:t>
            </a:r>
            <a:r>
              <a:rPr lang="en-US">
                <a:solidFill>
                  <a:srgbClr val="000000"/>
                </a:solidFill>
                <a:highlight>
                  <a:srgbClr val="E5D841"/>
                </a:highlight>
              </a:rPr>
              <a:t>из натурального меха</a:t>
            </a:r>
            <a:r>
              <a:rPr lang="en-US" sz="2000" b="0" i="0" u="none" strike="noStrike" cap="none">
                <a:solidFill>
                  <a:srgbClr val="C00000"/>
                </a:solidFill>
                <a:latin typeface="Roboto Thin"/>
                <a:ea typeface="Roboto Thin"/>
                <a:cs typeface="Roboto Thin"/>
                <a:sym typeface="Roboto Thin"/>
              </a:rPr>
              <a:t> </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chemeClr val="dk1"/>
                </a:solidFill>
                <a:latin typeface="Roboto Thin"/>
                <a:ea typeface="Roboto Thin"/>
                <a:cs typeface="Roboto Thin"/>
                <a:sym typeface="Roboto Thin"/>
              </a:rPr>
              <a:t>постановление Правительства РФ от </a:t>
            </a:r>
            <a:r>
              <a:rPr lang="en-US" sz="2000">
                <a:solidFill>
                  <a:srgbClr val="000000"/>
                </a:solidFill>
                <a:highlight>
                  <a:srgbClr val="E5D841"/>
                </a:highlight>
              </a:rPr>
              <a:t>11.08.2016 № 787</a:t>
            </a:r>
            <a:endParaRPr sz="2000">
              <a:solidFill>
                <a:srgbClr val="000000"/>
              </a:solidFill>
              <a:highlight>
                <a:srgbClr val="E5D841"/>
              </a:highlight>
            </a:endParaRPr>
          </a:p>
          <a:p>
            <a:pPr marL="1600200" marR="0" lvl="3" indent="-228600" algn="l" rtl="0">
              <a:lnSpc>
                <a:spcPct val="100000"/>
              </a:lnSpc>
              <a:spcBef>
                <a:spcPts val="68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норки (код по ТН ВЭД 4303 10 901 0)</a:t>
            </a:r>
            <a:endParaRPr/>
          </a:p>
          <a:p>
            <a:pPr marL="1600200" marR="0" lvl="3" indent="-228600" algn="l" rtl="0">
              <a:lnSpc>
                <a:spcPct val="100000"/>
              </a:lnSpc>
              <a:spcBef>
                <a:spcPts val="64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нутрии (код по ТН ВЭД 4303 10 902 0)</a:t>
            </a:r>
            <a:endParaRPr/>
          </a:p>
          <a:p>
            <a:pPr marL="1600200" marR="0" lvl="3" indent="-228600" algn="l" rtl="0">
              <a:lnSpc>
                <a:spcPct val="100000"/>
              </a:lnSpc>
              <a:spcBef>
                <a:spcPts val="64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песца или лисицы (код по ТН ВЭД 4303 10 903 0)</a:t>
            </a:r>
            <a:endParaRPr/>
          </a:p>
          <a:p>
            <a:pPr marL="1600200" marR="0" lvl="3" indent="-228600" algn="l" rtl="0">
              <a:lnSpc>
                <a:spcPct val="100000"/>
              </a:lnSpc>
              <a:spcBef>
                <a:spcPts val="64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кролика или зайца (код по ТН ВЭД 4303 10 904 0)</a:t>
            </a:r>
            <a:endParaRPr/>
          </a:p>
          <a:p>
            <a:pPr marL="1600200" marR="0" lvl="3" indent="-228600" algn="l" rtl="0">
              <a:lnSpc>
                <a:spcPct val="100000"/>
              </a:lnSpc>
              <a:spcBef>
                <a:spcPts val="64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енота (код по ТН ВЭД 4303 10 905 0)</a:t>
            </a:r>
            <a:endParaRPr/>
          </a:p>
          <a:p>
            <a:pPr marL="1600200" marR="0" lvl="3" indent="-228600" algn="l" rtl="0">
              <a:lnSpc>
                <a:spcPct val="100000"/>
              </a:lnSpc>
              <a:spcBef>
                <a:spcPts val="64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овчины (код по ТН ВЭД 4303 10 906 0)</a:t>
            </a:r>
            <a:endParaRPr/>
          </a:p>
          <a:p>
            <a:pPr marL="1600200" marR="0" lvl="3" indent="-228600" algn="l" rtl="0">
              <a:lnSpc>
                <a:spcPct val="100000"/>
              </a:lnSpc>
              <a:spcBef>
                <a:spcPts val="64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иных видов меха (код по ТН ВЭД 4303 10 908 0)</a:t>
            </a:r>
            <a:endParaRPr/>
          </a:p>
          <a:p>
            <a:pPr marL="342900" marR="0" lvl="0" indent="-281940" algn="l" rtl="0">
              <a:spcBef>
                <a:spcPts val="640"/>
              </a:spcBef>
              <a:spcAft>
                <a:spcPts val="0"/>
              </a:spcAft>
              <a:buClr>
                <a:srgbClr val="CC0000"/>
              </a:buClr>
              <a:buSzPts val="960"/>
              <a:buFont typeface="Noto Sans Symbols"/>
              <a:buNone/>
            </a:pPr>
            <a:endParaRPr sz="1600" b="0" i="0" u="none" strike="noStrike" cap="none">
              <a:solidFill>
                <a:srgbClr val="5B0917"/>
              </a:solidFill>
              <a:latin typeface="Roboto Thin"/>
              <a:ea typeface="Roboto Thin"/>
              <a:cs typeface="Roboto Thin"/>
              <a:sym typeface="Roboto Thin"/>
            </a:endParaRPr>
          </a:p>
        </p:txBody>
      </p:sp>
      <p:sp>
        <p:nvSpPr>
          <p:cNvPr id="213" name="Google Shape;213;p43"/>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14" name="Google Shape;214;p43"/>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56"/>
        <p:cNvGrpSpPr/>
        <p:nvPr/>
      </p:nvGrpSpPr>
      <p:grpSpPr>
        <a:xfrm>
          <a:off x="0" y="0"/>
          <a:ext cx="0" cy="0"/>
          <a:chOff x="0" y="0"/>
          <a:chExt cx="0" cy="0"/>
        </a:xfrm>
      </p:grpSpPr>
      <p:sp>
        <p:nvSpPr>
          <p:cNvPr id="357" name="Google Shape;357;p61"/>
          <p:cNvSpPr txBox="1">
            <a:spLocks noGrp="1"/>
          </p:cNvSpPr>
          <p:nvPr>
            <p:ph type="title"/>
          </p:nvPr>
        </p:nvSpPr>
        <p:spPr>
          <a:xfrm>
            <a:off x="2063750" y="250825"/>
            <a:ext cx="6456362"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Раздельный учет</a:t>
            </a:r>
            <a:endParaRPr sz="3600">
              <a:solidFill>
                <a:srgbClr val="000000"/>
              </a:solidFill>
              <a:highlight>
                <a:srgbClr val="E5D841"/>
              </a:highlight>
            </a:endParaRPr>
          </a:p>
        </p:txBody>
      </p:sp>
      <p:sp>
        <p:nvSpPr>
          <p:cNvPr id="358" name="Google Shape;358;p61"/>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Настроить счета учета номенклатуры:</a:t>
            </a:r>
            <a:endParaRPr/>
          </a:p>
          <a:p>
            <a:pPr marL="742950" marR="0" lvl="1" indent="-285750" algn="l" rtl="0">
              <a:lnSpc>
                <a:spcPct val="100000"/>
              </a:lnSpc>
              <a:spcBef>
                <a:spcPts val="1000"/>
              </a:spcBef>
              <a:spcAft>
                <a:spcPts val="0"/>
              </a:spcAft>
              <a:buSzPts val="2000"/>
              <a:buChar char="▪"/>
            </a:pPr>
            <a:r>
              <a:rPr lang="en-US">
                <a:solidFill>
                  <a:srgbClr val="000000"/>
                </a:solidFill>
                <a:highlight>
                  <a:srgbClr val="E5D841"/>
                </a:highlight>
              </a:rPr>
              <a:t>настройка</a:t>
            </a:r>
            <a:r>
              <a:rPr lang="en-US" sz="2000" b="0" i="0" u="none" strike="noStrike" cap="none">
                <a:solidFill>
                  <a:srgbClr val="000000"/>
                </a:solidFill>
                <a:highlight>
                  <a:srgbClr val="E5D841"/>
                </a:highlight>
                <a:latin typeface="Roboto Thin"/>
                <a:ea typeface="Roboto Thin"/>
                <a:cs typeface="Roboto Thin"/>
                <a:sym typeface="Roboto Thin"/>
              </a:rPr>
              <a:t> по группе товаров </a:t>
            </a:r>
            <a:endParaRPr>
              <a:solidFill>
                <a:srgbClr val="000000"/>
              </a:solidFill>
              <a:highlight>
                <a:srgbClr val="E5D841"/>
              </a:highlight>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a:solidFill>
                  <a:srgbClr val="000000"/>
                </a:solidFill>
                <a:highlight>
                  <a:srgbClr val="E5D841"/>
                </a:highlight>
              </a:rPr>
              <a:t>настройка по виду номенклатуры </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Для УСН:</a:t>
            </a:r>
            <a:endParaRPr/>
          </a:p>
          <a:p>
            <a:pPr marL="1600200" marR="0" lvl="3" indent="-228600" algn="l" rtl="0">
              <a:lnSpc>
                <a:spcPct val="100000"/>
              </a:lnSpc>
              <a:spcBef>
                <a:spcPts val="68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доходов – на счете 90.01.1, расходов – на счете 90.02.1</a:t>
            </a:r>
            <a:endParaRPr/>
          </a:p>
          <a:p>
            <a:pPr marL="1143000" marR="0" lvl="2" indent="-228600" algn="l" rtl="0">
              <a:lnSpc>
                <a:spcPct val="100000"/>
              </a:lnSpc>
              <a:spcBef>
                <a:spcPts val="68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Для ЕНВД</a:t>
            </a:r>
            <a:endParaRPr/>
          </a:p>
          <a:p>
            <a:pPr marL="1600200" marR="0" lvl="3" indent="-228600" algn="l" rtl="0">
              <a:lnSpc>
                <a:spcPct val="100000"/>
              </a:lnSpc>
              <a:spcBef>
                <a:spcPts val="680"/>
              </a:spcBef>
              <a:spcAft>
                <a:spcPts val="0"/>
              </a:spcAft>
              <a:buClr>
                <a:srgbClr val="CC0000"/>
              </a:buClr>
              <a:buSzPts val="1600"/>
              <a:buFont typeface="Times New Roman"/>
              <a:buChar char="▪"/>
            </a:pPr>
            <a:r>
              <a:rPr lang="en-US" sz="1600" b="0" i="0" u="none" strike="noStrike" cap="none">
                <a:solidFill>
                  <a:srgbClr val="5B0917"/>
                </a:solidFill>
                <a:latin typeface="Roboto Thin"/>
                <a:ea typeface="Roboto Thin"/>
                <a:cs typeface="Roboto Thin"/>
                <a:sym typeface="Roboto Thin"/>
              </a:rPr>
              <a:t>доходов – на счете 90.01.2 и расходов – на счете 90.02.2</a:t>
            </a:r>
            <a:endParaRPr/>
          </a:p>
          <a:p>
            <a:pPr marL="342900" marR="0" lvl="0" indent="-342900" algn="l" rtl="0">
              <a:lnSpc>
                <a:spcPct val="100000"/>
              </a:lnSpc>
              <a:spcBef>
                <a:spcPts val="76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Настроить онлайн-кассу, введя </a:t>
            </a:r>
            <a:r>
              <a:rPr lang="en-US" sz="2200" b="0" i="0" u="none">
                <a:solidFill>
                  <a:srgbClr val="000000"/>
                </a:solidFill>
                <a:highlight>
                  <a:srgbClr val="E5D841"/>
                </a:highlight>
                <a:latin typeface="Roboto Thin"/>
                <a:ea typeface="Roboto Thin"/>
                <a:cs typeface="Roboto Thin"/>
                <a:sym typeface="Roboto Thin"/>
              </a:rPr>
              <a:t>реализацию «по отделам»</a:t>
            </a:r>
            <a:r>
              <a:rPr lang="en-US" sz="2200" b="0" i="0" u="none">
                <a:solidFill>
                  <a:srgbClr val="5B0917"/>
                </a:solidFill>
                <a:latin typeface="Roboto Thin"/>
                <a:ea typeface="Roboto Thin"/>
                <a:cs typeface="Roboto Thin"/>
                <a:sym typeface="Roboto Thin"/>
              </a:rPr>
              <a:t>, чтобы разделить выручку в отчете о закрытии смены</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Пробивать продажи товара на УСН и товара на ЕНВД </a:t>
            </a:r>
            <a:r>
              <a:rPr lang="en-US">
                <a:solidFill>
                  <a:srgbClr val="000000"/>
                </a:solidFill>
                <a:highlight>
                  <a:srgbClr val="E5D841"/>
                </a:highlight>
              </a:rPr>
              <a:t>разными чеками</a:t>
            </a:r>
            <a:r>
              <a:rPr lang="en-US" sz="2200" b="0" i="0" u="none">
                <a:solidFill>
                  <a:srgbClr val="5B0917"/>
                </a:solidFill>
                <a:latin typeface="Roboto Thin"/>
                <a:ea typeface="Roboto Thin"/>
                <a:cs typeface="Roboto Thin"/>
                <a:sym typeface="Roboto Thin"/>
              </a:rPr>
              <a:t>, указывая в теге 1055 – нужный вид  СНО</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Программа 1С сама будет разделять товары по чекам и указывать правильный тег 1055</a:t>
            </a:r>
            <a:endParaRPr/>
          </a:p>
          <a:p>
            <a:pPr marL="342900" marR="0" lvl="0" indent="-266700" algn="l" rtl="0">
              <a:spcBef>
                <a:spcPts val="10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359" name="Google Shape;359;p61"/>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60" name="Google Shape;360;p61"/>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64"/>
        <p:cNvGrpSpPr/>
        <p:nvPr/>
      </p:nvGrpSpPr>
      <p:grpSpPr>
        <a:xfrm>
          <a:off x="0" y="0"/>
          <a:ext cx="0" cy="0"/>
          <a:chOff x="0" y="0"/>
          <a:chExt cx="0" cy="0"/>
        </a:xfrm>
      </p:grpSpPr>
      <p:sp>
        <p:nvSpPr>
          <p:cNvPr id="365" name="Google Shape;365;p62"/>
          <p:cNvSpPr txBox="1">
            <a:spLocks noGrp="1"/>
          </p:cNvSpPr>
          <p:nvPr>
            <p:ph type="title"/>
          </p:nvPr>
        </p:nvSpPr>
        <p:spPr>
          <a:xfrm>
            <a:off x="860225" y="188900"/>
            <a:ext cx="7731300" cy="865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Как показывать доходы от продажи до и после 1 марта 2020 года</a:t>
            </a:r>
            <a:endParaRPr sz="3600">
              <a:solidFill>
                <a:srgbClr val="000000"/>
              </a:solidFill>
              <a:highlight>
                <a:srgbClr val="E5D841"/>
              </a:highlight>
            </a:endParaRPr>
          </a:p>
        </p:txBody>
      </p:sp>
      <p:sp>
        <p:nvSpPr>
          <p:cNvPr id="366" name="Google Shape;366;p62"/>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До 1 марта 2020 года</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000000"/>
                </a:solidFill>
                <a:highlight>
                  <a:srgbClr val="E5D841"/>
                </a:highlight>
                <a:latin typeface="Roboto Thin"/>
                <a:ea typeface="Roboto Thin"/>
                <a:cs typeface="Roboto Thin"/>
                <a:sym typeface="Roboto Thin"/>
              </a:rPr>
              <a:t>вся выручка</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от продажи всех товаров считается полученной в рамках </a:t>
            </a:r>
            <a:r>
              <a:rPr lang="en-US">
                <a:solidFill>
                  <a:srgbClr val="000000"/>
                </a:solidFill>
                <a:highlight>
                  <a:srgbClr val="E5D841"/>
                </a:highlight>
              </a:rPr>
              <a:t>ЕНВД</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по </a:t>
            </a:r>
            <a:r>
              <a:rPr lang="en-US">
                <a:solidFill>
                  <a:srgbClr val="000000"/>
                </a:solidFill>
                <a:highlight>
                  <a:srgbClr val="E5D841"/>
                </a:highlight>
              </a:rPr>
              <a:t>УСН выручку не показываем</a:t>
            </a:r>
            <a:r>
              <a:rPr lang="en-US" sz="2000" b="0" i="0" u="none" strike="noStrike" cap="none">
                <a:solidFill>
                  <a:srgbClr val="5B0917"/>
                </a:solidFill>
                <a:latin typeface="Roboto Thin"/>
                <a:ea typeface="Roboto Thin"/>
                <a:cs typeface="Roboto Thin"/>
                <a:sym typeface="Roboto Thin"/>
              </a:rPr>
              <a:t>, в </a:t>
            </a:r>
            <a:r>
              <a:rPr lang="en-US">
                <a:solidFill>
                  <a:srgbClr val="000000"/>
                </a:solidFill>
                <a:highlight>
                  <a:srgbClr val="E5D841"/>
                </a:highlight>
              </a:rPr>
              <a:t>книгу</a:t>
            </a:r>
            <a:r>
              <a:rPr lang="en-US" sz="2000" b="0" i="0" u="none" strike="noStrike" cap="none">
                <a:solidFill>
                  <a:srgbClr val="5B0917"/>
                </a:solidFill>
                <a:latin typeface="Roboto Thin"/>
                <a:ea typeface="Roboto Thin"/>
                <a:cs typeface="Roboto Thin"/>
                <a:sym typeface="Roboto Thin"/>
              </a:rPr>
              <a:t> учета доходов и расходов </a:t>
            </a:r>
            <a:r>
              <a:rPr lang="en-US">
                <a:solidFill>
                  <a:srgbClr val="000000"/>
                </a:solidFill>
                <a:highlight>
                  <a:srgbClr val="E5D841"/>
                </a:highlight>
              </a:rPr>
              <a:t>не включаем</a:t>
            </a:r>
            <a:endParaRPr>
              <a:solidFill>
                <a:srgbClr val="000000"/>
              </a:solidFill>
              <a:highlight>
                <a:srgbClr val="E5D841"/>
              </a:highlight>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После 1 марта 2020 года доходы </a:t>
            </a:r>
            <a:r>
              <a:rPr lang="en-US" sz="2000">
                <a:solidFill>
                  <a:srgbClr val="000000"/>
                </a:solidFill>
                <a:highlight>
                  <a:srgbClr val="E5D841"/>
                </a:highlight>
              </a:rPr>
              <a:t>учитываем раздельно</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по выручке </a:t>
            </a:r>
            <a:r>
              <a:rPr lang="en-US">
                <a:solidFill>
                  <a:srgbClr val="000000"/>
                </a:solidFill>
                <a:highlight>
                  <a:srgbClr val="E5D841"/>
                </a:highlight>
              </a:rPr>
              <a:t>от продажи товаров на ЕНВД</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платим ЕНВД ежеквартально</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если торговля </a:t>
            </a:r>
            <a:r>
              <a:rPr lang="en-US" sz="1800" b="0" i="0" u="none" strike="noStrike" cap="none">
                <a:solidFill>
                  <a:srgbClr val="000000"/>
                </a:solidFill>
                <a:highlight>
                  <a:srgbClr val="E5D841"/>
                </a:highlight>
                <a:latin typeface="Roboto Thin"/>
                <a:ea typeface="Roboto Thin"/>
                <a:cs typeface="Roboto Thin"/>
                <a:sym typeface="Roboto Thin"/>
              </a:rPr>
              <a:t>ведется в одном магазине (павильоне), то вся площадь учитывается для целей ЕНВД</a:t>
            </a:r>
            <a:endParaRPr>
              <a:solidFill>
                <a:srgbClr val="000000"/>
              </a:solidFill>
              <a:highlight>
                <a:srgbClr val="E5D841"/>
              </a:highlight>
            </a:endParaRPr>
          </a:p>
          <a:p>
            <a:pPr marL="1600200" marR="0" lvl="3" indent="-228600" algn="l" rtl="0">
              <a:lnSpc>
                <a:spcPct val="100000"/>
              </a:lnSpc>
              <a:spcBef>
                <a:spcPts val="640"/>
              </a:spcBef>
              <a:spcAft>
                <a:spcPts val="0"/>
              </a:spcAft>
              <a:buClr>
                <a:srgbClr val="CC0000"/>
              </a:buClr>
              <a:buSzPts val="1400"/>
              <a:buFont typeface="Times New Roman"/>
              <a:buChar char="▪"/>
            </a:pPr>
            <a:r>
              <a:rPr lang="en-US" sz="1400" b="0" i="0" u="none" strike="noStrike" cap="none">
                <a:solidFill>
                  <a:srgbClr val="5B0917"/>
                </a:solidFill>
                <a:latin typeface="Roboto Thin"/>
                <a:ea typeface="Roboto Thin"/>
                <a:cs typeface="Roboto Thin"/>
                <a:sym typeface="Roboto Thin"/>
              </a:rPr>
              <a:t>письма Минфина России от 11.09.2012 N 03-11-11/276, от 29.03.2011 N 03-11-11/74, от 06.09.2010 N 03-11-06/3/123, от 22.04.2009 N 03-11-06/3/101</a:t>
            </a:r>
            <a:endParaRPr/>
          </a:p>
          <a:p>
            <a:pPr marL="742950" marR="0" lvl="1" indent="-285750" algn="l" rtl="0">
              <a:lnSpc>
                <a:spcPct val="100000"/>
              </a:lnSpc>
              <a:spcBef>
                <a:spcPts val="68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выручку </a:t>
            </a:r>
            <a:r>
              <a:rPr lang="en-US">
                <a:solidFill>
                  <a:srgbClr val="000000"/>
                </a:solidFill>
                <a:highlight>
                  <a:srgbClr val="E5D841"/>
                </a:highlight>
              </a:rPr>
              <a:t>от продажи товаров на УСН включаем в книгу доходов и расходов</a:t>
            </a:r>
            <a:r>
              <a:rPr lang="en-US" sz="2000" b="0" i="0" u="none" strike="noStrike" cap="none">
                <a:solidFill>
                  <a:srgbClr val="5B0917"/>
                </a:solidFill>
                <a:latin typeface="Roboto Thin"/>
                <a:ea typeface="Roboto Thin"/>
                <a:cs typeface="Roboto Thin"/>
                <a:sym typeface="Roboto Thin"/>
              </a:rPr>
              <a:t>, платим авансовые платежи и налог за год (в соответствии с выбранным объектом обложения по ставке)</a:t>
            </a:r>
            <a:endParaRPr/>
          </a:p>
          <a:p>
            <a:pPr marL="1143000" marR="0" lvl="2" indent="-228600" algn="l" rtl="0">
              <a:lnSpc>
                <a:spcPct val="100000"/>
              </a:lnSpc>
              <a:spcBef>
                <a:spcPts val="1000"/>
              </a:spcBef>
              <a:spcAft>
                <a:spcPts val="0"/>
              </a:spcAft>
              <a:buClr>
                <a:srgbClr val="CC0000"/>
              </a:buClr>
              <a:buSzPts val="1600"/>
              <a:buFont typeface="Noto Sans Symbols"/>
              <a:buChar char="▪"/>
            </a:pPr>
            <a:r>
              <a:rPr lang="en-US" sz="2000" b="0" i="0" u="none" strike="noStrike" cap="none">
                <a:solidFill>
                  <a:srgbClr val="5B0917"/>
                </a:solidFill>
                <a:latin typeface="Roboto Thin"/>
                <a:ea typeface="Roboto Thin"/>
                <a:cs typeface="Roboto Thin"/>
                <a:sym typeface="Roboto Thin"/>
              </a:rPr>
              <a:t>авансовый платеж за 1-й квартал 2020 года по УСН платим только исходя из выручки за март</a:t>
            </a:r>
            <a:endParaRPr/>
          </a:p>
          <a:p>
            <a:pPr marL="342900" marR="0" lvl="0" indent="-266700" algn="l" rtl="0">
              <a:spcBef>
                <a:spcPts val="8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367" name="Google Shape;367;p62"/>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68" name="Google Shape;368;p62"/>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72"/>
        <p:cNvGrpSpPr/>
        <p:nvPr/>
      </p:nvGrpSpPr>
      <p:grpSpPr>
        <a:xfrm>
          <a:off x="0" y="0"/>
          <a:ext cx="0" cy="0"/>
          <a:chOff x="0" y="0"/>
          <a:chExt cx="0" cy="0"/>
        </a:xfrm>
      </p:grpSpPr>
      <p:sp>
        <p:nvSpPr>
          <p:cNvPr id="373" name="Google Shape;373;p63"/>
          <p:cNvSpPr txBox="1">
            <a:spLocks noGrp="1"/>
          </p:cNvSpPr>
          <p:nvPr>
            <p:ph type="title"/>
          </p:nvPr>
        </p:nvSpPr>
        <p:spPr>
          <a:xfrm>
            <a:off x="1316900" y="188900"/>
            <a:ext cx="7274700" cy="865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Почему выгодно продать все остатки до 1 марта 2020 года?</a:t>
            </a:r>
            <a:endParaRPr sz="3600">
              <a:solidFill>
                <a:srgbClr val="000000"/>
              </a:solidFill>
              <a:highlight>
                <a:srgbClr val="E5D841"/>
              </a:highlight>
            </a:endParaRPr>
          </a:p>
        </p:txBody>
      </p:sp>
      <p:sp>
        <p:nvSpPr>
          <p:cNvPr id="374" name="Google Shape;374;p63"/>
          <p:cNvSpPr txBox="1">
            <a:spLocks noGrp="1"/>
          </p:cNvSpPr>
          <p:nvPr>
            <p:ph type="body" idx="1"/>
          </p:nvPr>
        </p:nvSpPr>
        <p:spPr>
          <a:xfrm>
            <a:off x="92075" y="1336675"/>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УСН – кассовый метод:</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000000"/>
                </a:solidFill>
                <a:highlight>
                  <a:srgbClr val="E5D841"/>
                </a:highlight>
                <a:latin typeface="Roboto Thin"/>
                <a:ea typeface="Roboto Thin"/>
                <a:cs typeface="Roboto Thin"/>
                <a:sym typeface="Roboto Thin"/>
              </a:rPr>
              <a:t>Доходы</a:t>
            </a:r>
            <a:r>
              <a:rPr lang="en-US" sz="2000" b="0" i="0" u="none" strike="noStrike" cap="none">
                <a:solidFill>
                  <a:srgbClr val="5B0917"/>
                </a:solidFill>
                <a:latin typeface="Roboto Thin"/>
                <a:ea typeface="Roboto Thin"/>
                <a:cs typeface="Roboto Thin"/>
                <a:sym typeface="Roboto Thin"/>
              </a:rPr>
              <a:t> учитываются в </a:t>
            </a:r>
            <a:r>
              <a:rPr lang="en-US">
                <a:solidFill>
                  <a:srgbClr val="000000"/>
                </a:solidFill>
                <a:highlight>
                  <a:srgbClr val="E5D841"/>
                </a:highlight>
              </a:rPr>
              <a:t>момент поступления</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денег</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a:solidFill>
                  <a:srgbClr val="000000"/>
                </a:solidFill>
                <a:highlight>
                  <a:srgbClr val="E5D841"/>
                </a:highlight>
              </a:rPr>
              <a:t>Расходы</a:t>
            </a:r>
            <a:r>
              <a:rPr lang="en-US" sz="2000" b="0" i="0" u="none" strike="noStrike" cap="none">
                <a:solidFill>
                  <a:srgbClr val="5B0917"/>
                </a:solidFill>
                <a:latin typeface="Roboto Thin"/>
                <a:ea typeface="Roboto Thin"/>
                <a:cs typeface="Roboto Thin"/>
                <a:sym typeface="Roboto Thin"/>
              </a:rPr>
              <a:t> на приобретение товаров – </a:t>
            </a:r>
            <a:r>
              <a:rPr lang="en-US">
                <a:solidFill>
                  <a:srgbClr val="000000"/>
                </a:solidFill>
                <a:highlight>
                  <a:srgbClr val="E5D841"/>
                </a:highlight>
              </a:rPr>
              <a:t>по мере реализации</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этих товаров</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Если товары приобретены в период применения ЕНВД, а проданы на УСН, то </a:t>
            </a:r>
            <a:r>
              <a:rPr lang="en-US">
                <a:solidFill>
                  <a:srgbClr val="000000"/>
                </a:solidFill>
                <a:highlight>
                  <a:srgbClr val="E5D841"/>
                </a:highlight>
              </a:rPr>
              <a:t>расходы на их покупку не учитываются в целях УСН</a:t>
            </a:r>
            <a:endParaRPr>
              <a:solidFill>
                <a:srgbClr val="000000"/>
              </a:solidFill>
              <a:highlight>
                <a:srgbClr val="E5D841"/>
              </a:highlight>
            </a:endParaRPr>
          </a:p>
          <a:p>
            <a:pPr marL="742950" marR="0" lvl="1" indent="-285750" algn="l" rtl="0">
              <a:lnSpc>
                <a:spcPct val="100000"/>
              </a:lnSpc>
              <a:spcBef>
                <a:spcPts val="1420"/>
              </a:spcBef>
              <a:spcAft>
                <a:spcPts val="0"/>
              </a:spcAft>
              <a:buClr>
                <a:srgbClr val="CC0000"/>
              </a:buClr>
              <a:buSzPts val="1600"/>
              <a:buFont typeface="Noto Sans Symbols"/>
              <a:buChar char="▪"/>
            </a:pPr>
            <a:r>
              <a:rPr lang="en-US" sz="1600" b="0" i="0" u="none" strike="noStrike" cap="none">
                <a:solidFill>
                  <a:srgbClr val="5B0917"/>
                </a:solidFill>
                <a:latin typeface="Roboto Thin"/>
                <a:ea typeface="Roboto Thin"/>
                <a:cs typeface="Roboto Thin"/>
                <a:sym typeface="Roboto Thin"/>
              </a:rPr>
              <a:t>Письмо Минфина России от 20.11.2019 N 03-11-06/89836</a:t>
            </a:r>
            <a:endParaRPr/>
          </a:p>
          <a:p>
            <a:pPr marL="342900" marR="0" lvl="0" indent="-342900" algn="l" rtl="0">
              <a:lnSpc>
                <a:spcPct val="100000"/>
              </a:lnSpc>
              <a:spcBef>
                <a:spcPts val="92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Если товары переданы покупателю на ЕНВД, а деньги за них поступили в период применения УСН, то </a:t>
            </a:r>
            <a:r>
              <a:rPr lang="en-US" sz="2200" b="0" i="0" u="none">
                <a:solidFill>
                  <a:srgbClr val="000000"/>
                </a:solidFill>
                <a:highlight>
                  <a:srgbClr val="E5D841"/>
                </a:highlight>
                <a:latin typeface="Roboto Thin"/>
                <a:ea typeface="Roboto Thin"/>
                <a:cs typeface="Roboto Thin"/>
                <a:sym typeface="Roboto Thin"/>
              </a:rPr>
              <a:t>доходы от продажи не учитываются в целях УСН</a:t>
            </a:r>
            <a:endParaRPr>
              <a:solidFill>
                <a:srgbClr val="000000"/>
              </a:solidFill>
              <a:highlight>
                <a:srgbClr val="E5D841"/>
              </a:highlight>
            </a:endParaRPr>
          </a:p>
          <a:p>
            <a:pPr marL="742950" marR="0" lvl="1" indent="-285750" algn="l" rtl="0">
              <a:lnSpc>
                <a:spcPct val="100000"/>
              </a:lnSpc>
              <a:spcBef>
                <a:spcPts val="1420"/>
              </a:spcBef>
              <a:spcAft>
                <a:spcPts val="0"/>
              </a:spcAft>
              <a:buClr>
                <a:srgbClr val="CC0000"/>
              </a:buClr>
              <a:buSzPts val="1600"/>
              <a:buFont typeface="Noto Sans Symbols"/>
              <a:buChar char="▪"/>
            </a:pPr>
            <a:r>
              <a:rPr lang="en-US" sz="1600" b="0" i="0" u="none" strike="noStrike" cap="none">
                <a:solidFill>
                  <a:srgbClr val="5B0917"/>
                </a:solidFill>
                <a:latin typeface="Roboto Thin"/>
                <a:ea typeface="Roboto Thin"/>
                <a:cs typeface="Roboto Thin"/>
                <a:sym typeface="Roboto Thin"/>
              </a:rPr>
              <a:t>письма Минфина России от 01.04.2019 № 03-11-11/22190</a:t>
            </a:r>
            <a:endParaRPr/>
          </a:p>
        </p:txBody>
      </p:sp>
      <p:sp>
        <p:nvSpPr>
          <p:cNvPr id="375" name="Google Shape;375;p63"/>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76" name="Google Shape;376;p63"/>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80"/>
        <p:cNvGrpSpPr/>
        <p:nvPr/>
      </p:nvGrpSpPr>
      <p:grpSpPr>
        <a:xfrm>
          <a:off x="0" y="0"/>
          <a:ext cx="0" cy="0"/>
          <a:chOff x="0" y="0"/>
          <a:chExt cx="0" cy="0"/>
        </a:xfrm>
      </p:grpSpPr>
      <p:sp>
        <p:nvSpPr>
          <p:cNvPr id="381" name="Google Shape;381;p64"/>
          <p:cNvSpPr txBox="1">
            <a:spLocks noGrp="1"/>
          </p:cNvSpPr>
          <p:nvPr>
            <p:ph type="title"/>
          </p:nvPr>
        </p:nvSpPr>
        <p:spPr>
          <a:xfrm>
            <a:off x="2063750" y="260350"/>
            <a:ext cx="6527800"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Вместо послесловия</a:t>
            </a:r>
            <a:endParaRPr sz="3600">
              <a:solidFill>
                <a:srgbClr val="000000"/>
              </a:solidFill>
              <a:highlight>
                <a:srgbClr val="E5D841"/>
              </a:highlight>
            </a:endParaRPr>
          </a:p>
        </p:txBody>
      </p:sp>
      <p:sp>
        <p:nvSpPr>
          <p:cNvPr id="382" name="Google Shape;382;p64"/>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С 2021 года ЕНВД как специальный режим налогообложения перестает существовать</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 п. 8 ст. 5 Федерального закона от 29.06.2012 № 97-ФЗ: </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000000"/>
                </a:solidFill>
                <a:highlight>
                  <a:srgbClr val="E5D841"/>
                </a:highlight>
                <a:latin typeface="Roboto Thin"/>
                <a:ea typeface="Roboto Thin"/>
                <a:cs typeface="Roboto Thin"/>
                <a:sym typeface="Roboto Thin"/>
              </a:rPr>
              <a:t>Положения главы 26.3 части второй Налогового кодекса Российской Федерации не применяются с 1 января 2021 года</a:t>
            </a:r>
            <a:r>
              <a:rPr lang="en-US" sz="2000" b="0" i="0" u="none" strike="noStrike" cap="none">
                <a:solidFill>
                  <a:srgbClr val="C00000"/>
                </a:solidFill>
                <a:latin typeface="Roboto Thin"/>
                <a:ea typeface="Roboto Thin"/>
                <a:cs typeface="Roboto Thin"/>
                <a:sym typeface="Roboto Thin"/>
              </a:rPr>
              <a:t> </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Письмо Минфина России от 13.08.2019 № 03-11-11/60989</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продление ЕНВД после 2020 года не планируется</a:t>
            </a:r>
            <a:endParaRPr/>
          </a:p>
        </p:txBody>
      </p:sp>
      <p:sp>
        <p:nvSpPr>
          <p:cNvPr id="383" name="Google Shape;383;p64"/>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384" name="Google Shape;384;p64"/>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5"/>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Какие процессы работы с товаром затрагивает маркировка</a:t>
            </a:r>
            <a:endParaRPr sz="3600">
              <a:solidFill>
                <a:srgbClr val="000000"/>
              </a:solidFill>
              <a:highlight>
                <a:srgbClr val="E5D841"/>
              </a:highlight>
              <a:latin typeface="Roboto Thin"/>
              <a:ea typeface="Roboto Thin"/>
              <a:cs typeface="Roboto Thin"/>
              <a:sym typeface="Roboto Thin"/>
            </a:endParaRPr>
          </a:p>
        </p:txBody>
      </p:sp>
      <p:sp>
        <p:nvSpPr>
          <p:cNvPr id="391" name="Google Shape;391;p65"/>
          <p:cNvSpPr txBox="1">
            <a:spLocks noGrp="1"/>
          </p:cNvSpPr>
          <p:nvPr>
            <p:ph type="body" idx="4294967295"/>
          </p:nvPr>
        </p:nvSpPr>
        <p:spPr>
          <a:xfrm>
            <a:off x="273049" y="1484312"/>
            <a:ext cx="11775300" cy="511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CC0000"/>
              </a:buClr>
              <a:buSzPts val="2000"/>
              <a:buFont typeface="Arial"/>
              <a:buChar char="•"/>
            </a:pPr>
            <a:r>
              <a:rPr lang="en-US" sz="2000" b="0" i="0" u="none" strike="noStrike" cap="none">
                <a:solidFill>
                  <a:schemeClr val="dk1"/>
                </a:solidFill>
                <a:latin typeface="Arial"/>
                <a:ea typeface="Arial"/>
                <a:cs typeface="Arial"/>
                <a:sym typeface="Arial"/>
              </a:rPr>
              <a:t>Исполнить требования регуляторов, не используя средства автоматизации, на данный момент практически невозможно</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strike="noStrike" cap="none">
                <a:solidFill>
                  <a:schemeClr val="dk1"/>
                </a:solidFill>
                <a:latin typeface="Arial"/>
                <a:ea typeface="Arial"/>
                <a:cs typeface="Arial"/>
                <a:sym typeface="Arial"/>
              </a:rPr>
              <a:t>Компании нужно проанализировать все процессы работы с товаром, такие как:</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Маркировка производимой продукции;</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Импорт – до ввоза на территорию страны:</a:t>
            </a:r>
            <a:endParaRPr/>
          </a:p>
          <a:p>
            <a:pPr marL="1143000" marR="0" lvl="2" indent="-228600" algn="l" rtl="0">
              <a:lnSpc>
                <a:spcPct val="8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договоренности с производителями, использование услуг перевозчиков и т. д.</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Все операции, в результате которых происходит изменение собственника товара</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Продажа продукции в розницу; </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Возврат товаров из розницы;</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Списание товаров; </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По ряду товаров подразумевается маркировка остатков; </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Агрегация упаковок для использования в документах ЭДО;</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Комиссионная и дистанционная торговля;</a:t>
            </a:r>
            <a:endParaRPr/>
          </a:p>
          <a:p>
            <a:pPr marL="742950" marR="0" lvl="1" indent="-285750" algn="l" rtl="0">
              <a:lnSpc>
                <a:spcPct val="80000"/>
              </a:lnSpc>
              <a:spcBef>
                <a:spcPts val="40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Перемаркировка товаров</a:t>
            </a:r>
            <a:r>
              <a:rPr lang="en-US" sz="20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342900" marR="0" lvl="0" indent="-228600" algn="l" rtl="0">
              <a:spcBef>
                <a:spcPts val="360"/>
              </a:spcBef>
              <a:spcAft>
                <a:spcPts val="0"/>
              </a:spcAft>
              <a:buClr>
                <a:srgbClr val="CC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Как начать работать в системе маркировки</a:t>
            </a:r>
            <a:endParaRPr sz="3600">
              <a:solidFill>
                <a:srgbClr val="000000"/>
              </a:solidFill>
              <a:highlight>
                <a:srgbClr val="E5D841"/>
              </a:highlight>
              <a:latin typeface="Roboto Thin"/>
              <a:ea typeface="Roboto Thin"/>
              <a:cs typeface="Roboto Thin"/>
              <a:sym typeface="Roboto Thin"/>
            </a:endParaRPr>
          </a:p>
        </p:txBody>
      </p:sp>
      <p:sp>
        <p:nvSpPr>
          <p:cNvPr id="397" name="Google Shape;397;p66"/>
          <p:cNvSpPr txBox="1">
            <a:spLocks noGrp="1"/>
          </p:cNvSpPr>
          <p:nvPr>
            <p:ph type="body" idx="4294967295"/>
          </p:nvPr>
        </p:nvSpPr>
        <p:spPr>
          <a:xfrm>
            <a:off x="273049" y="1341437"/>
            <a:ext cx="11918700" cy="5516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Зарегистрироваться в системе мониторинга на сайте честныйзнак.рф</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Приобрести усиленную квалифицированную электронную подпись</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Обновить используемые решения системы «1С:Предприятие 8» до актуальных версий</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Настроить (обновить) программное обеспечение для работы с УКЭП</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Ввести и настроить номенклатуру</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Приобрести 2-D сканер для распознавания кодов.</a:t>
            </a:r>
            <a:endParaRPr/>
          </a:p>
          <a:p>
            <a:pPr marL="342900" marR="0" lvl="0" indent="-342900" algn="l" rtl="0">
              <a:lnSpc>
                <a:spcPct val="8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Подключить ЭДО. Для мелкой розницы действуют специальные условия по ЭДО</a:t>
            </a:r>
            <a:endParaRPr/>
          </a:p>
        </p:txBody>
      </p:sp>
      <p:pic>
        <p:nvPicPr>
          <p:cNvPr id="398" name="Google Shape;398;p66"/>
          <p:cNvPicPr preferRelativeResize="0"/>
          <p:nvPr/>
        </p:nvPicPr>
        <p:blipFill rotWithShape="1">
          <a:blip r:embed="rId3">
            <a:alphaModFix/>
          </a:blip>
          <a:srcRect t="7149" b="7939"/>
          <a:stretch/>
        </p:blipFill>
        <p:spPr>
          <a:xfrm>
            <a:off x="1032933" y="4064000"/>
            <a:ext cx="10399181" cy="26781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Как начать работать в системе маркировки</a:t>
            </a:r>
            <a:endParaRPr sz="3600">
              <a:solidFill>
                <a:srgbClr val="000000"/>
              </a:solidFill>
              <a:highlight>
                <a:srgbClr val="E5D841"/>
              </a:highlight>
              <a:latin typeface="Roboto Thin"/>
              <a:ea typeface="Roboto Thin"/>
              <a:cs typeface="Roboto Thin"/>
              <a:sym typeface="Roboto Thin"/>
            </a:endParaRPr>
          </a:p>
        </p:txBody>
      </p:sp>
      <p:sp>
        <p:nvSpPr>
          <p:cNvPr id="404" name="Google Shape;404;p67"/>
          <p:cNvSpPr txBox="1">
            <a:spLocks noGrp="1"/>
          </p:cNvSpPr>
          <p:nvPr>
            <p:ph type="body" idx="4294967295"/>
          </p:nvPr>
        </p:nvSpPr>
        <p:spPr>
          <a:xfrm>
            <a:off x="273049" y="1341437"/>
            <a:ext cx="11918700" cy="5516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Для обуви необходимо промаркировать остатки</a:t>
            </a:r>
            <a:endParaRPr/>
          </a:p>
          <a:p>
            <a:pPr marL="342900" marR="0" lvl="0" indent="-342900" algn="l" rtl="0">
              <a:lnSpc>
                <a:spcPct val="150000"/>
              </a:lnSpc>
              <a:spcBef>
                <a:spcPts val="36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Сделать это можно по сокращённой схеме до </a:t>
            </a:r>
            <a:r>
              <a:rPr lang="en-US" sz="1800" b="1" i="0" u="none">
                <a:solidFill>
                  <a:schemeClr val="accent2"/>
                </a:solidFill>
                <a:latin typeface="Arial"/>
                <a:ea typeface="Arial"/>
                <a:cs typeface="Arial"/>
                <a:sym typeface="Arial"/>
              </a:rPr>
              <a:t>01.03.2020</a:t>
            </a:r>
            <a:r>
              <a:rPr lang="en-US" sz="1800" b="0" i="0" u="none">
                <a:solidFill>
                  <a:schemeClr val="dk1"/>
                </a:solidFill>
                <a:latin typeface="Arial"/>
                <a:ea typeface="Arial"/>
                <a:cs typeface="Arial"/>
                <a:sym typeface="Arial"/>
              </a:rPr>
              <a:t>, указав при заказе кодов только 4 атрибута:</a:t>
            </a:r>
            <a:endParaRPr/>
          </a:p>
          <a:p>
            <a:pPr marL="742950" marR="0" lvl="1" indent="-285750" algn="l" rtl="0">
              <a:lnSpc>
                <a:spcPct val="15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ИНН участника оборота</a:t>
            </a:r>
            <a:endParaRPr/>
          </a:p>
          <a:p>
            <a:pPr marL="742950" marR="0" lvl="1" indent="-285750" algn="l" rtl="0">
              <a:lnSpc>
                <a:spcPct val="15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Вид обуви (мужская, женская, детская)</a:t>
            </a:r>
            <a:endParaRPr/>
          </a:p>
          <a:p>
            <a:pPr marL="742950" marR="0" lvl="1" indent="-285750" algn="l" rtl="0">
              <a:lnSpc>
                <a:spcPct val="15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Первые два знака товарной номенклатуры (64, код ТН ВЭД ЕАЭС)</a:t>
            </a:r>
            <a:endParaRPr/>
          </a:p>
          <a:p>
            <a:pPr marL="742950" marR="0" lvl="1" indent="-285750" algn="l" rtl="0">
              <a:lnSpc>
                <a:spcPct val="15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Способ ввода обувных товаров в оборот (ввезены в РФ, произведены в РФ)</a:t>
            </a:r>
            <a:endParaRPr/>
          </a:p>
          <a:p>
            <a:pPr marL="342900" marR="0" lvl="0" indent="-342900" algn="l" rtl="0">
              <a:lnSpc>
                <a:spcPct val="150000"/>
              </a:lnSpc>
              <a:spcBef>
                <a:spcPts val="36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Передать заказ через программу 1С в СУЗ (Станция Управления Заказами)</a:t>
            </a:r>
            <a:endParaRPr/>
          </a:p>
          <a:p>
            <a:pPr marL="342900" marR="0" lvl="0" indent="-342900" algn="l" rtl="0">
              <a:lnSpc>
                <a:spcPct val="150000"/>
              </a:lnSpc>
              <a:spcBef>
                <a:spcPts val="36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Нанести марку на товар</a:t>
            </a:r>
            <a:endParaRPr/>
          </a:p>
          <a:p>
            <a:pPr marL="342900" marR="0" lvl="0" indent="-342900" algn="l" rtl="0">
              <a:lnSpc>
                <a:spcPct val="150000"/>
              </a:lnSpc>
              <a:spcBef>
                <a:spcPts val="36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Ввести в оборот через программу 1С</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8"/>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Чем наносить код маркировки</a:t>
            </a:r>
            <a:endParaRPr sz="3600">
              <a:solidFill>
                <a:srgbClr val="000000"/>
              </a:solidFill>
              <a:highlight>
                <a:srgbClr val="E5D841"/>
              </a:highlight>
              <a:latin typeface="Roboto Thin"/>
              <a:ea typeface="Roboto Thin"/>
              <a:cs typeface="Roboto Thin"/>
              <a:sym typeface="Roboto Thin"/>
            </a:endParaRPr>
          </a:p>
        </p:txBody>
      </p:sp>
      <p:sp>
        <p:nvSpPr>
          <p:cNvPr id="411" name="Google Shape;411;p68"/>
          <p:cNvSpPr txBox="1">
            <a:spLocks noGrp="1"/>
          </p:cNvSpPr>
          <p:nvPr>
            <p:ph type="body" idx="4294967295"/>
          </p:nvPr>
        </p:nvSpPr>
        <p:spPr>
          <a:xfrm>
            <a:off x="273049" y="1341437"/>
            <a:ext cx="11918700" cy="5516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Код маркировки предназначен для считывания с помощью оборудования</a:t>
            </a:r>
            <a:endParaRPr/>
          </a:p>
          <a:p>
            <a:pPr marL="342900" marR="0" lvl="0" indent="-342900" algn="l" rtl="0">
              <a:lnSpc>
                <a:spcPct val="150000"/>
              </a:lnSpc>
              <a:spcBef>
                <a:spcPts val="36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Отображается на товаре в виде DataMatrix кода.</a:t>
            </a:r>
            <a:endParaRPr/>
          </a:p>
          <a:p>
            <a:pPr marL="342900" marR="0" lvl="0" indent="-342900" algn="l" rtl="0">
              <a:lnSpc>
                <a:spcPct val="150000"/>
              </a:lnSpc>
              <a:spcBef>
                <a:spcPts val="360"/>
              </a:spcBef>
              <a:spcAft>
                <a:spcPts val="0"/>
              </a:spcAft>
              <a:buClr>
                <a:srgbClr val="CC0000"/>
              </a:buClr>
              <a:buSzPts val="1800"/>
              <a:buFont typeface="Arial"/>
              <a:buChar char="•"/>
            </a:pPr>
            <a:r>
              <a:rPr lang="en-US" sz="1800" b="0" i="0" u="none">
                <a:solidFill>
                  <a:schemeClr val="dk1"/>
                </a:solidFill>
                <a:latin typeface="Arial"/>
                <a:ea typeface="Arial"/>
                <a:cs typeface="Arial"/>
                <a:sym typeface="Arial"/>
              </a:rPr>
              <a:t>Советуем наносить с помощью принтера этикеток</a:t>
            </a:r>
            <a:endParaRPr/>
          </a:p>
        </p:txBody>
      </p:sp>
      <p:pic>
        <p:nvPicPr>
          <p:cNvPr id="412" name="Google Shape;412;p68"/>
          <p:cNvPicPr preferRelativeResize="0"/>
          <p:nvPr/>
        </p:nvPicPr>
        <p:blipFill rotWithShape="1">
          <a:blip r:embed="rId3">
            <a:alphaModFix/>
          </a:blip>
          <a:srcRect/>
          <a:stretch/>
        </p:blipFill>
        <p:spPr>
          <a:xfrm>
            <a:off x="1792816" y="2924175"/>
            <a:ext cx="6659562" cy="3810001"/>
          </a:xfrm>
          <a:prstGeom prst="rect">
            <a:avLst/>
          </a:prstGeom>
          <a:noFill/>
          <a:ln>
            <a:noFill/>
          </a:ln>
        </p:spPr>
      </p:pic>
      <p:pic>
        <p:nvPicPr>
          <p:cNvPr id="413" name="Google Shape;413;p68"/>
          <p:cNvPicPr preferRelativeResize="0"/>
          <p:nvPr/>
        </p:nvPicPr>
        <p:blipFill rotWithShape="1">
          <a:blip r:embed="rId4">
            <a:alphaModFix/>
          </a:blip>
          <a:srcRect/>
          <a:stretch/>
        </p:blipFill>
        <p:spPr>
          <a:xfrm>
            <a:off x="9740900" y="1773237"/>
            <a:ext cx="1268412" cy="12684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9"/>
          <p:cNvSpPr txBox="1">
            <a:spLocks noGrp="1"/>
          </p:cNvSpPr>
          <p:nvPr>
            <p:ph type="title" idx="4294967295"/>
          </p:nvPr>
        </p:nvSpPr>
        <p:spPr>
          <a:xfrm>
            <a:off x="2480733" y="147637"/>
            <a:ext cx="86085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Интеграция «1С:Предприятия 8» с маркировкой</a:t>
            </a:r>
            <a:endParaRPr sz="3600">
              <a:solidFill>
                <a:srgbClr val="000000"/>
              </a:solidFill>
              <a:highlight>
                <a:srgbClr val="E5D841"/>
              </a:highlight>
              <a:latin typeface="Roboto Thin"/>
              <a:ea typeface="Roboto Thin"/>
              <a:cs typeface="Roboto Thin"/>
              <a:sym typeface="Roboto Thin"/>
            </a:endParaRPr>
          </a:p>
        </p:txBody>
      </p:sp>
      <p:sp>
        <p:nvSpPr>
          <p:cNvPr id="419" name="Google Shape;419;p69"/>
          <p:cNvSpPr txBox="1">
            <a:spLocks noGrp="1"/>
          </p:cNvSpPr>
          <p:nvPr>
            <p:ph type="body" idx="4294967295"/>
          </p:nvPr>
        </p:nvSpPr>
        <p:spPr>
          <a:xfrm>
            <a:off x="273049" y="1484312"/>
            <a:ext cx="117753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CC3300"/>
              </a:buClr>
              <a:buSzPts val="2160"/>
              <a:buFont typeface="Arial"/>
              <a:buChar char="•"/>
            </a:pPr>
            <a:r>
              <a:rPr lang="en-US" sz="1800" b="1" i="0" u="none">
                <a:solidFill>
                  <a:schemeClr val="accent2"/>
                </a:solidFill>
                <a:latin typeface="Arial"/>
                <a:ea typeface="Arial"/>
                <a:cs typeface="Arial"/>
                <a:sym typeface="Arial"/>
              </a:rPr>
              <a:t>Что реализовано</a:t>
            </a:r>
            <a:r>
              <a:rPr lang="en-US" sz="1800" b="0" i="0" u="none">
                <a:solidFill>
                  <a:schemeClr val="dk1"/>
                </a:solidFill>
                <a:latin typeface="Arial"/>
                <a:ea typeface="Arial"/>
                <a:cs typeface="Arial"/>
                <a:sym typeface="Arial"/>
              </a:rPr>
              <a:t>:</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2 товарные группы: Табак и Обувь</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1" i="0" u="none" strike="noStrike" cap="none">
                <a:solidFill>
                  <a:schemeClr val="accent2"/>
                </a:solidFill>
                <a:latin typeface="Arial"/>
                <a:ea typeface="Arial"/>
                <a:cs typeface="Arial"/>
                <a:sym typeface="Arial"/>
              </a:rPr>
              <a:t>Эмиссия и печать</a:t>
            </a:r>
            <a:r>
              <a:rPr lang="en-US" sz="1600" b="0" i="0" u="none" strike="noStrike" cap="none">
                <a:solidFill>
                  <a:schemeClr val="dk1"/>
                </a:solidFill>
                <a:latin typeface="Arial"/>
                <a:ea typeface="Arial"/>
                <a:cs typeface="Arial"/>
                <a:sym typeface="Arial"/>
              </a:rPr>
              <a:t> кодов маркировки</a:t>
            </a:r>
            <a:endParaRPr sz="1600" b="1" i="0" u="none" strike="noStrike" cap="none">
              <a:solidFill>
                <a:schemeClr val="dk1"/>
              </a:solidFill>
              <a:latin typeface="Arial"/>
              <a:ea typeface="Arial"/>
              <a:cs typeface="Arial"/>
              <a:sym typeface="Arial"/>
            </a:endParaRPr>
          </a:p>
          <a:p>
            <a:pPr marL="742950" marR="0" lvl="1" indent="-285750" algn="l" rtl="0">
              <a:lnSpc>
                <a:spcPct val="90000"/>
              </a:lnSpc>
              <a:spcBef>
                <a:spcPts val="320"/>
              </a:spcBef>
              <a:spcAft>
                <a:spcPts val="0"/>
              </a:spcAft>
              <a:buClr>
                <a:srgbClr val="CC3300"/>
              </a:buClr>
              <a:buSzPts val="1920"/>
              <a:buFont typeface="Arial"/>
              <a:buChar char="•"/>
            </a:pPr>
            <a:r>
              <a:rPr lang="en-US" sz="1600" b="1" i="0" u="none" strike="noStrike" cap="none">
                <a:solidFill>
                  <a:schemeClr val="accent2"/>
                </a:solidFill>
                <a:latin typeface="Arial"/>
                <a:ea typeface="Arial"/>
                <a:cs typeface="Arial"/>
                <a:sym typeface="Arial"/>
              </a:rPr>
              <a:t>Приемка</a:t>
            </a:r>
            <a:r>
              <a:rPr lang="en-US" sz="1600" b="0" i="0" u="none" strike="noStrike" cap="none">
                <a:solidFill>
                  <a:schemeClr val="dk1"/>
                </a:solidFill>
                <a:latin typeface="Arial"/>
                <a:ea typeface="Arial"/>
                <a:cs typeface="Arial"/>
                <a:sym typeface="Arial"/>
              </a:rPr>
              <a:t> маркированной обувной продукции </a:t>
            </a:r>
            <a:r>
              <a:rPr lang="en-US" sz="1600" b="1" i="0" u="none" strike="noStrike" cap="none">
                <a:solidFill>
                  <a:schemeClr val="accent2"/>
                </a:solidFill>
                <a:latin typeface="Arial"/>
                <a:ea typeface="Arial"/>
                <a:cs typeface="Arial"/>
                <a:sym typeface="Arial"/>
              </a:rPr>
              <a:t>через ЭДО</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1" i="0" u="none" strike="noStrike" cap="none">
                <a:solidFill>
                  <a:schemeClr val="accent2"/>
                </a:solidFill>
                <a:latin typeface="Arial"/>
                <a:ea typeface="Arial"/>
                <a:cs typeface="Arial"/>
                <a:sym typeface="Arial"/>
              </a:rPr>
              <a:t>Отгрузка</a:t>
            </a:r>
            <a:r>
              <a:rPr lang="en-US" sz="1600" b="0" i="0" u="none" strike="noStrike" cap="none">
                <a:solidFill>
                  <a:schemeClr val="dk1"/>
                </a:solidFill>
                <a:latin typeface="Arial"/>
                <a:ea typeface="Arial"/>
                <a:cs typeface="Arial"/>
                <a:sym typeface="Arial"/>
              </a:rPr>
              <a:t> маркированной обувной продукции </a:t>
            </a:r>
            <a:r>
              <a:rPr lang="en-US" sz="1600" b="1" i="0" u="none" strike="noStrike" cap="none">
                <a:solidFill>
                  <a:schemeClr val="accent2"/>
                </a:solidFill>
                <a:latin typeface="Arial"/>
                <a:ea typeface="Arial"/>
                <a:cs typeface="Arial"/>
                <a:sym typeface="Arial"/>
              </a:rPr>
              <a:t>через ЭДО</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Розничная продажа маркированной обувной продукции</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Онлайн проверка статусов кодов маркировки</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Автоматизация процесса агрегации и нанесения кодов маркировки</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Ввод в оборот, вывод из оборота, списание эмитированных кодов маркировки</a:t>
            </a:r>
            <a:endParaRPr/>
          </a:p>
          <a:p>
            <a:pPr marL="342900" marR="0" lvl="0" indent="-342900" algn="l" rtl="0">
              <a:lnSpc>
                <a:spcPct val="90000"/>
              </a:lnSpc>
              <a:spcBef>
                <a:spcPts val="360"/>
              </a:spcBef>
              <a:spcAft>
                <a:spcPts val="0"/>
              </a:spcAft>
              <a:buClr>
                <a:srgbClr val="CC3300"/>
              </a:buClr>
              <a:buSzPts val="2160"/>
              <a:buFont typeface="Arial"/>
              <a:buChar char="•"/>
            </a:pPr>
            <a:r>
              <a:rPr lang="en-US" sz="1800" b="1" i="0" u="none">
                <a:solidFill>
                  <a:schemeClr val="accent2"/>
                </a:solidFill>
                <a:latin typeface="Arial"/>
                <a:ea typeface="Arial"/>
                <a:cs typeface="Arial"/>
                <a:sym typeface="Arial"/>
              </a:rPr>
              <a:t>Планируется в будущих релизах:</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Регистрация в системе ИС МП (информационная система маркировки и прослеживаемости) </a:t>
            </a:r>
            <a:endParaRPr sz="1600" b="1" i="0" u="none" strike="noStrike" cap="none">
              <a:solidFill>
                <a:schemeClr val="dk1"/>
              </a:solidFill>
              <a:latin typeface="Arial"/>
              <a:ea typeface="Arial"/>
              <a:cs typeface="Arial"/>
              <a:sym typeface="Arial"/>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Поддержка механизмов корректировки остатков и оформления пересортицы</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Отгрузка и приемка продукции через документы, созданные в ЛК ИС МП (</a:t>
            </a:r>
            <a:r>
              <a:rPr lang="en-US" sz="1600" b="1" i="0" u="none" strike="noStrike" cap="none">
                <a:solidFill>
                  <a:schemeClr val="dk1"/>
                </a:solidFill>
                <a:latin typeface="Arial"/>
                <a:ea typeface="Arial"/>
                <a:cs typeface="Arial"/>
                <a:sym typeface="Arial"/>
              </a:rPr>
              <a:t>НЕ ЭДО</a:t>
            </a:r>
            <a:r>
              <a:rPr lang="en-US" sz="1600" b="0" i="0" u="none" strike="noStrike" cap="none">
                <a:solidFill>
                  <a:schemeClr val="dk1"/>
                </a:solidFill>
                <a:latin typeface="Arial"/>
                <a:ea typeface="Arial"/>
                <a:cs typeface="Arial"/>
                <a:sym typeface="Arial"/>
              </a:rPr>
              <a:t>)</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Механизмы маркировки остатков обувной продукции</a:t>
            </a:r>
            <a:endParaRPr/>
          </a:p>
          <a:p>
            <a:pPr marL="742950" marR="0" lvl="1" indent="-285750" algn="l" rtl="0">
              <a:lnSpc>
                <a:spcPct val="90000"/>
              </a:lnSpc>
              <a:spcBef>
                <a:spcPts val="320"/>
              </a:spcBef>
              <a:spcAft>
                <a:spcPts val="0"/>
              </a:spcAft>
              <a:buClr>
                <a:srgbClr val="CC3300"/>
              </a:buClr>
              <a:buSzPts val="1920"/>
              <a:buFont typeface="Arial"/>
              <a:buChar char="•"/>
            </a:pPr>
            <a:r>
              <a:rPr lang="en-US" sz="1600" b="0" i="0" u="none" strike="noStrike" cap="none">
                <a:solidFill>
                  <a:schemeClr val="dk1"/>
                </a:solidFill>
                <a:latin typeface="Arial"/>
                <a:ea typeface="Arial"/>
                <a:cs typeface="Arial"/>
                <a:sym typeface="Arial"/>
              </a:rPr>
              <a:t>Товарные группы: Шины, Легкая промышленность, Духи, Фотоаппараты,…</a:t>
            </a:r>
            <a:endParaRPr/>
          </a:p>
          <a:p>
            <a:pPr marL="342900" marR="0" lvl="0" indent="-241300" algn="l" rtl="0">
              <a:spcBef>
                <a:spcPts val="320"/>
              </a:spcBef>
              <a:spcAft>
                <a:spcPts val="0"/>
              </a:spcAft>
              <a:buClr>
                <a:srgbClr val="CC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0"/>
          <p:cNvSpPr txBox="1"/>
          <p:nvPr/>
        </p:nvSpPr>
        <p:spPr>
          <a:xfrm>
            <a:off x="10991849" y="6597650"/>
            <a:ext cx="1022400" cy="260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92929"/>
              </a:buClr>
              <a:buSzPts val="900"/>
              <a:buFont typeface="Arial"/>
              <a:buNone/>
            </a:pPr>
            <a:fld id="{00000000-1234-1234-1234-123412341234}" type="slidenum">
              <a:rPr lang="en-US" sz="900" b="1" i="0" u="none" strike="noStrike" cap="none">
                <a:solidFill>
                  <a:srgbClr val="292929"/>
                </a:solidFill>
                <a:latin typeface="Arial"/>
                <a:ea typeface="Arial"/>
                <a:cs typeface="Arial"/>
                <a:sym typeface="Arial"/>
              </a:rPr>
              <a:t>29</a:t>
            </a:fld>
            <a:endParaRPr/>
          </a:p>
        </p:txBody>
      </p:sp>
      <p:pic>
        <p:nvPicPr>
          <p:cNvPr id="426" name="Google Shape;426;p70"/>
          <p:cNvPicPr preferRelativeResize="0">
            <a:picLocks noGrp="1"/>
          </p:cNvPicPr>
          <p:nvPr>
            <p:ph type="body" idx="4294967295"/>
          </p:nvPr>
        </p:nvPicPr>
        <p:blipFill rotWithShape="1">
          <a:blip r:embed="rId3">
            <a:alphaModFix/>
          </a:blip>
          <a:srcRect/>
          <a:stretch/>
        </p:blipFill>
        <p:spPr>
          <a:xfrm>
            <a:off x="1295400" y="1557338"/>
            <a:ext cx="8832900" cy="4968900"/>
          </a:xfrm>
          <a:prstGeom prst="rect">
            <a:avLst/>
          </a:prstGeom>
          <a:noFill/>
          <a:ln>
            <a:noFill/>
          </a:ln>
        </p:spPr>
      </p:pic>
      <p:sp>
        <p:nvSpPr>
          <p:cNvPr id="427" name="Google Shape;427;p70"/>
          <p:cNvSpPr txBox="1"/>
          <p:nvPr/>
        </p:nvSpPr>
        <p:spPr>
          <a:xfrm>
            <a:off x="1390649" y="3789362"/>
            <a:ext cx="1920000" cy="2874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428" name="Google Shape;428;p70"/>
          <p:cNvSpPr txBox="1"/>
          <p:nvPr/>
        </p:nvSpPr>
        <p:spPr>
          <a:xfrm>
            <a:off x="2544233" y="6308725"/>
            <a:ext cx="2112300" cy="1890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cxnSp>
        <p:nvCxnSpPr>
          <p:cNvPr id="429" name="Google Shape;429;p70"/>
          <p:cNvCxnSpPr/>
          <p:nvPr/>
        </p:nvCxnSpPr>
        <p:spPr>
          <a:xfrm>
            <a:off x="2351616" y="4098925"/>
            <a:ext cx="1248900" cy="2187600"/>
          </a:xfrm>
          <a:prstGeom prst="straightConnector1">
            <a:avLst/>
          </a:prstGeom>
          <a:noFill/>
          <a:ln w="44450" cap="flat" cmpd="sng">
            <a:solidFill>
              <a:srgbClr val="CC3300"/>
            </a:solidFill>
            <a:prstDash val="solid"/>
            <a:miter lim="800000"/>
            <a:headEnd type="none" w="med" len="med"/>
            <a:tailEnd type="stealth" w="med" len="med"/>
          </a:ln>
        </p:spPr>
      </p:cxnSp>
      <p:sp>
        <p:nvSpPr>
          <p:cNvPr id="430" name="Google Shape;430;p70"/>
          <p:cNvSpPr/>
          <p:nvPr/>
        </p:nvSpPr>
        <p:spPr>
          <a:xfrm>
            <a:off x="5135033" y="4581525"/>
            <a:ext cx="3454500" cy="1341300"/>
          </a:xfrm>
          <a:prstGeom prst="wedgeRectCallout">
            <a:avLst>
              <a:gd name="adj1" fmla="val -4619"/>
              <a:gd name="adj2" fmla="val 29294"/>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Для включения подсистемы интеграции с государственной системой маркировки товаров необходимо перейти в раздел </a:t>
            </a:r>
            <a:r>
              <a:rPr lang="en-US" sz="1100" b="1" i="0" u="none">
                <a:solidFill>
                  <a:schemeClr val="dk1"/>
                </a:solidFill>
                <a:latin typeface="Arial"/>
                <a:ea typeface="Arial"/>
                <a:cs typeface="Arial"/>
                <a:sym typeface="Arial"/>
              </a:rPr>
              <a:t>НСИ и администрирование – Настройки интеграции с ИС МП</a:t>
            </a:r>
            <a:endParaRPr/>
          </a:p>
        </p:txBody>
      </p:sp>
      <p:sp>
        <p:nvSpPr>
          <p:cNvPr id="431" name="Google Shape;431;p70"/>
          <p:cNvSpPr txBox="1"/>
          <p:nvPr/>
        </p:nvSpPr>
        <p:spPr>
          <a:xfrm>
            <a:off x="1090017" y="11588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highlight>
                  <a:srgbClr val="E5D841"/>
                </a:highlight>
                <a:latin typeface="Roboto Thin"/>
                <a:ea typeface="Roboto Thin"/>
                <a:cs typeface="Roboto Thin"/>
                <a:sym typeface="Roboto Thin"/>
              </a:rPr>
              <a:t>Начало работы с подсистемой маркировки</a:t>
            </a:r>
            <a:endParaRPr sz="3600">
              <a:highlight>
                <a:srgbClr val="E5D841"/>
              </a:highlight>
              <a:latin typeface="Roboto Thin"/>
              <a:ea typeface="Roboto Thin"/>
              <a:cs typeface="Roboto Thin"/>
              <a:sym typeface="Roboto Th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sp>
        <p:nvSpPr>
          <p:cNvPr id="219" name="Google Shape;219;p44"/>
          <p:cNvSpPr txBox="1">
            <a:spLocks noGrp="1"/>
          </p:cNvSpPr>
          <p:nvPr>
            <p:ph type="title"/>
          </p:nvPr>
        </p:nvSpPr>
        <p:spPr>
          <a:xfrm>
            <a:off x="2159000" y="188912"/>
            <a:ext cx="7681912" cy="865187"/>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Какими товарами запрещено торговать на ЕНВД?</a:t>
            </a:r>
            <a:endParaRPr sz="3600">
              <a:solidFill>
                <a:srgbClr val="000000"/>
              </a:solidFill>
              <a:highlight>
                <a:srgbClr val="E5D841"/>
              </a:highlight>
            </a:endParaRPr>
          </a:p>
        </p:txBody>
      </p:sp>
      <p:sp>
        <p:nvSpPr>
          <p:cNvPr id="220" name="Google Shape;220;p44"/>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Особенности отнесения одежды к предметам из меха:</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В 4303 включаются выделанные меховые шкурки и их части, собранные с добавлением других материалов, а также сшитые вместе в виде одежды (ее частей и принадлежностей)</a:t>
            </a:r>
            <a:endParaRPr/>
          </a:p>
          <a:p>
            <a:pPr marL="742950" marR="0" lvl="1" indent="-285750" algn="l" rtl="0">
              <a:lnSpc>
                <a:spcPct val="100000"/>
              </a:lnSpc>
              <a:spcBef>
                <a:spcPts val="1500"/>
              </a:spcBef>
              <a:spcAft>
                <a:spcPts val="0"/>
              </a:spcAft>
              <a:buSzPts val="2000"/>
              <a:buChar char="▪"/>
            </a:pPr>
            <a:r>
              <a:rPr lang="en-US">
                <a:solidFill>
                  <a:srgbClr val="000000"/>
                </a:solidFill>
                <a:highlight>
                  <a:srgbClr val="E5D841"/>
                </a:highlight>
              </a:rPr>
              <a:t>Не </a:t>
            </a:r>
            <a:r>
              <a:rPr lang="en-US" sz="2000" b="0" i="0" u="none" strike="noStrike" cap="none">
                <a:solidFill>
                  <a:srgbClr val="000000"/>
                </a:solidFill>
                <a:highlight>
                  <a:srgbClr val="E5D841"/>
                </a:highlight>
                <a:latin typeface="Roboto Thin"/>
                <a:ea typeface="Roboto Thin"/>
                <a:cs typeface="Roboto Thin"/>
                <a:sym typeface="Roboto Thin"/>
              </a:rPr>
              <a:t>включаются:</a:t>
            </a:r>
            <a:endParaRPr>
              <a:solidFill>
                <a:srgbClr val="000000"/>
              </a:solidFill>
              <a:highlight>
                <a:srgbClr val="E5D841"/>
              </a:highlight>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a:solidFill>
                  <a:srgbClr val="000000"/>
                </a:solidFill>
                <a:highlight>
                  <a:srgbClr val="E5D841"/>
                </a:highlight>
              </a:rPr>
              <a:t>перчатки, рукавицы и митенки</a:t>
            </a:r>
            <a:r>
              <a:rPr lang="en-US" sz="1800" b="0" i="0" u="none" strike="noStrike" cap="none">
                <a:solidFill>
                  <a:srgbClr val="5B0917"/>
                </a:solidFill>
                <a:latin typeface="Roboto Thin"/>
                <a:ea typeface="Roboto Thin"/>
                <a:cs typeface="Roboto Thin"/>
                <a:sym typeface="Roboto Thin"/>
              </a:rPr>
              <a:t>, кожаные с натуральным или искусственным мехом (товарная позиция 4203);</a:t>
            </a:r>
            <a:endParaRPr/>
          </a:p>
          <a:p>
            <a:pPr marL="1143000" marR="0" lvl="2" indent="-228600" algn="l" rtl="0">
              <a:lnSpc>
                <a:spcPct val="100000"/>
              </a:lnSpc>
              <a:spcBef>
                <a:spcPts val="720"/>
              </a:spcBef>
              <a:spcAft>
                <a:spcPts val="0"/>
              </a:spcAft>
              <a:buClr>
                <a:srgbClr val="CC0000"/>
              </a:buClr>
              <a:buSzPts val="1440"/>
              <a:buFont typeface="Noto Sans Symbols"/>
              <a:buChar char="▪"/>
            </a:pPr>
            <a:r>
              <a:rPr lang="en-US">
                <a:solidFill>
                  <a:srgbClr val="000000"/>
                </a:solidFill>
                <a:highlight>
                  <a:srgbClr val="E5D841"/>
                </a:highlight>
              </a:rPr>
              <a:t>обувь, гетры</a:t>
            </a:r>
            <a:r>
              <a:rPr lang="en-US" sz="1800" b="0" i="0" u="none" strike="noStrike" cap="none">
                <a:solidFill>
                  <a:srgbClr val="C00000"/>
                </a:solidFill>
                <a:latin typeface="Roboto Thin"/>
                <a:ea typeface="Roboto Thin"/>
                <a:cs typeface="Roboto Thin"/>
                <a:sym typeface="Roboto Thin"/>
              </a:rPr>
              <a:t> </a:t>
            </a:r>
            <a:r>
              <a:rPr lang="en-US" sz="1800" b="0" i="0" u="none" strike="noStrike" cap="none">
                <a:solidFill>
                  <a:srgbClr val="5B0917"/>
                </a:solidFill>
                <a:latin typeface="Roboto Thin"/>
                <a:ea typeface="Roboto Thin"/>
                <a:cs typeface="Roboto Thin"/>
                <a:sym typeface="Roboto Thin"/>
              </a:rPr>
              <a:t>и аналогичные изделия (группа 64);</a:t>
            </a:r>
            <a:endParaRPr/>
          </a:p>
          <a:p>
            <a:pPr marL="1143000" marR="0" lvl="2" indent="-228600" algn="l" rtl="0">
              <a:lnSpc>
                <a:spcPct val="100000"/>
              </a:lnSpc>
              <a:spcBef>
                <a:spcPts val="720"/>
              </a:spcBef>
              <a:spcAft>
                <a:spcPts val="0"/>
              </a:spcAft>
              <a:buClr>
                <a:srgbClr val="CC0000"/>
              </a:buClr>
              <a:buSzPts val="1440"/>
              <a:buFont typeface="Noto Sans Symbols"/>
              <a:buChar char="▪"/>
            </a:pPr>
            <a:r>
              <a:rPr lang="en-US">
                <a:solidFill>
                  <a:srgbClr val="000000"/>
                </a:solidFill>
                <a:highlight>
                  <a:srgbClr val="E5D841"/>
                </a:highlight>
              </a:rPr>
              <a:t>головные уборы</a:t>
            </a:r>
            <a:r>
              <a:rPr lang="en-US" sz="1800" b="0" i="0" u="none" strike="noStrike" cap="none">
                <a:solidFill>
                  <a:srgbClr val="C00000"/>
                </a:solidFill>
                <a:latin typeface="Roboto Thin"/>
                <a:ea typeface="Roboto Thin"/>
                <a:cs typeface="Roboto Thin"/>
                <a:sym typeface="Roboto Thin"/>
              </a:rPr>
              <a:t> </a:t>
            </a:r>
            <a:r>
              <a:rPr lang="en-US" sz="1800" b="0" i="0" u="none" strike="noStrike" cap="none">
                <a:solidFill>
                  <a:srgbClr val="5B0917"/>
                </a:solidFill>
                <a:latin typeface="Roboto Thin"/>
                <a:ea typeface="Roboto Thin"/>
                <a:cs typeface="Roboto Thin"/>
                <a:sym typeface="Roboto Thin"/>
              </a:rPr>
              <a:t>или их части группы 65; </a:t>
            </a:r>
            <a:endParaRPr/>
          </a:p>
          <a:p>
            <a:pPr marL="1143000" marR="0" lvl="2" indent="-228600" algn="l" rtl="0">
              <a:lnSpc>
                <a:spcPct val="100000"/>
              </a:lnSpc>
              <a:spcBef>
                <a:spcPts val="72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изделия группы 95 (</a:t>
            </a:r>
            <a:r>
              <a:rPr lang="en-US" sz="1800" b="0" i="0" u="none" strike="noStrike" cap="none">
                <a:solidFill>
                  <a:srgbClr val="000000"/>
                </a:solidFill>
                <a:highlight>
                  <a:srgbClr val="E5D841"/>
                </a:highlight>
                <a:latin typeface="Roboto Thin"/>
                <a:ea typeface="Roboto Thin"/>
                <a:cs typeface="Roboto Thin"/>
                <a:sym typeface="Roboto Thin"/>
              </a:rPr>
              <a:t>игрушки</a:t>
            </a:r>
            <a:r>
              <a:rPr lang="en-US" sz="1800" b="0" i="0" u="none" strike="noStrike" cap="none">
                <a:solidFill>
                  <a:srgbClr val="5B0917"/>
                </a:solidFill>
                <a:latin typeface="Roboto Thin"/>
                <a:ea typeface="Roboto Thin"/>
                <a:cs typeface="Roboto Thin"/>
                <a:sym typeface="Roboto Thin"/>
              </a:rPr>
              <a:t>, игры, спортивный инвентарь).</a:t>
            </a:r>
            <a:endParaRPr/>
          </a:p>
          <a:p>
            <a:pPr marL="742950" marR="0" lvl="1" indent="-285750" algn="l" rtl="0">
              <a:lnSpc>
                <a:spcPct val="100000"/>
              </a:lnSpc>
              <a:spcBef>
                <a:spcPts val="76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Одежда, имеющая подкладку из натурального меха, или у которых натуральных мех прикреплен с наружной стороны, </a:t>
            </a:r>
            <a:r>
              <a:rPr lang="en-US">
                <a:solidFill>
                  <a:srgbClr val="000000"/>
                </a:solidFill>
                <a:highlight>
                  <a:srgbClr val="E5D841"/>
                </a:highlight>
              </a:rPr>
              <a:t>кроме случаев, когда мех является только отделкой</a:t>
            </a:r>
            <a:r>
              <a:rPr lang="en-US" sz="2000" b="0" i="0" u="none" strike="noStrike" cap="none">
                <a:solidFill>
                  <a:srgbClr val="C00000"/>
                </a:solidFill>
                <a:latin typeface="Roboto Thin"/>
                <a:ea typeface="Roboto Thin"/>
                <a:cs typeface="Roboto Thin"/>
                <a:sym typeface="Roboto Thin"/>
              </a:rPr>
              <a:t>, </a:t>
            </a:r>
            <a:r>
              <a:rPr lang="en-US" sz="2000" b="0" i="0" u="none" strike="noStrike" cap="none">
                <a:solidFill>
                  <a:srgbClr val="5B0917"/>
                </a:solidFill>
                <a:latin typeface="Roboto Thin"/>
                <a:ea typeface="Roboto Thin"/>
                <a:cs typeface="Roboto Thin"/>
                <a:sym typeface="Roboto Thin"/>
              </a:rPr>
              <a:t>включаются в товарную позицию </a:t>
            </a:r>
            <a:r>
              <a:rPr lang="en-US">
                <a:solidFill>
                  <a:srgbClr val="000000"/>
                </a:solidFill>
                <a:highlight>
                  <a:srgbClr val="E5D841"/>
                </a:highlight>
              </a:rPr>
              <a:t>4303 в зависимости от конкретного случая</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chemeClr val="dk1"/>
                </a:solidFill>
                <a:latin typeface="Roboto Thin"/>
                <a:ea typeface="Roboto Thin"/>
                <a:cs typeface="Roboto Thin"/>
                <a:sym typeface="Roboto Thin"/>
              </a:rPr>
              <a:t>Рекомендации Коллегии Евразийской экономической комиссии от 07.11.2017 N 21</a:t>
            </a:r>
            <a:endParaRPr sz="2200" b="0" i="0" u="none">
              <a:solidFill>
                <a:schemeClr val="dk1"/>
              </a:solidFill>
              <a:latin typeface="Roboto Thin"/>
              <a:ea typeface="Roboto Thin"/>
              <a:cs typeface="Roboto Thin"/>
              <a:sym typeface="Roboto Thin"/>
            </a:endParaRPr>
          </a:p>
          <a:p>
            <a:pPr marL="1143000" marR="0" lvl="2" indent="-228600" algn="l" rtl="0">
              <a:lnSpc>
                <a:spcPct val="100000"/>
              </a:lnSpc>
              <a:spcBef>
                <a:spcPts val="1460"/>
              </a:spcBef>
              <a:spcAft>
                <a:spcPts val="0"/>
              </a:spcAft>
              <a:buClr>
                <a:srgbClr val="CC0000"/>
              </a:buClr>
              <a:buSzPts val="1440"/>
              <a:buFont typeface="Noto Sans Symbols"/>
              <a:buNone/>
            </a:pPr>
            <a:endParaRPr sz="1800" b="0" i="0" u="none" strike="noStrike" cap="none">
              <a:solidFill>
                <a:schemeClr val="dk1"/>
              </a:solidFill>
              <a:latin typeface="Roboto Thin"/>
              <a:ea typeface="Roboto Thin"/>
              <a:cs typeface="Roboto Thin"/>
              <a:sym typeface="Roboto Thin"/>
            </a:endParaRPr>
          </a:p>
          <a:p>
            <a:pPr marL="742950" marR="0" lvl="1" indent="-158750" algn="l" rtl="0">
              <a:lnSpc>
                <a:spcPct val="100000"/>
              </a:lnSpc>
              <a:spcBef>
                <a:spcPts val="760"/>
              </a:spcBef>
              <a:spcAft>
                <a:spcPts val="0"/>
              </a:spcAft>
              <a:buClr>
                <a:srgbClr val="CC0000"/>
              </a:buClr>
              <a:buSzPts val="2000"/>
              <a:buFont typeface="Noto Sans Symbols"/>
              <a:buNone/>
            </a:pPr>
            <a:endParaRPr sz="2000" b="0" i="0" u="none" strike="noStrike" cap="none">
              <a:solidFill>
                <a:srgbClr val="5B0917"/>
              </a:solidFill>
              <a:latin typeface="Roboto Thin"/>
              <a:ea typeface="Roboto Thin"/>
              <a:cs typeface="Roboto Thin"/>
              <a:sym typeface="Roboto Thin"/>
            </a:endParaRPr>
          </a:p>
          <a:p>
            <a:pPr marL="342900" marR="0" lvl="0" indent="-266700" algn="l" rtl="0">
              <a:spcBef>
                <a:spcPts val="10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221" name="Google Shape;221;p44"/>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22" name="Google Shape;222;p44"/>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p:nvPr/>
        </p:nvSpPr>
        <p:spPr>
          <a:xfrm>
            <a:off x="10991849" y="6597650"/>
            <a:ext cx="1022400" cy="260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92929"/>
              </a:buClr>
              <a:buSzPts val="900"/>
              <a:buFont typeface="Arial"/>
              <a:buNone/>
            </a:pPr>
            <a:fld id="{00000000-1234-1234-1234-123412341234}" type="slidenum">
              <a:rPr lang="en-US" sz="900" b="1" i="0" u="none">
                <a:solidFill>
                  <a:srgbClr val="292929"/>
                </a:solidFill>
                <a:latin typeface="Arial"/>
                <a:ea typeface="Arial"/>
                <a:cs typeface="Arial"/>
                <a:sym typeface="Arial"/>
              </a:rPr>
              <a:t>30</a:t>
            </a:fld>
            <a:endParaRPr/>
          </a:p>
        </p:txBody>
      </p:sp>
      <p:pic>
        <p:nvPicPr>
          <p:cNvPr id="438" name="Google Shape;438;p71"/>
          <p:cNvPicPr preferRelativeResize="0">
            <a:picLocks noGrp="1"/>
          </p:cNvPicPr>
          <p:nvPr>
            <p:ph type="body" idx="4294967295"/>
          </p:nvPr>
        </p:nvPicPr>
        <p:blipFill rotWithShape="1">
          <a:blip r:embed="rId3">
            <a:alphaModFix/>
          </a:blip>
          <a:srcRect/>
          <a:stretch/>
        </p:blipFill>
        <p:spPr>
          <a:xfrm>
            <a:off x="1342495" y="1484313"/>
            <a:ext cx="9362100" cy="5265600"/>
          </a:xfrm>
          <a:prstGeom prst="rect">
            <a:avLst/>
          </a:prstGeom>
          <a:noFill/>
          <a:ln>
            <a:noFill/>
          </a:ln>
        </p:spPr>
      </p:pic>
      <p:sp>
        <p:nvSpPr>
          <p:cNvPr id="439" name="Google Shape;439;p71"/>
          <p:cNvSpPr txBox="1"/>
          <p:nvPr/>
        </p:nvSpPr>
        <p:spPr>
          <a:xfrm>
            <a:off x="2588683" y="3357562"/>
            <a:ext cx="4896000" cy="5049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440" name="Google Shape;440;p71"/>
          <p:cNvSpPr/>
          <p:nvPr/>
        </p:nvSpPr>
        <p:spPr>
          <a:xfrm>
            <a:off x="5469467" y="4149725"/>
            <a:ext cx="3554100" cy="1440000"/>
          </a:xfrm>
          <a:prstGeom prst="wedgeRectCallout">
            <a:avLst>
              <a:gd name="adj1" fmla="val -2047"/>
              <a:gd name="adj2" fmla="val -4156"/>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Первое, что необходимо сделать производственной компании после подключения к системе маркировки товаров – это получить доступ к </a:t>
            </a:r>
            <a:r>
              <a:rPr lang="en-US" sz="1100" b="1" i="0" u="none">
                <a:solidFill>
                  <a:schemeClr val="dk1"/>
                </a:solidFill>
                <a:latin typeface="Arial"/>
                <a:ea typeface="Arial"/>
                <a:cs typeface="Arial"/>
                <a:sym typeface="Arial"/>
              </a:rPr>
              <a:t>Станции управления заказами</a:t>
            </a:r>
            <a:r>
              <a:rPr lang="en-US" sz="1100" b="0" i="0" u="none">
                <a:solidFill>
                  <a:schemeClr val="dk1"/>
                </a:solidFill>
                <a:latin typeface="Arial"/>
                <a:ea typeface="Arial"/>
                <a:cs typeface="Arial"/>
                <a:sym typeface="Arial"/>
              </a:rPr>
              <a:t> и завести настройки для подключения.</a:t>
            </a:r>
            <a:endParaRPr/>
          </a:p>
        </p:txBody>
      </p:sp>
      <p:sp>
        <p:nvSpPr>
          <p:cNvPr id="441" name="Google Shape;441;p71"/>
          <p:cNvSpPr txBox="1"/>
          <p:nvPr/>
        </p:nvSpPr>
        <p:spPr>
          <a:xfrm>
            <a:off x="2446867" y="11588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highlight>
                  <a:srgbClr val="E5D841"/>
                </a:highlight>
                <a:latin typeface="Roboto Thin"/>
                <a:ea typeface="Roboto Thin"/>
                <a:cs typeface="Roboto Thin"/>
                <a:sym typeface="Roboto Thin"/>
              </a:rPr>
              <a:t>Настройка интеграции с ИС МП</a:t>
            </a:r>
            <a:endParaRPr sz="3600">
              <a:highlight>
                <a:srgbClr val="E5D841"/>
              </a:highlight>
              <a:latin typeface="Roboto Thin"/>
              <a:ea typeface="Roboto Thin"/>
              <a:cs typeface="Roboto Thin"/>
              <a:sym typeface="Roboto Thi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2"/>
          <p:cNvSpPr txBox="1"/>
          <p:nvPr/>
        </p:nvSpPr>
        <p:spPr>
          <a:xfrm>
            <a:off x="10991849" y="6597650"/>
            <a:ext cx="1022400" cy="260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92929"/>
              </a:buClr>
              <a:buSzPts val="900"/>
              <a:buFont typeface="Arial"/>
              <a:buNone/>
            </a:pPr>
            <a:fld id="{00000000-1234-1234-1234-123412341234}" type="slidenum">
              <a:rPr lang="en-US" sz="900" b="1" i="0" u="none">
                <a:solidFill>
                  <a:srgbClr val="292929"/>
                </a:solidFill>
                <a:latin typeface="Arial"/>
                <a:ea typeface="Arial"/>
                <a:cs typeface="Arial"/>
                <a:sym typeface="Arial"/>
              </a:rPr>
              <a:t>31</a:t>
            </a:fld>
            <a:endParaRPr/>
          </a:p>
        </p:txBody>
      </p:sp>
      <p:pic>
        <p:nvPicPr>
          <p:cNvPr id="447" name="Google Shape;447;p72"/>
          <p:cNvPicPr preferRelativeResize="0">
            <a:picLocks noGrp="1"/>
          </p:cNvPicPr>
          <p:nvPr>
            <p:ph type="body" idx="4294967295"/>
          </p:nvPr>
        </p:nvPicPr>
        <p:blipFill rotWithShape="1">
          <a:blip r:embed="rId3">
            <a:alphaModFix/>
          </a:blip>
          <a:srcRect/>
          <a:stretch/>
        </p:blipFill>
        <p:spPr>
          <a:xfrm>
            <a:off x="912284" y="1376363"/>
            <a:ext cx="9745200" cy="5481600"/>
          </a:xfrm>
          <a:prstGeom prst="rect">
            <a:avLst/>
          </a:prstGeom>
          <a:noFill/>
          <a:ln>
            <a:noFill/>
          </a:ln>
        </p:spPr>
      </p:pic>
      <p:sp>
        <p:nvSpPr>
          <p:cNvPr id="448" name="Google Shape;448;p72"/>
          <p:cNvSpPr/>
          <p:nvPr/>
        </p:nvSpPr>
        <p:spPr>
          <a:xfrm>
            <a:off x="6671733" y="3500437"/>
            <a:ext cx="3456300" cy="1152600"/>
          </a:xfrm>
          <a:prstGeom prst="wedgeRectCallout">
            <a:avLst>
              <a:gd name="adj1" fmla="val 1720"/>
              <a:gd name="adj2" fmla="val -5923"/>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Далее, у Видов номенклатуры, используемых для учета обуви необходимо включить особенность учета </a:t>
            </a:r>
            <a:r>
              <a:rPr lang="en-US" sz="1100" b="1" i="0" u="none">
                <a:solidFill>
                  <a:schemeClr val="dk1"/>
                </a:solidFill>
                <a:latin typeface="Arial"/>
                <a:ea typeface="Arial"/>
                <a:cs typeface="Arial"/>
                <a:sym typeface="Arial"/>
              </a:rPr>
              <a:t>Обувная продукция</a:t>
            </a:r>
            <a:endParaRPr/>
          </a:p>
        </p:txBody>
      </p:sp>
      <p:sp>
        <p:nvSpPr>
          <p:cNvPr id="449" name="Google Shape;449;p72"/>
          <p:cNvSpPr txBox="1"/>
          <p:nvPr/>
        </p:nvSpPr>
        <p:spPr>
          <a:xfrm>
            <a:off x="4559300" y="2133600"/>
            <a:ext cx="1824300" cy="2874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450" name="Google Shape;450;p72"/>
          <p:cNvSpPr txBox="1"/>
          <p:nvPr/>
        </p:nvSpPr>
        <p:spPr>
          <a:xfrm>
            <a:off x="3983567" y="2997200"/>
            <a:ext cx="3266100" cy="2142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cxnSp>
        <p:nvCxnSpPr>
          <p:cNvPr id="451" name="Google Shape;451;p72"/>
          <p:cNvCxnSpPr/>
          <p:nvPr/>
        </p:nvCxnSpPr>
        <p:spPr>
          <a:xfrm>
            <a:off x="5471583" y="2443162"/>
            <a:ext cx="146100" cy="531900"/>
          </a:xfrm>
          <a:prstGeom prst="straightConnector1">
            <a:avLst/>
          </a:prstGeom>
          <a:noFill/>
          <a:ln w="44450" cap="flat" cmpd="sng">
            <a:solidFill>
              <a:srgbClr val="CC3300"/>
            </a:solidFill>
            <a:prstDash val="solid"/>
            <a:miter lim="800000"/>
            <a:headEnd type="none" w="med" len="med"/>
            <a:tailEnd type="stealth" w="med" len="med"/>
          </a:ln>
        </p:spPr>
      </p:cxnSp>
      <p:sp>
        <p:nvSpPr>
          <p:cNvPr id="452" name="Google Shape;452;p72"/>
          <p:cNvSpPr txBox="1"/>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highlight>
                  <a:srgbClr val="E5D841"/>
                </a:highlight>
                <a:latin typeface="Roboto Thin"/>
                <a:ea typeface="Roboto Thin"/>
                <a:cs typeface="Roboto Thin"/>
                <a:sym typeface="Roboto Thin"/>
              </a:rPr>
              <a:t>Настройка вида номенклатуры</a:t>
            </a:r>
            <a:endParaRPr sz="3600">
              <a:highlight>
                <a:srgbClr val="E5D841"/>
              </a:highlight>
              <a:latin typeface="Roboto Thin"/>
              <a:ea typeface="Roboto Thin"/>
              <a:cs typeface="Roboto Thin"/>
              <a:sym typeface="Roboto Th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3"/>
          <p:cNvSpPr txBox="1">
            <a:spLocks noGrp="1"/>
          </p:cNvSpPr>
          <p:nvPr>
            <p:ph type="title" idx="4294967295"/>
          </p:nvPr>
        </p:nvSpPr>
        <p:spPr>
          <a:xfrm>
            <a:off x="1152516" y="168662"/>
            <a:ext cx="9506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Эмиссия кодов при производстве и импорте продукции</a:t>
            </a:r>
            <a:endParaRPr sz="3600">
              <a:solidFill>
                <a:srgbClr val="000000"/>
              </a:solidFill>
              <a:highlight>
                <a:srgbClr val="E5D841"/>
              </a:highlight>
              <a:latin typeface="Roboto Thin"/>
              <a:ea typeface="Roboto Thin"/>
              <a:cs typeface="Roboto Thin"/>
              <a:sym typeface="Roboto Thin"/>
            </a:endParaRPr>
          </a:p>
        </p:txBody>
      </p:sp>
      <p:sp>
        <p:nvSpPr>
          <p:cNvPr id="459" name="Google Shape;459;p73"/>
          <p:cNvSpPr txBox="1">
            <a:spLocks noGrp="1"/>
          </p:cNvSpPr>
          <p:nvPr>
            <p:ph type="body" idx="4294967295"/>
          </p:nvPr>
        </p:nvSpPr>
        <p:spPr>
          <a:xfrm>
            <a:off x="273049" y="1695450"/>
            <a:ext cx="11584500" cy="4902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На основании документов </a:t>
            </a:r>
            <a:r>
              <a:rPr lang="en-US" sz="2200" b="1" i="1" u="none">
                <a:solidFill>
                  <a:schemeClr val="accent2"/>
                </a:solidFill>
                <a:latin typeface="Arial"/>
                <a:ea typeface="Arial"/>
                <a:cs typeface="Arial"/>
                <a:sym typeface="Arial"/>
              </a:rPr>
              <a:t>Заказ поставщику</a:t>
            </a:r>
            <a:r>
              <a:rPr lang="en-US" sz="2200" b="0" i="0" u="none">
                <a:solidFill>
                  <a:schemeClr val="dk1"/>
                </a:solidFill>
                <a:latin typeface="Arial"/>
                <a:ea typeface="Arial"/>
                <a:cs typeface="Arial"/>
                <a:sym typeface="Arial"/>
              </a:rPr>
              <a:t> или </a:t>
            </a:r>
            <a:r>
              <a:rPr lang="en-US" sz="2200" b="1" i="1" u="none">
                <a:solidFill>
                  <a:schemeClr val="accent2"/>
                </a:solidFill>
                <a:latin typeface="Arial"/>
                <a:ea typeface="Arial"/>
                <a:cs typeface="Arial"/>
                <a:sym typeface="Arial"/>
              </a:rPr>
              <a:t>Заказ на производство</a:t>
            </a:r>
            <a:r>
              <a:rPr lang="en-US" sz="2200" b="0" i="0" u="none">
                <a:solidFill>
                  <a:schemeClr val="dk1"/>
                </a:solidFill>
                <a:latin typeface="Arial"/>
                <a:ea typeface="Arial"/>
                <a:cs typeface="Arial"/>
                <a:sym typeface="Arial"/>
              </a:rPr>
              <a:t> создается документ </a:t>
            </a:r>
            <a:r>
              <a:rPr lang="en-US" sz="2200" b="1" i="1" u="none">
                <a:solidFill>
                  <a:schemeClr val="accent2"/>
                </a:solidFill>
                <a:latin typeface="Arial"/>
                <a:ea typeface="Arial"/>
                <a:cs typeface="Arial"/>
                <a:sym typeface="Arial"/>
              </a:rPr>
              <a:t>Заказ на эмиссию кодов маркировки</a:t>
            </a:r>
            <a:endParaRPr/>
          </a:p>
          <a:p>
            <a:pPr marL="342900" marR="0" lvl="0" indent="-342900" algn="l" rtl="0">
              <a:lnSpc>
                <a:spcPct val="10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Этот заказ подписывается и передается в ИС МП</a:t>
            </a:r>
            <a:endParaRPr/>
          </a:p>
          <a:p>
            <a:pPr marL="342900" marR="0" lvl="0" indent="-342900" algn="l" rtl="0">
              <a:lnSpc>
                <a:spcPct val="10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ИС МП подтверждает заказ и выполняет его в СУЗ</a:t>
            </a:r>
            <a:endParaRPr/>
          </a:p>
          <a:p>
            <a:pPr marL="342900" marR="0" lvl="0" indent="-342900" algn="l" rtl="0">
              <a:lnSpc>
                <a:spcPct val="10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После завершения эмиссии сгенерированные коды маркировки загружаются в </a:t>
            </a:r>
            <a:r>
              <a:rPr lang="en-US" sz="2200" b="1" i="1" u="none">
                <a:solidFill>
                  <a:schemeClr val="accent2"/>
                </a:solidFill>
                <a:latin typeface="Arial"/>
                <a:ea typeface="Arial"/>
                <a:cs typeface="Arial"/>
                <a:sym typeface="Arial"/>
              </a:rPr>
              <a:t>Пул кодов маркировки</a:t>
            </a:r>
            <a:r>
              <a:rPr lang="en-US" sz="2200" b="0" i="0" u="none">
                <a:solidFill>
                  <a:schemeClr val="dk1"/>
                </a:solidFill>
                <a:latin typeface="Arial"/>
                <a:ea typeface="Arial"/>
                <a:cs typeface="Arial"/>
                <a:sym typeface="Arial"/>
              </a:rPr>
              <a:t> </a:t>
            </a:r>
            <a:endParaRPr/>
          </a:p>
          <a:p>
            <a:pPr marL="342900" marR="0" lvl="0" indent="-342900" algn="l" rtl="0">
              <a:lnSpc>
                <a:spcPct val="10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На основании заказа выполняется печать (на основании шаблонов из 1С) и нанесение распечатанных кодов маркировки</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4"/>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Маркировка остатков</a:t>
            </a:r>
            <a:endParaRPr sz="3600">
              <a:solidFill>
                <a:srgbClr val="000000"/>
              </a:solidFill>
              <a:highlight>
                <a:srgbClr val="E5D841"/>
              </a:highlight>
              <a:latin typeface="Roboto Thin"/>
              <a:ea typeface="Roboto Thin"/>
              <a:cs typeface="Roboto Thin"/>
              <a:sym typeface="Roboto Thin"/>
            </a:endParaRPr>
          </a:p>
        </p:txBody>
      </p:sp>
      <p:pic>
        <p:nvPicPr>
          <p:cNvPr id="466" name="Google Shape;466;p74"/>
          <p:cNvPicPr preferRelativeResize="0"/>
          <p:nvPr/>
        </p:nvPicPr>
        <p:blipFill rotWithShape="1">
          <a:blip r:embed="rId3">
            <a:alphaModFix/>
          </a:blip>
          <a:srcRect/>
          <a:stretch/>
        </p:blipFill>
        <p:spPr>
          <a:xfrm>
            <a:off x="1391477" y="1412776"/>
            <a:ext cx="7129462" cy="5346700"/>
          </a:xfrm>
          <a:prstGeom prst="rect">
            <a:avLst/>
          </a:prstGeom>
          <a:noFill/>
          <a:ln>
            <a:noFill/>
          </a:ln>
        </p:spPr>
      </p:pic>
      <p:sp>
        <p:nvSpPr>
          <p:cNvPr id="467" name="Google Shape;467;p74"/>
          <p:cNvSpPr/>
          <p:nvPr/>
        </p:nvSpPr>
        <p:spPr>
          <a:xfrm>
            <a:off x="2063749" y="3716337"/>
            <a:ext cx="3695700" cy="1150800"/>
          </a:xfrm>
          <a:prstGeom prst="wedgeRectCallout">
            <a:avLst>
              <a:gd name="adj1" fmla="val 18730"/>
              <a:gd name="adj2" fmla="val -5780"/>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Первое действие, которое необходимо провести перед маркировкой остатков – это выполнить </a:t>
            </a:r>
            <a:r>
              <a:rPr lang="en-US" sz="1100" b="1" i="0" u="none">
                <a:solidFill>
                  <a:schemeClr val="dk1"/>
                </a:solidFill>
                <a:latin typeface="Arial"/>
                <a:ea typeface="Arial"/>
                <a:cs typeface="Arial"/>
                <a:sym typeface="Arial"/>
              </a:rPr>
              <a:t>пересчет товаров</a:t>
            </a:r>
            <a:r>
              <a:rPr lang="en-US" sz="1100" b="0" i="0" u="none">
                <a:solidFill>
                  <a:schemeClr val="dk1"/>
                </a:solidFill>
                <a:latin typeface="Arial"/>
                <a:ea typeface="Arial"/>
                <a:cs typeface="Arial"/>
                <a:sym typeface="Arial"/>
              </a:rPr>
              <a:t> (инвентаризацию)</a:t>
            </a:r>
            <a:endParaRPr/>
          </a:p>
        </p:txBody>
      </p:sp>
      <p:sp>
        <p:nvSpPr>
          <p:cNvPr id="468" name="Google Shape;468;p74"/>
          <p:cNvSpPr/>
          <p:nvPr/>
        </p:nvSpPr>
        <p:spPr>
          <a:xfrm>
            <a:off x="7440083" y="4076700"/>
            <a:ext cx="3264000" cy="806400"/>
          </a:xfrm>
          <a:prstGeom prst="wedgeRectCallout">
            <a:avLst>
              <a:gd name="adj1" fmla="val 16417"/>
              <a:gd name="adj2" fmla="val -10290"/>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В результате пересчета может быть выявлено фактическое количество единиц обувной продукции, подлежащей маркировке</a:t>
            </a:r>
            <a:endParaRPr/>
          </a:p>
        </p:txBody>
      </p:sp>
      <p:sp>
        <p:nvSpPr>
          <p:cNvPr id="469" name="Google Shape;469;p74"/>
          <p:cNvSpPr txBox="1"/>
          <p:nvPr/>
        </p:nvSpPr>
        <p:spPr>
          <a:xfrm>
            <a:off x="8735483" y="2995612"/>
            <a:ext cx="1272000" cy="5049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5"/>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Маркировка остатков</a:t>
            </a:r>
            <a:endParaRPr sz="3600">
              <a:solidFill>
                <a:srgbClr val="000000"/>
              </a:solidFill>
              <a:highlight>
                <a:srgbClr val="E5D841"/>
              </a:highlight>
              <a:latin typeface="Roboto Thin"/>
              <a:ea typeface="Roboto Thin"/>
              <a:cs typeface="Roboto Thin"/>
              <a:sym typeface="Roboto Thin"/>
            </a:endParaRPr>
          </a:p>
        </p:txBody>
      </p:sp>
      <p:sp>
        <p:nvSpPr>
          <p:cNvPr id="475" name="Google Shape;475;p75"/>
          <p:cNvSpPr txBox="1">
            <a:spLocks noGrp="1"/>
          </p:cNvSpPr>
          <p:nvPr>
            <p:ph type="body" idx="4294967295"/>
          </p:nvPr>
        </p:nvSpPr>
        <p:spPr>
          <a:xfrm>
            <a:off x="273049" y="1695450"/>
            <a:ext cx="11521200" cy="316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Образец текста</a:t>
            </a:r>
            <a:endParaRPr/>
          </a:p>
          <a:p>
            <a:pPr marL="742950" marR="0" lvl="1" indent="-285750" algn="l" rtl="0">
              <a:lnSpc>
                <a:spcPct val="100000"/>
              </a:lnSpc>
              <a:spcBef>
                <a:spcPts val="400"/>
              </a:spcBef>
              <a:spcAft>
                <a:spcPts val="0"/>
              </a:spcAft>
              <a:buClr>
                <a:srgbClr val="CC0000"/>
              </a:buClr>
              <a:buSzPts val="2000"/>
              <a:buFont typeface="Arial"/>
              <a:buChar char="•"/>
            </a:pPr>
            <a:r>
              <a:rPr lang="en-US" sz="2000" b="0" i="0" u="none" strike="noStrike" cap="none">
                <a:solidFill>
                  <a:schemeClr val="dk1"/>
                </a:solidFill>
                <a:latin typeface="Arial"/>
                <a:ea typeface="Arial"/>
                <a:cs typeface="Arial"/>
                <a:sym typeface="Arial"/>
              </a:rPr>
              <a:t>Второй уровень</a:t>
            </a:r>
            <a:endParaRPr/>
          </a:p>
          <a:p>
            <a:pPr marL="1143000" marR="0" lvl="2" indent="-228600" algn="l" rtl="0">
              <a:lnSpc>
                <a:spcPct val="10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Третий уровень</a:t>
            </a:r>
            <a:endParaRPr/>
          </a:p>
          <a:p>
            <a:pPr marL="1600200" marR="0" lvl="3" indent="-228600" algn="l" rtl="0">
              <a:lnSpc>
                <a:spcPct val="10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Четвертый уровень</a:t>
            </a:r>
            <a:endParaRPr/>
          </a:p>
          <a:p>
            <a:pPr marL="342900" marR="0" lvl="0" indent="-241300" algn="l" rtl="0">
              <a:spcBef>
                <a:spcPts val="320"/>
              </a:spcBef>
              <a:spcAft>
                <a:spcPts val="0"/>
              </a:spcAft>
              <a:buClr>
                <a:srgbClr val="CC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476" name="Google Shape;476;p75"/>
          <p:cNvPicPr preferRelativeResize="0"/>
          <p:nvPr/>
        </p:nvPicPr>
        <p:blipFill rotWithShape="1">
          <a:blip r:embed="rId3">
            <a:alphaModFix/>
          </a:blip>
          <a:srcRect/>
          <a:stretch/>
        </p:blipFill>
        <p:spPr>
          <a:xfrm>
            <a:off x="431800" y="1341438"/>
            <a:ext cx="7058025" cy="5294313"/>
          </a:xfrm>
          <a:prstGeom prst="rect">
            <a:avLst/>
          </a:prstGeom>
          <a:noFill/>
          <a:ln>
            <a:noFill/>
          </a:ln>
        </p:spPr>
      </p:pic>
      <p:sp>
        <p:nvSpPr>
          <p:cNvPr id="477" name="Google Shape;477;p75"/>
          <p:cNvSpPr/>
          <p:nvPr/>
        </p:nvSpPr>
        <p:spPr>
          <a:xfrm>
            <a:off x="1775883" y="4868862"/>
            <a:ext cx="3937200" cy="1224000"/>
          </a:xfrm>
          <a:prstGeom prst="wedgeRectCallout">
            <a:avLst>
              <a:gd name="adj1" fmla="val 23865"/>
              <a:gd name="adj2" fmla="val -20059"/>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Далее, оформляется документ Маркировка товаров с операцией: </a:t>
            </a:r>
            <a:r>
              <a:rPr lang="en-US" sz="1100" b="1" i="0" u="none">
                <a:solidFill>
                  <a:schemeClr val="dk1"/>
                </a:solidFill>
                <a:latin typeface="Arial"/>
                <a:ea typeface="Arial"/>
                <a:cs typeface="Arial"/>
                <a:sym typeface="Arial"/>
              </a:rPr>
              <a:t>Маркировка остатков</a:t>
            </a:r>
            <a:endParaRPr/>
          </a:p>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и выбирается документ-основание: </a:t>
            </a:r>
            <a:r>
              <a:rPr lang="en-US" sz="1100" b="1" i="0" u="none">
                <a:solidFill>
                  <a:schemeClr val="dk1"/>
                </a:solidFill>
                <a:latin typeface="Arial"/>
                <a:ea typeface="Arial"/>
                <a:cs typeface="Arial"/>
                <a:sym typeface="Arial"/>
              </a:rPr>
              <a:t>Пересчет товаров</a:t>
            </a:r>
            <a:r>
              <a:rPr lang="en-US" sz="1100" b="0" i="0" u="none">
                <a:solidFill>
                  <a:schemeClr val="dk1"/>
                </a:solidFill>
                <a:latin typeface="Arial"/>
                <a:ea typeface="Arial"/>
                <a:cs typeface="Arial"/>
                <a:sym typeface="Arial"/>
              </a:rPr>
              <a:t>.</a:t>
            </a:r>
            <a:endParaRPr/>
          </a:p>
        </p:txBody>
      </p:sp>
      <p:sp>
        <p:nvSpPr>
          <p:cNvPr id="478" name="Google Shape;478;p75"/>
          <p:cNvSpPr txBox="1"/>
          <p:nvPr/>
        </p:nvSpPr>
        <p:spPr>
          <a:xfrm>
            <a:off x="5232400" y="3429000"/>
            <a:ext cx="2976000" cy="2430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6"/>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Маркировка остатков</a:t>
            </a:r>
            <a:endParaRPr sz="3600">
              <a:solidFill>
                <a:srgbClr val="000000"/>
              </a:solidFill>
              <a:highlight>
                <a:srgbClr val="E5D841"/>
              </a:highlight>
              <a:latin typeface="Roboto Thin"/>
              <a:ea typeface="Roboto Thin"/>
              <a:cs typeface="Roboto Thin"/>
              <a:sym typeface="Roboto Thin"/>
            </a:endParaRPr>
          </a:p>
        </p:txBody>
      </p:sp>
      <p:pic>
        <p:nvPicPr>
          <p:cNvPr id="485" name="Google Shape;485;p76"/>
          <p:cNvPicPr preferRelativeResize="0"/>
          <p:nvPr/>
        </p:nvPicPr>
        <p:blipFill rotWithShape="1">
          <a:blip r:embed="rId3">
            <a:alphaModFix/>
          </a:blip>
          <a:srcRect/>
          <a:stretch/>
        </p:blipFill>
        <p:spPr>
          <a:xfrm>
            <a:off x="1200249" y="1241425"/>
            <a:ext cx="7488236" cy="5616576"/>
          </a:xfrm>
          <a:prstGeom prst="rect">
            <a:avLst/>
          </a:prstGeom>
          <a:noFill/>
          <a:ln>
            <a:noFill/>
          </a:ln>
        </p:spPr>
      </p:pic>
      <p:sp>
        <p:nvSpPr>
          <p:cNvPr id="486" name="Google Shape;486;p76"/>
          <p:cNvSpPr txBox="1"/>
          <p:nvPr/>
        </p:nvSpPr>
        <p:spPr>
          <a:xfrm>
            <a:off x="2929467" y="2781300"/>
            <a:ext cx="7967100" cy="6825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487" name="Google Shape;487;p76"/>
          <p:cNvSpPr/>
          <p:nvPr/>
        </p:nvSpPr>
        <p:spPr>
          <a:xfrm>
            <a:off x="2351616" y="4365625"/>
            <a:ext cx="3649200" cy="1150800"/>
          </a:xfrm>
          <a:prstGeom prst="wedgeRectCallout">
            <a:avLst>
              <a:gd name="adj1" fmla="val 24958"/>
              <a:gd name="adj2" fmla="val -16535"/>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В результате выбора документа-основания табличная часть Товары заполняется результатами пересчета (проведенной инвентаризации)</a:t>
            </a:r>
            <a:endParaRPr/>
          </a:p>
        </p:txBody>
      </p:sp>
      <p:sp>
        <p:nvSpPr>
          <p:cNvPr id="488" name="Google Shape;488;p76"/>
          <p:cNvSpPr txBox="1"/>
          <p:nvPr/>
        </p:nvSpPr>
        <p:spPr>
          <a:xfrm>
            <a:off x="2544233" y="6480175"/>
            <a:ext cx="3454500" cy="3333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489" name="Google Shape;489;p76"/>
          <p:cNvSpPr/>
          <p:nvPr/>
        </p:nvSpPr>
        <p:spPr>
          <a:xfrm>
            <a:off x="6502400" y="5287962"/>
            <a:ext cx="3649200" cy="1150800"/>
          </a:xfrm>
          <a:prstGeom prst="wedgeRectCallout">
            <a:avLst>
              <a:gd name="adj1" fmla="val -4158"/>
              <a:gd name="adj2" fmla="val 23112"/>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Создать заказ на эмиссию кодов маркировки</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7"/>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Маркировка остатков</a:t>
            </a:r>
            <a:endParaRPr sz="3600">
              <a:solidFill>
                <a:srgbClr val="000000"/>
              </a:solidFill>
              <a:highlight>
                <a:srgbClr val="E5D841"/>
              </a:highlight>
              <a:latin typeface="Roboto Thin"/>
              <a:ea typeface="Roboto Thin"/>
              <a:cs typeface="Roboto Thin"/>
              <a:sym typeface="Roboto Thin"/>
            </a:endParaRPr>
          </a:p>
        </p:txBody>
      </p:sp>
      <p:pic>
        <p:nvPicPr>
          <p:cNvPr id="495" name="Google Shape;495;p77"/>
          <p:cNvPicPr preferRelativeResize="0"/>
          <p:nvPr/>
        </p:nvPicPr>
        <p:blipFill rotWithShape="1">
          <a:blip r:embed="rId3">
            <a:alphaModFix/>
          </a:blip>
          <a:srcRect/>
          <a:stretch/>
        </p:blipFill>
        <p:spPr>
          <a:xfrm>
            <a:off x="1294737" y="1347788"/>
            <a:ext cx="7345365" cy="5510212"/>
          </a:xfrm>
          <a:prstGeom prst="rect">
            <a:avLst/>
          </a:prstGeom>
          <a:noFill/>
          <a:ln>
            <a:noFill/>
          </a:ln>
        </p:spPr>
      </p:pic>
      <p:sp>
        <p:nvSpPr>
          <p:cNvPr id="496" name="Google Shape;496;p77"/>
          <p:cNvSpPr/>
          <p:nvPr/>
        </p:nvSpPr>
        <p:spPr>
          <a:xfrm>
            <a:off x="7152216" y="3284537"/>
            <a:ext cx="3695700" cy="1150800"/>
          </a:xfrm>
          <a:prstGeom prst="wedgeRectCallout">
            <a:avLst>
              <a:gd name="adj1" fmla="val 841"/>
              <a:gd name="adj2" fmla="val -9355"/>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В созданном заказе указывается способ ввода в оборот: Маркировка остатков</a:t>
            </a:r>
            <a:endParaRPr/>
          </a:p>
        </p:txBody>
      </p:sp>
      <p:sp>
        <p:nvSpPr>
          <p:cNvPr id="497" name="Google Shape;497;p77"/>
          <p:cNvSpPr txBox="1"/>
          <p:nvPr/>
        </p:nvSpPr>
        <p:spPr>
          <a:xfrm>
            <a:off x="6000749" y="2349500"/>
            <a:ext cx="4127700" cy="3603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8"/>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Маркировка остатков</a:t>
            </a:r>
            <a:endParaRPr sz="3600">
              <a:solidFill>
                <a:srgbClr val="000000"/>
              </a:solidFill>
              <a:highlight>
                <a:srgbClr val="E5D841"/>
              </a:highlight>
              <a:latin typeface="Roboto Thin"/>
              <a:ea typeface="Roboto Thin"/>
              <a:cs typeface="Roboto Thin"/>
              <a:sym typeface="Roboto Thin"/>
            </a:endParaRPr>
          </a:p>
        </p:txBody>
      </p:sp>
      <p:pic>
        <p:nvPicPr>
          <p:cNvPr id="504" name="Google Shape;504;p78"/>
          <p:cNvPicPr preferRelativeResize="0"/>
          <p:nvPr/>
        </p:nvPicPr>
        <p:blipFill rotWithShape="1">
          <a:blip r:embed="rId3">
            <a:alphaModFix/>
          </a:blip>
          <a:srcRect/>
          <a:stretch/>
        </p:blipFill>
        <p:spPr>
          <a:xfrm>
            <a:off x="1391477" y="1340768"/>
            <a:ext cx="7273924" cy="5456238"/>
          </a:xfrm>
          <a:prstGeom prst="rect">
            <a:avLst/>
          </a:prstGeom>
          <a:noFill/>
          <a:ln>
            <a:noFill/>
          </a:ln>
        </p:spPr>
      </p:pic>
      <p:sp>
        <p:nvSpPr>
          <p:cNvPr id="505" name="Google Shape;505;p78"/>
          <p:cNvSpPr txBox="1"/>
          <p:nvPr/>
        </p:nvSpPr>
        <p:spPr>
          <a:xfrm>
            <a:off x="3407833" y="2083187"/>
            <a:ext cx="1583100" cy="3603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506" name="Google Shape;506;p78"/>
          <p:cNvSpPr txBox="1"/>
          <p:nvPr/>
        </p:nvSpPr>
        <p:spPr>
          <a:xfrm>
            <a:off x="3097175" y="2617375"/>
            <a:ext cx="4705200" cy="7206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507" name="Google Shape;507;p78"/>
          <p:cNvSpPr/>
          <p:nvPr/>
        </p:nvSpPr>
        <p:spPr>
          <a:xfrm>
            <a:off x="3407833" y="3862387"/>
            <a:ext cx="5183700" cy="1368300"/>
          </a:xfrm>
          <a:prstGeom prst="wedgeRectCallout">
            <a:avLst>
              <a:gd name="adj1" fmla="val 16581"/>
              <a:gd name="adj2" fmla="val -8144"/>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Для каждой позиции номенклатуры необходимо заполнить 3 поля:</a:t>
            </a:r>
            <a:endParaRPr/>
          </a:p>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Код ТН ВЭД</a:t>
            </a:r>
            <a:endParaRPr/>
          </a:p>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Вид обуви: Мужская, женская, детская, Унисекс</a:t>
            </a:r>
            <a:br>
              <a:rPr lang="en-US" sz="1100" b="0" i="0" u="none">
                <a:solidFill>
                  <a:schemeClr val="dk1"/>
                </a:solidFill>
                <a:latin typeface="Arial"/>
                <a:ea typeface="Arial"/>
                <a:cs typeface="Arial"/>
                <a:sym typeface="Arial"/>
              </a:rPr>
            </a:br>
            <a:r>
              <a:rPr lang="en-US" sz="1100" b="0" i="0" u="none">
                <a:solidFill>
                  <a:schemeClr val="dk1"/>
                </a:solidFill>
                <a:latin typeface="Arial"/>
                <a:ea typeface="Arial"/>
                <a:cs typeface="Arial"/>
                <a:sym typeface="Arial"/>
              </a:rPr>
              <a:t>Способ ввода в оборот: Производство в РФ или Импорт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9"/>
          <p:cNvSpPr txBox="1">
            <a:spLocks noGrp="1"/>
          </p:cNvSpPr>
          <p:nvPr>
            <p:ph type="title" idx="4294967295"/>
          </p:nvPr>
        </p:nvSpPr>
        <p:spPr>
          <a:xfrm>
            <a:off x="862500" y="200225"/>
            <a:ext cx="96444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Отгрузка маркированной продукции по ЭДО</a:t>
            </a:r>
            <a:endParaRPr sz="3600">
              <a:solidFill>
                <a:srgbClr val="000000"/>
              </a:solidFill>
              <a:highlight>
                <a:srgbClr val="E5D841"/>
              </a:highlight>
              <a:latin typeface="Roboto Thin"/>
              <a:ea typeface="Roboto Thin"/>
              <a:cs typeface="Roboto Thin"/>
              <a:sym typeface="Roboto Thin"/>
            </a:endParaRPr>
          </a:p>
        </p:txBody>
      </p:sp>
      <p:sp>
        <p:nvSpPr>
          <p:cNvPr id="513" name="Google Shape;513;p79"/>
          <p:cNvSpPr txBox="1">
            <a:spLocks noGrp="1"/>
          </p:cNvSpPr>
          <p:nvPr>
            <p:ph type="body" idx="4294967295"/>
          </p:nvPr>
        </p:nvSpPr>
        <p:spPr>
          <a:xfrm>
            <a:off x="273049" y="1695450"/>
            <a:ext cx="11521200" cy="316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Менеджер создает документ </a:t>
            </a:r>
            <a:r>
              <a:rPr lang="en-US" sz="2000" b="1" i="1" u="none">
                <a:solidFill>
                  <a:schemeClr val="accent2"/>
                </a:solidFill>
                <a:latin typeface="Arial"/>
                <a:ea typeface="Arial"/>
                <a:cs typeface="Arial"/>
                <a:sym typeface="Arial"/>
              </a:rPr>
              <a:t>Реализация товаров и услуг</a:t>
            </a:r>
            <a:r>
              <a:rPr lang="en-US" sz="2000" b="0" i="0" u="none">
                <a:solidFill>
                  <a:schemeClr val="dk1"/>
                </a:solidFill>
                <a:latin typeface="Arial"/>
                <a:ea typeface="Arial"/>
                <a:cs typeface="Arial"/>
                <a:sym typeface="Arial"/>
              </a:rPr>
              <a:t>, </a:t>
            </a:r>
            <a:r>
              <a:rPr lang="en-US" sz="2000" b="1" i="1" u="none">
                <a:solidFill>
                  <a:schemeClr val="accent2"/>
                </a:solidFill>
                <a:latin typeface="Arial"/>
                <a:ea typeface="Arial"/>
                <a:cs typeface="Arial"/>
                <a:sym typeface="Arial"/>
              </a:rPr>
              <a:t>Возврат товаров поставщику</a:t>
            </a:r>
            <a:r>
              <a:rPr lang="en-US" sz="2000" b="0" i="0" u="none">
                <a:solidFill>
                  <a:schemeClr val="dk1"/>
                </a:solidFill>
                <a:latin typeface="Arial"/>
                <a:ea typeface="Arial"/>
                <a:cs typeface="Arial"/>
                <a:sym typeface="Arial"/>
              </a:rPr>
              <a:t>, </a:t>
            </a:r>
            <a:r>
              <a:rPr lang="en-US" sz="2000" b="1" i="1" u="none">
                <a:solidFill>
                  <a:schemeClr val="accent2"/>
                </a:solidFill>
                <a:latin typeface="Arial"/>
                <a:ea typeface="Arial"/>
                <a:cs typeface="Arial"/>
                <a:sym typeface="Arial"/>
              </a:rPr>
              <a:t>Корректировка реализации</a:t>
            </a:r>
            <a:r>
              <a:rPr lang="en-US" sz="2000" b="0" i="0" u="none">
                <a:solidFill>
                  <a:schemeClr val="dk1"/>
                </a:solidFill>
                <a:latin typeface="Arial"/>
                <a:ea typeface="Arial"/>
                <a:cs typeface="Arial"/>
                <a:sym typeface="Arial"/>
              </a:rPr>
              <a:t> и открывает форму </a:t>
            </a:r>
            <a:r>
              <a:rPr lang="en-US" sz="2000" b="1" i="1" u="none">
                <a:solidFill>
                  <a:schemeClr val="accent2"/>
                </a:solidFill>
                <a:latin typeface="Arial"/>
                <a:ea typeface="Arial"/>
                <a:cs typeface="Arial"/>
                <a:sym typeface="Arial"/>
              </a:rPr>
              <a:t>Проверки и подбора обувной продукции</a:t>
            </a:r>
            <a:endParaRPr/>
          </a:p>
          <a:p>
            <a:pPr marL="342900" marR="0" lvl="0" indent="-342900" algn="l" rtl="0">
              <a:lnSpc>
                <a:spcPct val="10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Производится сканирование кодов маркировки DataMatrix с потребительских упаковок с обувью и кодов логистических упаковок</a:t>
            </a:r>
            <a:endParaRPr/>
          </a:p>
          <a:p>
            <a:pPr marL="742950" marR="0" lvl="1" indent="-285750" algn="l" rtl="0">
              <a:lnSpc>
                <a:spcPct val="10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В момент сканирования выполняется онлайн проверка кодов в ИС МП</a:t>
            </a:r>
            <a:endParaRPr/>
          </a:p>
          <a:p>
            <a:pPr marL="742950" marR="0" lvl="1" indent="-285750" algn="l" rtl="0">
              <a:lnSpc>
                <a:spcPct val="10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Если онлайн проверка не пройдена – товар запрещен к продаже</a:t>
            </a:r>
            <a:endParaRPr/>
          </a:p>
          <a:p>
            <a:pPr marL="1143000" marR="0" lvl="2" indent="-228600" algn="l" rtl="0">
              <a:lnSpc>
                <a:spcPct val="10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Требуемый статус: Введен в оборот (возвращен) </a:t>
            </a:r>
            <a:endParaRPr/>
          </a:p>
          <a:p>
            <a:pPr marL="342900" marR="0" lvl="0" indent="-342900" algn="l" rtl="0">
              <a:lnSpc>
                <a:spcPct val="100000"/>
              </a:lnSpc>
              <a:spcBef>
                <a:spcPts val="400"/>
              </a:spcBef>
              <a:spcAft>
                <a:spcPts val="0"/>
              </a:spcAft>
              <a:buClr>
                <a:srgbClr val="CC0000"/>
              </a:buClr>
              <a:buSzPts val="2000"/>
              <a:buFont typeface="Arial"/>
              <a:buChar char="•"/>
            </a:pPr>
            <a:r>
              <a:rPr lang="en-US" sz="2000" b="0" i="0" u="none">
                <a:solidFill>
                  <a:schemeClr val="dk1"/>
                </a:solidFill>
                <a:latin typeface="Arial"/>
                <a:ea typeface="Arial"/>
                <a:cs typeface="Arial"/>
                <a:sym typeface="Arial"/>
              </a:rPr>
              <a:t>Из документа реализации формируется УПД через ЭДО</a:t>
            </a:r>
            <a:endParaRPr/>
          </a:p>
          <a:p>
            <a:pPr marL="342900" marR="0" lvl="0" indent="-215900" algn="l" rtl="0">
              <a:spcBef>
                <a:spcPts val="400"/>
              </a:spcBef>
              <a:spcAft>
                <a:spcPts val="0"/>
              </a:spcAft>
              <a:buClr>
                <a:srgbClr val="CC0000"/>
              </a:buClr>
              <a:buSzPts val="2000"/>
              <a:buFont typeface="Arial"/>
              <a:buNone/>
            </a:pPr>
            <a:endParaRPr sz="2000" b="0" i="0" u="none">
              <a:solidFill>
                <a:schemeClr val="dk1"/>
              </a:solidFill>
              <a:latin typeface="Arial"/>
              <a:ea typeface="Arial"/>
              <a:cs typeface="Arial"/>
              <a:sym typeface="Arial"/>
            </a:endParaRPr>
          </a:p>
        </p:txBody>
      </p:sp>
      <p:pic>
        <p:nvPicPr>
          <p:cNvPr id="514" name="Google Shape;514;p79"/>
          <p:cNvPicPr preferRelativeResize="0"/>
          <p:nvPr/>
        </p:nvPicPr>
        <p:blipFill rotWithShape="1">
          <a:blip r:embed="rId3">
            <a:alphaModFix/>
          </a:blip>
          <a:srcRect/>
          <a:stretch/>
        </p:blipFill>
        <p:spPr>
          <a:xfrm>
            <a:off x="1390649" y="4797425"/>
            <a:ext cx="6869111" cy="19351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0"/>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Поступление продукции по ЭДО</a:t>
            </a:r>
            <a:endParaRPr sz="3600">
              <a:solidFill>
                <a:srgbClr val="000000"/>
              </a:solidFill>
              <a:highlight>
                <a:srgbClr val="E5D841"/>
              </a:highlight>
              <a:latin typeface="Roboto Thin"/>
              <a:ea typeface="Roboto Thin"/>
              <a:cs typeface="Roboto Thin"/>
              <a:sym typeface="Roboto Thin"/>
            </a:endParaRPr>
          </a:p>
        </p:txBody>
      </p:sp>
      <p:sp>
        <p:nvSpPr>
          <p:cNvPr id="520" name="Google Shape;520;p80"/>
          <p:cNvSpPr txBox="1">
            <a:spLocks noGrp="1"/>
          </p:cNvSpPr>
          <p:nvPr>
            <p:ph type="body" idx="4294967295"/>
          </p:nvPr>
        </p:nvSpPr>
        <p:spPr>
          <a:xfrm>
            <a:off x="273049" y="1695450"/>
            <a:ext cx="11294400" cy="461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Через ЭДО загружается УПД</a:t>
            </a:r>
            <a:endParaRPr/>
          </a:p>
          <a:p>
            <a:pPr marL="342900" marR="0" lvl="0" indent="-342900" algn="l" rtl="0">
              <a:lnSpc>
                <a:spcPct val="8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Выполняется сопоставление номенклатуры (если требуется)</a:t>
            </a:r>
            <a:endParaRPr/>
          </a:p>
          <a:p>
            <a:pPr marL="342900" marR="0" lvl="0" indent="-342900" algn="l" rtl="0">
              <a:lnSpc>
                <a:spcPct val="8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На основании УПД создается документ </a:t>
            </a:r>
            <a:r>
              <a:rPr lang="en-US" sz="2200" b="1" i="1" u="none">
                <a:solidFill>
                  <a:schemeClr val="accent2"/>
                </a:solidFill>
                <a:latin typeface="Arial"/>
                <a:ea typeface="Arial"/>
                <a:cs typeface="Arial"/>
                <a:sym typeface="Arial"/>
              </a:rPr>
              <a:t>Приобретение товаров и услуг</a:t>
            </a:r>
            <a:r>
              <a:rPr lang="en-US" sz="2200" b="0" i="0" u="none">
                <a:solidFill>
                  <a:schemeClr val="dk1"/>
                </a:solidFill>
                <a:latin typeface="Arial"/>
                <a:ea typeface="Arial"/>
                <a:cs typeface="Arial"/>
                <a:sym typeface="Arial"/>
              </a:rPr>
              <a:t> или </a:t>
            </a:r>
            <a:r>
              <a:rPr lang="en-US" sz="2200" b="1" i="1" u="none">
                <a:solidFill>
                  <a:schemeClr val="accent2"/>
                </a:solidFill>
                <a:latin typeface="Arial"/>
                <a:ea typeface="Arial"/>
                <a:cs typeface="Arial"/>
                <a:sym typeface="Arial"/>
              </a:rPr>
              <a:t>Возврат товаров от клиента</a:t>
            </a:r>
            <a:endParaRPr sz="2200" b="0" i="0" u="none">
              <a:solidFill>
                <a:schemeClr val="dk1"/>
              </a:solidFill>
              <a:latin typeface="Arial"/>
              <a:ea typeface="Arial"/>
              <a:cs typeface="Arial"/>
              <a:sym typeface="Arial"/>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В приобретении фиксируются ровно те данные, которые пришли в УПД</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В документах поступления сразу после ввода на основании УПД сохраняются штрихкоды упаковок в том виде в котором они были переданы поставщиком</a:t>
            </a:r>
            <a:endParaRPr/>
          </a:p>
          <a:p>
            <a:pPr marL="342900" marR="0" lvl="0" indent="-342900" algn="l" rtl="0">
              <a:lnSpc>
                <a:spcPct val="80000"/>
              </a:lnSpc>
              <a:spcBef>
                <a:spcPts val="440"/>
              </a:spcBef>
              <a:spcAft>
                <a:spcPts val="0"/>
              </a:spcAft>
              <a:buClr>
                <a:srgbClr val="CC0000"/>
              </a:buClr>
              <a:buSzPts val="2200"/>
              <a:buFont typeface="Arial"/>
              <a:buChar char="•"/>
            </a:pPr>
            <a:r>
              <a:rPr lang="en-US" sz="2200" b="0" i="0" u="none">
                <a:solidFill>
                  <a:schemeClr val="dk1"/>
                </a:solidFill>
                <a:latin typeface="Arial"/>
                <a:ea typeface="Arial"/>
                <a:cs typeface="Arial"/>
                <a:sym typeface="Arial"/>
              </a:rPr>
              <a:t>Выполняется проверка поступившей обувной продукции</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Полученные коды маркировки нормализуются</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Выполняется онлайн проверка статусов продукции</a:t>
            </a:r>
            <a:endParaRPr/>
          </a:p>
          <a:p>
            <a:pPr marL="1143000" marR="0" lvl="2" indent="-228600" algn="l" rtl="0">
              <a:lnSpc>
                <a:spcPct val="80000"/>
              </a:lnSpc>
              <a:spcBef>
                <a:spcPts val="320"/>
              </a:spcBef>
              <a:spcAft>
                <a:spcPts val="0"/>
              </a:spcAft>
              <a:buClr>
                <a:srgbClr val="CC0000"/>
              </a:buClr>
              <a:buSzPts val="1600"/>
              <a:buFont typeface="Arial"/>
              <a:buChar char="•"/>
            </a:pPr>
            <a:r>
              <a:rPr lang="en-US" sz="1600" b="0" i="0" u="none" strike="noStrike" cap="none">
                <a:solidFill>
                  <a:schemeClr val="dk1"/>
                </a:solidFill>
                <a:latin typeface="Arial"/>
                <a:ea typeface="Arial"/>
                <a:cs typeface="Arial"/>
                <a:sym typeface="Arial"/>
              </a:rPr>
              <a:t> Требуемые статусы: Введен в оборот (или возвращен)</a:t>
            </a:r>
            <a:endParaRPr/>
          </a:p>
          <a:p>
            <a:pPr marL="742950" marR="0" lvl="1" indent="-285750" algn="l" rtl="0">
              <a:lnSpc>
                <a:spcPct val="80000"/>
              </a:lnSpc>
              <a:spcBef>
                <a:spcPts val="360"/>
              </a:spcBef>
              <a:spcAft>
                <a:spcPts val="0"/>
              </a:spcAft>
              <a:buClr>
                <a:srgbClr val="CC0000"/>
              </a:buClr>
              <a:buSzPts val="1800"/>
              <a:buFont typeface="Arial"/>
              <a:buChar char="•"/>
            </a:pPr>
            <a:r>
              <a:rPr lang="en-US" sz="1800" b="0" i="0" u="none" strike="noStrike" cap="none">
                <a:solidFill>
                  <a:schemeClr val="dk1"/>
                </a:solidFill>
                <a:latin typeface="Arial"/>
                <a:ea typeface="Arial"/>
                <a:cs typeface="Arial"/>
                <a:sym typeface="Arial"/>
              </a:rPr>
              <a:t>Поступление через отдельные документы ИС МП в первой версии интеграции с ИС МП не будет поддерживаться</a:t>
            </a:r>
            <a:endParaRPr/>
          </a:p>
          <a:p>
            <a:pPr marL="342900" marR="0" lvl="0" indent="-228600" algn="l" rtl="0">
              <a:spcBef>
                <a:spcPts val="360"/>
              </a:spcBef>
              <a:spcAft>
                <a:spcPts val="0"/>
              </a:spcAft>
              <a:buClr>
                <a:srgbClr val="CC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sp>
        <p:nvSpPr>
          <p:cNvPr id="227" name="Google Shape;227;p45"/>
          <p:cNvSpPr txBox="1">
            <a:spLocks noGrp="1"/>
          </p:cNvSpPr>
          <p:nvPr>
            <p:ph type="title"/>
          </p:nvPr>
        </p:nvSpPr>
        <p:spPr>
          <a:xfrm>
            <a:off x="2135187" y="260350"/>
            <a:ext cx="6456362"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Какой одеждой и обувью можно торговать на ЕНВД?</a:t>
            </a:r>
            <a:endParaRPr sz="3600">
              <a:solidFill>
                <a:srgbClr val="000000"/>
              </a:solidFill>
              <a:highlight>
                <a:srgbClr val="E5D841"/>
              </a:highlight>
            </a:endParaRPr>
          </a:p>
        </p:txBody>
      </p:sp>
      <p:sp>
        <p:nvSpPr>
          <p:cNvPr id="228" name="Google Shape;228;p45"/>
          <p:cNvSpPr txBox="1">
            <a:spLocks noGrp="1"/>
          </p:cNvSpPr>
          <p:nvPr>
            <p:ph type="body" idx="1"/>
          </p:nvPr>
        </p:nvSpPr>
        <p:spPr>
          <a:xfrm>
            <a:off x="144462" y="1274762"/>
            <a:ext cx="11903075" cy="52371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Обувью </a:t>
            </a:r>
            <a:r>
              <a:rPr lang="en-US" sz="2200" b="0" i="0" u="none">
                <a:solidFill>
                  <a:srgbClr val="000000"/>
                </a:solidFill>
                <a:highlight>
                  <a:srgbClr val="E5D841"/>
                </a:highlight>
                <a:latin typeface="Roboto Thin"/>
                <a:ea typeface="Roboto Thin"/>
                <a:cs typeface="Roboto Thin"/>
                <a:sym typeface="Roboto Thin"/>
              </a:rPr>
              <a:t>никакой</a:t>
            </a:r>
            <a:endParaRPr>
              <a:solidFill>
                <a:srgbClr val="000000"/>
              </a:solidFill>
              <a:highlight>
                <a:srgbClr val="E5D841"/>
              </a:highlight>
            </a:endParaRPr>
          </a:p>
          <a:p>
            <a:pPr marL="342900" marR="0" lvl="0" indent="-342900" algn="l" rtl="0">
              <a:lnSpc>
                <a:spcPct val="100000"/>
              </a:lnSpc>
              <a:spcBef>
                <a:spcPts val="130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Одеждой – </a:t>
            </a:r>
            <a:r>
              <a:rPr lang="en-US">
                <a:solidFill>
                  <a:srgbClr val="000000"/>
                </a:solidFill>
                <a:highlight>
                  <a:srgbClr val="E5D841"/>
                </a:highlight>
              </a:rPr>
              <a:t>любой</a:t>
            </a:r>
            <a:r>
              <a:rPr lang="en-US" sz="2200" b="0" i="0" u="none">
                <a:solidFill>
                  <a:srgbClr val="5B0917"/>
                </a:solidFill>
                <a:latin typeface="Roboto Thin"/>
                <a:ea typeface="Roboto Thin"/>
                <a:cs typeface="Roboto Thin"/>
                <a:sym typeface="Roboto Thin"/>
              </a:rPr>
              <a:t>, в том числе подлежащей маркировке (</a:t>
            </a:r>
            <a:r>
              <a:rPr lang="en-US">
                <a:solidFill>
                  <a:srgbClr val="000000"/>
                </a:solidFill>
                <a:highlight>
                  <a:srgbClr val="E5D841"/>
                </a:highlight>
              </a:rPr>
              <a:t>кроме меховой</a:t>
            </a:r>
            <a:r>
              <a:rPr lang="en-US" sz="2200" b="0" i="0" u="none">
                <a:solidFill>
                  <a:srgbClr val="5B0917"/>
                </a:solidFill>
                <a:latin typeface="Roboto Thin"/>
                <a:ea typeface="Roboto Thin"/>
                <a:cs typeface="Roboto Thin"/>
                <a:sym typeface="Roboto Thin"/>
              </a:rPr>
              <a:t>)</a:t>
            </a:r>
            <a:endParaRPr/>
          </a:p>
          <a:p>
            <a:pPr marL="742950" marR="0" lvl="1" indent="-285750" algn="l" rtl="0">
              <a:lnSpc>
                <a:spcPct val="100000"/>
              </a:lnSpc>
              <a:spcBef>
                <a:spcPts val="13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Маркировке подлежат (распоряжение Правительства РФ от 28.04.2018 № 792-р)</a:t>
            </a:r>
            <a:endParaRPr/>
          </a:p>
        </p:txBody>
      </p:sp>
      <p:sp>
        <p:nvSpPr>
          <p:cNvPr id="229" name="Google Shape;229;p45"/>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30" name="Google Shape;230;p45"/>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4</a:t>
            </a:fld>
            <a:endParaRPr/>
          </a:p>
        </p:txBody>
      </p:sp>
      <p:graphicFrame>
        <p:nvGraphicFramePr>
          <p:cNvPr id="231" name="Google Shape;231;p45"/>
          <p:cNvGraphicFramePr/>
          <p:nvPr/>
        </p:nvGraphicFramePr>
        <p:xfrm>
          <a:off x="144462" y="3100387"/>
          <a:ext cx="3000000" cy="3000000"/>
        </p:xfrm>
        <a:graphic>
          <a:graphicData uri="http://schemas.openxmlformats.org/drawingml/2006/table">
            <a:tbl>
              <a:tblPr>
                <a:noFill/>
                <a:tableStyleId>{9A3D2A5D-EE2C-422E-A0CF-D1CDAA9AF859}</a:tableStyleId>
              </a:tblPr>
              <a:tblGrid>
                <a:gridCol w="7688250">
                  <a:extLst>
                    <a:ext uri="{9D8B030D-6E8A-4147-A177-3AD203B41FA5}">
                      <a16:colId xmlns:a16="http://schemas.microsoft.com/office/drawing/2014/main" val="20000"/>
                    </a:ext>
                  </a:extLst>
                </a:gridCol>
                <a:gridCol w="1903400">
                  <a:extLst>
                    <a:ext uri="{9D8B030D-6E8A-4147-A177-3AD203B41FA5}">
                      <a16:colId xmlns:a16="http://schemas.microsoft.com/office/drawing/2014/main" val="20001"/>
                    </a:ext>
                  </a:extLst>
                </a:gridCol>
                <a:gridCol w="1976425">
                  <a:extLst>
                    <a:ext uri="{9D8B030D-6E8A-4147-A177-3AD203B41FA5}">
                      <a16:colId xmlns:a16="http://schemas.microsoft.com/office/drawing/2014/main" val="20002"/>
                    </a:ext>
                  </a:extLst>
                </a:gridCol>
              </a:tblGrid>
              <a:tr h="365125">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Наименование группы товаров</a:t>
                      </a:r>
                      <a:endParaRPr sz="1800" b="1">
                        <a:solidFill>
                          <a:srgbClr val="FFFFFF"/>
                        </a:solidFill>
                        <a:latin typeface="Roboto"/>
                        <a:ea typeface="Roboto"/>
                        <a:cs typeface="Roboto"/>
                        <a:sym typeface="Roboto"/>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Код по ОКДП 2</a:t>
                      </a:r>
                      <a:endParaRPr sz="1800" b="1">
                        <a:solidFill>
                          <a:srgbClr val="FFFFFF"/>
                        </a:solidFill>
                        <a:latin typeface="Roboto"/>
                        <a:ea typeface="Roboto"/>
                        <a:cs typeface="Roboto"/>
                        <a:sym typeface="Roboto"/>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tc>
                  <a:txBody>
                    <a:bodyPr/>
                    <a:lstStyle/>
                    <a:p>
                      <a:pPr marL="0" marR="0" lvl="0" indent="0" algn="l" rtl="0">
                        <a:lnSpc>
                          <a:spcPct val="100000"/>
                        </a:lnSpc>
                        <a:spcBef>
                          <a:spcPts val="0"/>
                        </a:spcBef>
                        <a:spcAft>
                          <a:spcPts val="0"/>
                        </a:spcAft>
                        <a:buClr>
                          <a:srgbClr val="FFFFFF"/>
                        </a:buClr>
                        <a:buSzPts val="1600"/>
                        <a:buFont typeface="Roboto Thin"/>
                        <a:buNone/>
                      </a:pPr>
                      <a:r>
                        <a:rPr lang="en-US" sz="1800" b="1">
                          <a:solidFill>
                            <a:srgbClr val="FFFFFF"/>
                          </a:solidFill>
                          <a:latin typeface="Roboto"/>
                          <a:ea typeface="Roboto"/>
                          <a:cs typeface="Roboto"/>
                          <a:sym typeface="Roboto"/>
                        </a:rPr>
                        <a:t>Код по ТН ВЭД</a:t>
                      </a:r>
                      <a:endParaRPr sz="1800" b="1">
                        <a:solidFill>
                          <a:srgbClr val="FFFFFF"/>
                        </a:solidFill>
                        <a:latin typeface="Roboto"/>
                        <a:ea typeface="Roboto"/>
                        <a:cs typeface="Roboto"/>
                        <a:sym typeface="Roboto"/>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99893"/>
                    </a:solidFill>
                  </a:tcPr>
                </a:tc>
                <a:extLst>
                  <a:ext uri="{0D108BD9-81ED-4DB2-BD59-A6C34878D82A}">
                    <a16:rowId xmlns:a16="http://schemas.microsoft.com/office/drawing/2014/main" val="10000"/>
                  </a:ext>
                </a:extLst>
              </a:tr>
              <a:tr h="641350">
                <a:tc>
                  <a:txBody>
                    <a:bodyPr/>
                    <a:lstStyle/>
                    <a:p>
                      <a:pPr marL="0" marR="0" lvl="0" indent="0" algn="l"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Предметы одежды (включая рабочую одежду), изготовленные из натуральной или композиционной кожи</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14.11.10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4203 10 000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extLst>
                  <a:ext uri="{0D108BD9-81ED-4DB2-BD59-A6C34878D82A}">
                    <a16:rowId xmlns:a16="http://schemas.microsoft.com/office/drawing/2014/main" val="10001"/>
                  </a:ext>
                </a:extLst>
              </a:tr>
              <a:tr h="639750">
                <a:tc>
                  <a:txBody>
                    <a:bodyPr/>
                    <a:lstStyle/>
                    <a:p>
                      <a:pPr marL="0" marR="0" lvl="0" indent="0" algn="l"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Блузки, блузы и блузоны трикотажные машинного или ручного вязания, женские или для девочек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14.14.13</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6106</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Пальто, полупальто, накидки, плащи, куртки (включая лыжные), ветровки, штормовки и аналогичные изделия мужские или для мальчиков</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14.13.21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6201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CBCB"/>
                    </a:solidFill>
                  </a:tcPr>
                </a:tc>
                <a:extLst>
                  <a:ext uri="{0D108BD9-81ED-4DB2-BD59-A6C34878D82A}">
                    <a16:rowId xmlns:a16="http://schemas.microsoft.com/office/drawing/2014/main" val="10003"/>
                  </a:ext>
                </a:extLst>
              </a:tr>
              <a:tr h="914400">
                <a:tc>
                  <a:txBody>
                    <a:bodyPr/>
                    <a:lstStyle/>
                    <a:p>
                      <a:pPr marL="0" marR="0" lvl="0" indent="0" algn="l"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Пальто, полупальто, накидки, плащи, куртки (включая лыжные), ветровки, штормовки и аналогичные изделия женские или для девочек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14.13.31</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tc>
                  <a:txBody>
                    <a:bodyPr/>
                    <a:lstStyle/>
                    <a:p>
                      <a:pPr marL="0" marR="0" lvl="0" indent="0" algn="ctr" rtl="0">
                        <a:lnSpc>
                          <a:spcPct val="100000"/>
                        </a:lnSpc>
                        <a:spcBef>
                          <a:spcPts val="0"/>
                        </a:spcBef>
                        <a:spcAft>
                          <a:spcPts val="0"/>
                        </a:spcAft>
                        <a:buClr>
                          <a:srgbClr val="5F0000"/>
                        </a:buClr>
                        <a:buSzPts val="1800"/>
                        <a:buFont typeface="Roboto Thin"/>
                        <a:buNone/>
                      </a:pPr>
                      <a:r>
                        <a:rPr lang="en-US" sz="1800" b="0" i="0" u="none" strike="noStrike" cap="none">
                          <a:latin typeface="Roboto Thin"/>
                          <a:ea typeface="Roboto Thin"/>
                          <a:cs typeface="Roboto Thin"/>
                          <a:sym typeface="Roboto Thin"/>
                        </a:rPr>
                        <a:t>6202</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7E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1"/>
          <p:cNvSpPr txBox="1">
            <a:spLocks noGrp="1"/>
          </p:cNvSpPr>
          <p:nvPr>
            <p:ph type="title" idx="4294967295"/>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Поступление продукции по ЭДО</a:t>
            </a:r>
            <a:endParaRPr sz="3600">
              <a:solidFill>
                <a:srgbClr val="000000"/>
              </a:solidFill>
              <a:highlight>
                <a:srgbClr val="E5D841"/>
              </a:highlight>
              <a:latin typeface="Roboto Thin"/>
              <a:ea typeface="Roboto Thin"/>
              <a:cs typeface="Roboto Thin"/>
              <a:sym typeface="Roboto Thin"/>
            </a:endParaRPr>
          </a:p>
        </p:txBody>
      </p:sp>
      <p:pic>
        <p:nvPicPr>
          <p:cNvPr id="527" name="Google Shape;527;p81"/>
          <p:cNvPicPr preferRelativeResize="0"/>
          <p:nvPr/>
        </p:nvPicPr>
        <p:blipFill rotWithShape="1">
          <a:blip r:embed="rId3">
            <a:alphaModFix/>
          </a:blip>
          <a:srcRect/>
          <a:stretch/>
        </p:blipFill>
        <p:spPr>
          <a:xfrm>
            <a:off x="1344016" y="1484313"/>
            <a:ext cx="7164389" cy="5373688"/>
          </a:xfrm>
          <a:prstGeom prst="rect">
            <a:avLst/>
          </a:prstGeom>
          <a:noFill/>
          <a:ln>
            <a:noFill/>
          </a:ln>
        </p:spPr>
      </p:pic>
      <p:sp>
        <p:nvSpPr>
          <p:cNvPr id="528" name="Google Shape;528;p81"/>
          <p:cNvSpPr txBox="1"/>
          <p:nvPr/>
        </p:nvSpPr>
        <p:spPr>
          <a:xfrm>
            <a:off x="6337300" y="3213100"/>
            <a:ext cx="1056300" cy="2889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529" name="Google Shape;529;p81"/>
          <p:cNvSpPr/>
          <p:nvPr/>
        </p:nvSpPr>
        <p:spPr>
          <a:xfrm>
            <a:off x="6913033" y="4868862"/>
            <a:ext cx="3551700" cy="1440000"/>
          </a:xfrm>
          <a:prstGeom prst="wedgeRectCallout">
            <a:avLst>
              <a:gd name="adj1" fmla="val -592"/>
              <a:gd name="adj2" fmla="val -20219"/>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При нажатии на гиперссылку </a:t>
            </a:r>
            <a:r>
              <a:rPr lang="en-US" sz="1100" b="1" i="0" u="none">
                <a:solidFill>
                  <a:schemeClr val="dk1"/>
                </a:solidFill>
                <a:latin typeface="Arial"/>
                <a:ea typeface="Arial"/>
                <a:cs typeface="Arial"/>
                <a:sym typeface="Arial"/>
              </a:rPr>
              <a:t>отработайте</a:t>
            </a:r>
            <a:r>
              <a:rPr lang="en-US" sz="1100" b="0" i="0" u="none">
                <a:solidFill>
                  <a:schemeClr val="dk1"/>
                </a:solidFill>
                <a:latin typeface="Arial"/>
                <a:ea typeface="Arial"/>
                <a:cs typeface="Arial"/>
                <a:sym typeface="Arial"/>
              </a:rPr>
              <a:t> выполняется переход в рабочее место </a:t>
            </a:r>
            <a:r>
              <a:rPr lang="en-US" sz="1100" b="1" i="0" u="none">
                <a:solidFill>
                  <a:schemeClr val="dk1"/>
                </a:solidFill>
                <a:latin typeface="Arial"/>
                <a:ea typeface="Arial"/>
                <a:cs typeface="Arial"/>
                <a:sym typeface="Arial"/>
              </a:rPr>
              <a:t>Текущие дела ЭДО</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2"/>
          <p:cNvSpPr txBox="1"/>
          <p:nvPr/>
        </p:nvSpPr>
        <p:spPr>
          <a:xfrm>
            <a:off x="10991849" y="6597650"/>
            <a:ext cx="1022400" cy="260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92929"/>
              </a:buClr>
              <a:buSzPts val="900"/>
              <a:buFont typeface="Arial"/>
              <a:buNone/>
            </a:pPr>
            <a:fld id="{00000000-1234-1234-1234-123412341234}" type="slidenum">
              <a:rPr lang="en-US" sz="900" b="1" i="0" u="none">
                <a:solidFill>
                  <a:srgbClr val="292929"/>
                </a:solidFill>
                <a:latin typeface="Arial"/>
                <a:ea typeface="Arial"/>
                <a:cs typeface="Arial"/>
                <a:sym typeface="Arial"/>
              </a:rPr>
              <a:t>41</a:t>
            </a:fld>
            <a:endParaRPr/>
          </a:p>
        </p:txBody>
      </p:sp>
      <p:pic>
        <p:nvPicPr>
          <p:cNvPr id="536" name="Google Shape;536;p82"/>
          <p:cNvPicPr preferRelativeResize="0">
            <a:picLocks noGrp="1"/>
          </p:cNvPicPr>
          <p:nvPr>
            <p:ph type="body" idx="4294967295"/>
          </p:nvPr>
        </p:nvPicPr>
        <p:blipFill rotWithShape="1">
          <a:blip r:embed="rId3">
            <a:alphaModFix/>
          </a:blip>
          <a:srcRect/>
          <a:stretch/>
        </p:blipFill>
        <p:spPr>
          <a:xfrm>
            <a:off x="239184" y="1403350"/>
            <a:ext cx="9696300" cy="5454600"/>
          </a:xfrm>
          <a:prstGeom prst="rect">
            <a:avLst/>
          </a:prstGeom>
          <a:noFill/>
          <a:ln>
            <a:noFill/>
          </a:ln>
        </p:spPr>
      </p:pic>
      <p:sp>
        <p:nvSpPr>
          <p:cNvPr id="537" name="Google Shape;537;p82"/>
          <p:cNvSpPr/>
          <p:nvPr/>
        </p:nvSpPr>
        <p:spPr>
          <a:xfrm>
            <a:off x="0" y="5589587"/>
            <a:ext cx="3215100" cy="1008000"/>
          </a:xfrm>
          <a:prstGeom prst="wedgeRectCallout">
            <a:avLst>
              <a:gd name="adj1" fmla="val 21543"/>
              <a:gd name="adj2" fmla="val -7551"/>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Если в данных электронного документа ЭДО находится новая номенклатура (поступает первый раз), то необходимо выполнить сопоставление</a:t>
            </a:r>
            <a:endParaRPr/>
          </a:p>
        </p:txBody>
      </p:sp>
      <p:sp>
        <p:nvSpPr>
          <p:cNvPr id="538" name="Google Shape;538;p82"/>
          <p:cNvSpPr txBox="1"/>
          <p:nvPr/>
        </p:nvSpPr>
        <p:spPr>
          <a:xfrm>
            <a:off x="6000749" y="3141662"/>
            <a:ext cx="2976000" cy="5031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539" name="Google Shape;539;p82"/>
          <p:cNvSpPr txBox="1"/>
          <p:nvPr/>
        </p:nvSpPr>
        <p:spPr>
          <a:xfrm>
            <a:off x="3312583" y="4005262"/>
            <a:ext cx="4993200" cy="25923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cxnSp>
        <p:nvCxnSpPr>
          <p:cNvPr id="540" name="Google Shape;540;p82"/>
          <p:cNvCxnSpPr/>
          <p:nvPr/>
        </p:nvCxnSpPr>
        <p:spPr>
          <a:xfrm flipH="1">
            <a:off x="8303866" y="3644900"/>
            <a:ext cx="670800" cy="576300"/>
          </a:xfrm>
          <a:prstGeom prst="straightConnector1">
            <a:avLst/>
          </a:prstGeom>
          <a:noFill/>
          <a:ln w="44450" cap="flat" cmpd="sng">
            <a:solidFill>
              <a:srgbClr val="CC3300"/>
            </a:solidFill>
            <a:prstDash val="solid"/>
            <a:miter lim="800000"/>
            <a:headEnd type="none" w="med" len="med"/>
            <a:tailEnd type="triangle" w="med" len="med"/>
          </a:ln>
        </p:spPr>
      </p:cxnSp>
      <p:sp>
        <p:nvSpPr>
          <p:cNvPr id="541" name="Google Shape;541;p82"/>
          <p:cNvSpPr txBox="1"/>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highlight>
                  <a:srgbClr val="E5D841"/>
                </a:highlight>
                <a:latin typeface="Roboto Thin"/>
                <a:ea typeface="Roboto Thin"/>
                <a:cs typeface="Roboto Thin"/>
                <a:sym typeface="Roboto Thin"/>
              </a:rPr>
              <a:t>Поступление продукции по ЭДО</a:t>
            </a:r>
            <a:endParaRPr sz="3600">
              <a:highlight>
                <a:srgbClr val="E5D841"/>
              </a:highlight>
              <a:latin typeface="Roboto Thin"/>
              <a:ea typeface="Roboto Thin"/>
              <a:cs typeface="Roboto Thin"/>
              <a:sym typeface="Roboto Thi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3"/>
          <p:cNvSpPr txBox="1"/>
          <p:nvPr/>
        </p:nvSpPr>
        <p:spPr>
          <a:xfrm>
            <a:off x="10991849" y="6597650"/>
            <a:ext cx="1022400" cy="260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92929"/>
              </a:buClr>
              <a:buSzPts val="900"/>
              <a:buFont typeface="Arial"/>
              <a:buNone/>
            </a:pPr>
            <a:fld id="{00000000-1234-1234-1234-123412341234}" type="slidenum">
              <a:rPr lang="en-US" sz="900" b="1" i="0" u="none">
                <a:solidFill>
                  <a:srgbClr val="292929"/>
                </a:solidFill>
                <a:latin typeface="Arial"/>
                <a:ea typeface="Arial"/>
                <a:cs typeface="Arial"/>
                <a:sym typeface="Arial"/>
              </a:rPr>
              <a:t>42</a:t>
            </a:fld>
            <a:endParaRPr/>
          </a:p>
        </p:txBody>
      </p:sp>
      <p:pic>
        <p:nvPicPr>
          <p:cNvPr id="547" name="Google Shape;547;p83"/>
          <p:cNvPicPr preferRelativeResize="0">
            <a:picLocks noGrp="1"/>
          </p:cNvPicPr>
          <p:nvPr>
            <p:ph type="body" idx="4294967295"/>
          </p:nvPr>
        </p:nvPicPr>
        <p:blipFill rotWithShape="1">
          <a:blip r:embed="rId3">
            <a:alphaModFix/>
          </a:blip>
          <a:srcRect/>
          <a:stretch/>
        </p:blipFill>
        <p:spPr>
          <a:xfrm>
            <a:off x="431800" y="1322388"/>
            <a:ext cx="9840300" cy="5535600"/>
          </a:xfrm>
          <a:prstGeom prst="rect">
            <a:avLst/>
          </a:prstGeom>
          <a:noFill/>
          <a:ln>
            <a:noFill/>
          </a:ln>
        </p:spPr>
      </p:pic>
      <p:sp>
        <p:nvSpPr>
          <p:cNvPr id="548" name="Google Shape;548;p83"/>
          <p:cNvSpPr txBox="1"/>
          <p:nvPr/>
        </p:nvSpPr>
        <p:spPr>
          <a:xfrm>
            <a:off x="2063749" y="2492375"/>
            <a:ext cx="2976000" cy="5031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549" name="Google Shape;549;p83"/>
          <p:cNvSpPr/>
          <p:nvPr/>
        </p:nvSpPr>
        <p:spPr>
          <a:xfrm>
            <a:off x="334433" y="3429000"/>
            <a:ext cx="3454500" cy="1368300"/>
          </a:xfrm>
          <a:prstGeom prst="wedgeRectCallout">
            <a:avLst>
              <a:gd name="adj1" fmla="val 20607"/>
              <a:gd name="adj2" fmla="val -6605"/>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Перед подтверждением УПД покупателю необходимо убедиться, что переданные в УПД коды легальны, зарегистрированы в ИС МП и принадлежат отправителю</a:t>
            </a:r>
            <a:endParaRPr/>
          </a:p>
        </p:txBody>
      </p:sp>
      <p:sp>
        <p:nvSpPr>
          <p:cNvPr id="550" name="Google Shape;550;p83"/>
          <p:cNvSpPr/>
          <p:nvPr/>
        </p:nvSpPr>
        <p:spPr>
          <a:xfrm>
            <a:off x="4656667" y="3357562"/>
            <a:ext cx="3456300" cy="1368300"/>
          </a:xfrm>
          <a:prstGeom prst="wedgeRectCallout">
            <a:avLst>
              <a:gd name="adj1" fmla="val 1088"/>
              <a:gd name="adj2" fmla="val -5505"/>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Только в случае выполнения всех условий подписанная УПД будет корректно обработана в личном кабинете ИС МП</a:t>
            </a:r>
            <a:endParaRPr/>
          </a:p>
        </p:txBody>
      </p:sp>
      <p:sp>
        <p:nvSpPr>
          <p:cNvPr id="551" name="Google Shape;551;p83"/>
          <p:cNvSpPr txBox="1"/>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highlight>
                  <a:srgbClr val="E5D841"/>
                </a:highlight>
                <a:latin typeface="Roboto Thin"/>
                <a:ea typeface="Roboto Thin"/>
                <a:cs typeface="Roboto Thin"/>
                <a:sym typeface="Roboto Thin"/>
              </a:rPr>
              <a:t>Поступление продукции по ЭДО</a:t>
            </a:r>
            <a:endParaRPr sz="3600">
              <a:highlight>
                <a:srgbClr val="E5D841"/>
              </a:highlight>
              <a:latin typeface="Roboto Thin"/>
              <a:ea typeface="Roboto Thin"/>
              <a:cs typeface="Roboto Thin"/>
              <a:sym typeface="Roboto Thi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4"/>
          <p:cNvSpPr txBox="1"/>
          <p:nvPr/>
        </p:nvSpPr>
        <p:spPr>
          <a:xfrm>
            <a:off x="10991849" y="6597650"/>
            <a:ext cx="1022400" cy="260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92929"/>
              </a:buClr>
              <a:buSzPts val="900"/>
              <a:buFont typeface="Arial"/>
              <a:buNone/>
            </a:pPr>
            <a:fld id="{00000000-1234-1234-1234-123412341234}" type="slidenum">
              <a:rPr lang="en-US" sz="900" b="1" i="0" u="none">
                <a:solidFill>
                  <a:srgbClr val="292929"/>
                </a:solidFill>
                <a:latin typeface="Arial"/>
                <a:ea typeface="Arial"/>
                <a:cs typeface="Arial"/>
                <a:sym typeface="Arial"/>
              </a:rPr>
              <a:t>43</a:t>
            </a:fld>
            <a:endParaRPr/>
          </a:p>
        </p:txBody>
      </p:sp>
      <p:pic>
        <p:nvPicPr>
          <p:cNvPr id="557" name="Google Shape;557;p84"/>
          <p:cNvPicPr preferRelativeResize="0">
            <a:picLocks noGrp="1"/>
          </p:cNvPicPr>
          <p:nvPr>
            <p:ph type="body" idx="4294967295"/>
          </p:nvPr>
        </p:nvPicPr>
        <p:blipFill rotWithShape="1">
          <a:blip r:embed="rId3">
            <a:alphaModFix/>
          </a:blip>
          <a:srcRect/>
          <a:stretch/>
        </p:blipFill>
        <p:spPr>
          <a:xfrm>
            <a:off x="814917" y="1484313"/>
            <a:ext cx="9552300" cy="5373600"/>
          </a:xfrm>
          <a:prstGeom prst="rect">
            <a:avLst/>
          </a:prstGeom>
          <a:noFill/>
          <a:ln>
            <a:noFill/>
          </a:ln>
        </p:spPr>
      </p:pic>
      <p:sp>
        <p:nvSpPr>
          <p:cNvPr id="558" name="Google Shape;558;p84"/>
          <p:cNvSpPr/>
          <p:nvPr/>
        </p:nvSpPr>
        <p:spPr>
          <a:xfrm>
            <a:off x="6000749" y="5229225"/>
            <a:ext cx="3551700" cy="1511400"/>
          </a:xfrm>
          <a:prstGeom prst="wedgeRectCallout">
            <a:avLst>
              <a:gd name="adj1" fmla="val -944"/>
              <a:gd name="adj2" fmla="val -6880"/>
            </a:avLst>
          </a:prstGeom>
          <a:solidFill>
            <a:srgbClr val="FFFF99">
              <a:alpha val="79610"/>
            </a:srgbClr>
          </a:solidFill>
          <a:ln w="19050" cap="flat" cmpd="sng">
            <a:solidFill>
              <a:srgbClr val="D2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a:solidFill>
                  <a:schemeClr val="dk1"/>
                </a:solidFill>
                <a:latin typeface="Arial"/>
                <a:ea typeface="Arial"/>
                <a:cs typeface="Arial"/>
                <a:sym typeface="Arial"/>
              </a:rPr>
              <a:t>Получатель может воспользоваться сканером штрихкодов, выгрузить коды упаковок на ТСД для проверки и загрузить результат </a:t>
            </a:r>
            <a:endParaRPr/>
          </a:p>
        </p:txBody>
      </p:sp>
      <p:sp>
        <p:nvSpPr>
          <p:cNvPr id="559" name="Google Shape;559;p84"/>
          <p:cNvSpPr txBox="1"/>
          <p:nvPr/>
        </p:nvSpPr>
        <p:spPr>
          <a:xfrm>
            <a:off x="1775883" y="4437062"/>
            <a:ext cx="4032300" cy="1871700"/>
          </a:xfrm>
          <a:prstGeom prst="rect">
            <a:avLst/>
          </a:prstGeom>
          <a:noFill/>
          <a:ln w="44450" cap="flat" cmpd="sng">
            <a:solidFill>
              <a:srgbClr val="CC33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4800" b="0" i="0" u="none">
              <a:solidFill>
                <a:schemeClr val="dk1"/>
              </a:solidFill>
              <a:latin typeface="Arial"/>
              <a:ea typeface="Arial"/>
              <a:cs typeface="Arial"/>
              <a:sym typeface="Arial"/>
            </a:endParaRPr>
          </a:p>
        </p:txBody>
      </p:sp>
      <p:sp>
        <p:nvSpPr>
          <p:cNvPr id="560" name="Google Shape;560;p84"/>
          <p:cNvSpPr txBox="1"/>
          <p:nvPr/>
        </p:nvSpPr>
        <p:spPr>
          <a:xfrm>
            <a:off x="2480733" y="147637"/>
            <a:ext cx="93621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highlight>
                  <a:srgbClr val="E5D841"/>
                </a:highlight>
                <a:latin typeface="Roboto Thin"/>
                <a:ea typeface="Roboto Thin"/>
                <a:cs typeface="Roboto Thin"/>
                <a:sym typeface="Roboto Thin"/>
              </a:rPr>
              <a:t>Поступление продукции по ЭДО</a:t>
            </a:r>
            <a:endParaRPr sz="3600">
              <a:highlight>
                <a:srgbClr val="E5D841"/>
              </a:highlight>
              <a:latin typeface="Roboto Thin"/>
              <a:ea typeface="Roboto Thin"/>
              <a:cs typeface="Roboto Thin"/>
              <a:sym typeface="Roboto Thi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5"/>
          <p:cNvSpPr txBox="1">
            <a:spLocks noGrp="1"/>
          </p:cNvSpPr>
          <p:nvPr>
            <p:ph type="title" idx="4294967295"/>
          </p:nvPr>
        </p:nvSpPr>
        <p:spPr>
          <a:xfrm>
            <a:off x="1914349" y="147625"/>
            <a:ext cx="99285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latin typeface="Roboto Thin"/>
                <a:ea typeface="Roboto Thin"/>
                <a:cs typeface="Roboto Thin"/>
                <a:sym typeface="Roboto Thin"/>
              </a:rPr>
              <a:t>Розничные продажи маркированной обувной и табачной продукции</a:t>
            </a:r>
            <a:endParaRPr sz="3600">
              <a:solidFill>
                <a:srgbClr val="000000"/>
              </a:solidFill>
              <a:highlight>
                <a:srgbClr val="E5D841"/>
              </a:highlight>
              <a:latin typeface="Roboto Thin"/>
              <a:ea typeface="Roboto Thin"/>
              <a:cs typeface="Roboto Thin"/>
              <a:sym typeface="Roboto Thin"/>
            </a:endParaRPr>
          </a:p>
        </p:txBody>
      </p:sp>
      <p:sp>
        <p:nvSpPr>
          <p:cNvPr id="566" name="Google Shape;566;p85"/>
          <p:cNvSpPr txBox="1">
            <a:spLocks noGrp="1"/>
          </p:cNvSpPr>
          <p:nvPr>
            <p:ph type="body" idx="4294967295"/>
          </p:nvPr>
        </p:nvSpPr>
        <p:spPr>
          <a:xfrm>
            <a:off x="273049" y="1695450"/>
            <a:ext cx="11584500" cy="447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CC0000"/>
              </a:buClr>
              <a:buSzPts val="2000"/>
              <a:buFont typeface="Roboto"/>
              <a:buChar char="•"/>
            </a:pPr>
            <a:r>
              <a:rPr lang="en-US" sz="2000" i="0" u="none">
                <a:solidFill>
                  <a:schemeClr val="dk1"/>
                </a:solidFill>
                <a:latin typeface="Roboto"/>
                <a:ea typeface="Roboto"/>
                <a:cs typeface="Roboto"/>
                <a:sym typeface="Roboto"/>
              </a:rPr>
              <a:t>Кассир в РМК сканирует код маркировки DataMatrix</a:t>
            </a:r>
            <a:endParaRPr>
              <a:latin typeface="Roboto"/>
              <a:ea typeface="Roboto"/>
              <a:cs typeface="Roboto"/>
              <a:sym typeface="Roboto"/>
            </a:endParaRPr>
          </a:p>
          <a:p>
            <a:pPr marL="342900" marR="0" lvl="0" indent="-342900" algn="l" rtl="0">
              <a:lnSpc>
                <a:spcPct val="150000"/>
              </a:lnSpc>
              <a:spcBef>
                <a:spcPts val="400"/>
              </a:spcBef>
              <a:spcAft>
                <a:spcPts val="0"/>
              </a:spcAft>
              <a:buClr>
                <a:srgbClr val="CC0000"/>
              </a:buClr>
              <a:buSzPts val="2000"/>
              <a:buFont typeface="Arial"/>
              <a:buChar char="•"/>
            </a:pPr>
            <a:r>
              <a:rPr lang="en-US" sz="2000" i="0" u="none">
                <a:solidFill>
                  <a:schemeClr val="dk1"/>
                </a:solidFill>
                <a:latin typeface="Roboto"/>
                <a:ea typeface="Roboto"/>
                <a:cs typeface="Roboto"/>
                <a:sym typeface="Roboto"/>
              </a:rPr>
              <a:t>Выполняется </a:t>
            </a:r>
            <a:r>
              <a:rPr lang="en-US" sz="2000" b="1" i="0" u="none">
                <a:solidFill>
                  <a:schemeClr val="dk1"/>
                </a:solidFill>
                <a:latin typeface="Roboto"/>
                <a:ea typeface="Roboto"/>
                <a:cs typeface="Roboto"/>
                <a:sym typeface="Roboto"/>
              </a:rPr>
              <a:t>онлайн-проверка</a:t>
            </a:r>
            <a:r>
              <a:rPr lang="en-US" sz="2000" i="0" u="none">
                <a:solidFill>
                  <a:schemeClr val="dk1"/>
                </a:solidFill>
                <a:latin typeface="Roboto"/>
                <a:ea typeface="Roboto"/>
                <a:cs typeface="Roboto"/>
                <a:sym typeface="Roboto"/>
              </a:rPr>
              <a:t> кода маркировки в ИС МП</a:t>
            </a:r>
            <a:endParaRPr>
              <a:latin typeface="Roboto"/>
              <a:ea typeface="Roboto"/>
              <a:cs typeface="Roboto"/>
              <a:sym typeface="Roboto"/>
            </a:endParaRPr>
          </a:p>
          <a:p>
            <a:pPr marL="742950" marR="0" lvl="1" indent="-285750" algn="l" rtl="0">
              <a:lnSpc>
                <a:spcPct val="150000"/>
              </a:lnSpc>
              <a:spcBef>
                <a:spcPts val="360"/>
              </a:spcBef>
              <a:spcAft>
                <a:spcPts val="0"/>
              </a:spcAft>
              <a:buClr>
                <a:srgbClr val="CC0000"/>
              </a:buClr>
              <a:buSzPts val="1800"/>
              <a:buFont typeface="Roboto"/>
              <a:buChar char="•"/>
            </a:pPr>
            <a:r>
              <a:rPr lang="en-US" sz="1800" i="0" u="none" strike="noStrike" cap="none">
                <a:solidFill>
                  <a:schemeClr val="dk1"/>
                </a:solidFill>
                <a:latin typeface="Roboto"/>
                <a:ea typeface="Roboto"/>
                <a:cs typeface="Roboto"/>
                <a:sym typeface="Roboto"/>
              </a:rPr>
              <a:t>Если контроль пройден успешно, то в корзину подбирается маркированная продукция</a:t>
            </a:r>
            <a:endParaRPr>
              <a:latin typeface="Roboto"/>
              <a:ea typeface="Roboto"/>
              <a:cs typeface="Roboto"/>
              <a:sym typeface="Roboto"/>
            </a:endParaRPr>
          </a:p>
          <a:p>
            <a:pPr marL="342900" marR="0" lvl="0" indent="-342900" algn="l" rtl="0">
              <a:lnSpc>
                <a:spcPct val="150000"/>
              </a:lnSpc>
              <a:spcBef>
                <a:spcPts val="400"/>
              </a:spcBef>
              <a:spcAft>
                <a:spcPts val="0"/>
              </a:spcAft>
              <a:buClr>
                <a:srgbClr val="CC0000"/>
              </a:buClr>
              <a:buSzPts val="2000"/>
              <a:buFont typeface="Roboto"/>
              <a:buChar char="•"/>
            </a:pPr>
            <a:r>
              <a:rPr lang="en-US" sz="2000" i="0" u="none">
                <a:solidFill>
                  <a:schemeClr val="dk1"/>
                </a:solidFill>
                <a:latin typeface="Roboto"/>
                <a:ea typeface="Roboto"/>
                <a:cs typeface="Roboto"/>
                <a:sym typeface="Roboto"/>
              </a:rPr>
              <a:t>Пробивается чек на ККТ</a:t>
            </a:r>
            <a:endParaRPr>
              <a:latin typeface="Roboto"/>
              <a:ea typeface="Roboto"/>
              <a:cs typeface="Roboto"/>
              <a:sym typeface="Roboto"/>
            </a:endParaRPr>
          </a:p>
          <a:p>
            <a:pPr marL="742950" marR="0" lvl="1" indent="-285750" algn="l" rtl="0">
              <a:lnSpc>
                <a:spcPct val="150000"/>
              </a:lnSpc>
              <a:spcBef>
                <a:spcPts val="360"/>
              </a:spcBef>
              <a:spcAft>
                <a:spcPts val="0"/>
              </a:spcAft>
              <a:buClr>
                <a:srgbClr val="CC0000"/>
              </a:buClr>
              <a:buSzPts val="1800"/>
              <a:buFont typeface="Roboto"/>
              <a:buChar char="•"/>
            </a:pPr>
            <a:r>
              <a:rPr lang="en-US" sz="1800" i="0" u="none" strike="noStrike" cap="none">
                <a:solidFill>
                  <a:schemeClr val="dk1"/>
                </a:solidFill>
                <a:latin typeface="Roboto"/>
                <a:ea typeface="Roboto"/>
                <a:cs typeface="Roboto"/>
                <a:sym typeface="Roboto"/>
              </a:rPr>
              <a:t>Код маркировки передается в ККТ в теге 1162</a:t>
            </a:r>
            <a:endParaRPr sz="2000" i="0" u="none" strike="noStrike" cap="none">
              <a:solidFill>
                <a:schemeClr val="dk1"/>
              </a:solidFill>
              <a:latin typeface="Roboto"/>
              <a:ea typeface="Roboto"/>
              <a:cs typeface="Roboto"/>
              <a:sym typeface="Roboto"/>
            </a:endParaRPr>
          </a:p>
          <a:p>
            <a:pPr marL="342900" marR="0" lvl="0" indent="-215900" algn="l" rtl="0">
              <a:spcBef>
                <a:spcPts val="400"/>
              </a:spcBef>
              <a:spcAft>
                <a:spcPts val="0"/>
              </a:spcAft>
              <a:buClr>
                <a:srgbClr val="CC0000"/>
              </a:buClr>
              <a:buSzPts val="2000"/>
              <a:buFont typeface="Arial"/>
              <a:buNone/>
            </a:pPr>
            <a:endParaRPr sz="2000" i="0" u="none" strike="noStrike" cap="none">
              <a:solidFill>
                <a:schemeClr val="dk1"/>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86"/>
          <p:cNvPicPr preferRelativeResize="0"/>
          <p:nvPr/>
        </p:nvPicPr>
        <p:blipFill>
          <a:blip r:embed="rId3">
            <a:alphaModFix/>
          </a:blip>
          <a:stretch>
            <a:fillRect/>
          </a:stretch>
        </p:blipFill>
        <p:spPr>
          <a:xfrm>
            <a:off x="0" y="0"/>
            <a:ext cx="12191988"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5"/>
        <p:cNvGrpSpPr/>
        <p:nvPr/>
      </p:nvGrpSpPr>
      <p:grpSpPr>
        <a:xfrm>
          <a:off x="0" y="0"/>
          <a:ext cx="0" cy="0"/>
          <a:chOff x="0" y="0"/>
          <a:chExt cx="0" cy="0"/>
        </a:xfrm>
      </p:grpSpPr>
      <p:sp>
        <p:nvSpPr>
          <p:cNvPr id="236" name="Google Shape;236;p46"/>
          <p:cNvSpPr txBox="1">
            <a:spLocks noGrp="1"/>
          </p:cNvSpPr>
          <p:nvPr>
            <p:ph type="title"/>
          </p:nvPr>
        </p:nvSpPr>
        <p:spPr>
          <a:xfrm>
            <a:off x="2159000" y="188912"/>
            <a:ext cx="6432550" cy="865187"/>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Когда заработает запрет для обуви и меховой одежды?</a:t>
            </a:r>
            <a:endParaRPr sz="3600">
              <a:solidFill>
                <a:srgbClr val="000000"/>
              </a:solidFill>
              <a:highlight>
                <a:srgbClr val="E5D841"/>
              </a:highlight>
            </a:endParaRPr>
          </a:p>
        </p:txBody>
      </p:sp>
      <p:sp>
        <p:nvSpPr>
          <p:cNvPr id="237" name="Google Shape;237;p46"/>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Для меховой одежды – </a:t>
            </a:r>
            <a:r>
              <a:rPr lang="en-US" sz="2200" b="0" i="0" u="none">
                <a:solidFill>
                  <a:srgbClr val="000000"/>
                </a:solidFill>
                <a:highlight>
                  <a:srgbClr val="E5D841"/>
                </a:highlight>
                <a:latin typeface="Roboto Thin"/>
                <a:ea typeface="Roboto Thin"/>
                <a:cs typeface="Roboto Thin"/>
                <a:sym typeface="Roboto Thin"/>
              </a:rPr>
              <a:t>с 1 января 2020 года</a:t>
            </a:r>
            <a:endParaRPr>
              <a:solidFill>
                <a:srgbClr val="000000"/>
              </a:solidFill>
              <a:highlight>
                <a:srgbClr val="E5D841"/>
              </a:highlight>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Для обуви – </a:t>
            </a:r>
            <a:r>
              <a:rPr lang="en-US">
                <a:solidFill>
                  <a:srgbClr val="000000"/>
                </a:solidFill>
                <a:highlight>
                  <a:srgbClr val="E5D841"/>
                </a:highlight>
              </a:rPr>
              <a:t>с 1 марта 2020 года</a:t>
            </a:r>
            <a:endParaRPr>
              <a:solidFill>
                <a:srgbClr val="000000"/>
              </a:solidFill>
              <a:highlight>
                <a:srgbClr val="E5D841"/>
              </a:highlight>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Запрет на продажу немаркированной обуви </a:t>
            </a:r>
            <a:r>
              <a:rPr lang="en-US" sz="2000" b="0" i="0" u="none" strike="noStrike" cap="none">
                <a:solidFill>
                  <a:srgbClr val="000000"/>
                </a:solidFill>
                <a:highlight>
                  <a:srgbClr val="E5D841"/>
                </a:highlight>
                <a:latin typeface="Roboto Thin"/>
                <a:ea typeface="Roboto Thin"/>
                <a:cs typeface="Roboto Thin"/>
                <a:sym typeface="Roboto Thin"/>
              </a:rPr>
              <a:t>вступает в силу с 1 марта 2020 года</a:t>
            </a:r>
            <a:endParaRPr>
              <a:solidFill>
                <a:srgbClr val="000000"/>
              </a:solidFill>
              <a:highlight>
                <a:srgbClr val="E5D841"/>
              </a:highlight>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п. 6 постановления Правительства РФ от 05.07.2019 № 860</a:t>
            </a:r>
            <a:endParaRPr/>
          </a:p>
          <a:p>
            <a:pPr marL="742950" marR="0" lvl="1" indent="-285750" algn="l" rtl="0">
              <a:lnSpc>
                <a:spcPct val="100000"/>
              </a:lnSpc>
              <a:spcBef>
                <a:spcPts val="76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До 1 марта 2020 года маркировка обуви </a:t>
            </a:r>
            <a:r>
              <a:rPr lang="en-US">
                <a:solidFill>
                  <a:srgbClr val="000000"/>
                </a:solidFill>
                <a:highlight>
                  <a:srgbClr val="E5D841"/>
                </a:highlight>
              </a:rPr>
              <a:t>не является обязательной</a:t>
            </a:r>
            <a:r>
              <a:rPr lang="en-US" sz="2000" b="0" i="0" u="none" strike="noStrike" cap="none">
                <a:solidFill>
                  <a:srgbClr val="5B0917"/>
                </a:solidFill>
                <a:latin typeface="Roboto Thin"/>
                <a:ea typeface="Roboto Thin"/>
                <a:cs typeface="Roboto Thin"/>
                <a:sym typeface="Roboto Thin"/>
              </a:rPr>
              <a:t>, поэтому можно применять ЕНВД</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письмо Минфина России от 28.11.2019 № 03-11-09/92662</a:t>
            </a:r>
            <a:endParaRPr/>
          </a:p>
          <a:p>
            <a:pPr marL="742950" marR="0" lvl="1" indent="-158750" algn="l" rtl="0">
              <a:lnSpc>
                <a:spcPct val="100000"/>
              </a:lnSpc>
              <a:spcBef>
                <a:spcPts val="760"/>
              </a:spcBef>
              <a:spcAft>
                <a:spcPts val="0"/>
              </a:spcAft>
              <a:buClr>
                <a:srgbClr val="CC0000"/>
              </a:buClr>
              <a:buSzPts val="2000"/>
              <a:buFont typeface="Noto Sans Symbols"/>
              <a:buNone/>
            </a:pPr>
            <a:endParaRPr sz="2000" b="0" i="0" u="none" strike="noStrike" cap="none">
              <a:solidFill>
                <a:srgbClr val="5B0917"/>
              </a:solidFill>
              <a:latin typeface="Roboto Thin"/>
              <a:ea typeface="Roboto Thin"/>
              <a:cs typeface="Roboto Thin"/>
              <a:sym typeface="Roboto Thin"/>
            </a:endParaRPr>
          </a:p>
          <a:p>
            <a:pPr marL="342900" marR="0" lvl="0" indent="-266700" algn="l" rtl="0">
              <a:spcBef>
                <a:spcPts val="10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238" name="Google Shape;238;p46"/>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39" name="Google Shape;239;p46"/>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3"/>
        <p:cNvGrpSpPr/>
        <p:nvPr/>
      </p:nvGrpSpPr>
      <p:grpSpPr>
        <a:xfrm>
          <a:off x="0" y="0"/>
          <a:ext cx="0" cy="0"/>
          <a:chOff x="0" y="0"/>
          <a:chExt cx="0" cy="0"/>
        </a:xfrm>
      </p:grpSpPr>
      <p:sp>
        <p:nvSpPr>
          <p:cNvPr id="244" name="Google Shape;244;p47"/>
          <p:cNvSpPr txBox="1">
            <a:spLocks noGrp="1"/>
          </p:cNvSpPr>
          <p:nvPr>
            <p:ph type="title"/>
          </p:nvPr>
        </p:nvSpPr>
        <p:spPr>
          <a:xfrm>
            <a:off x="2135187" y="260350"/>
            <a:ext cx="6456362"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Когда заработает запрет для продажи лекарств?</a:t>
            </a:r>
            <a:endParaRPr sz="3600">
              <a:solidFill>
                <a:srgbClr val="000000"/>
              </a:solidFill>
              <a:highlight>
                <a:srgbClr val="E5D841"/>
              </a:highlight>
            </a:endParaRPr>
          </a:p>
        </p:txBody>
      </p:sp>
      <p:sp>
        <p:nvSpPr>
          <p:cNvPr id="245" name="Google Shape;245;p47"/>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Законопроект № 346344-7 </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Переносит на 1 июля 2020 года вступление в силу норм о:</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нанесении маркировки на упаковку лекарств производителями</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передаче данных о движении лекарств в систему маркировки</a:t>
            </a:r>
            <a:endParaRPr/>
          </a:p>
          <a:p>
            <a:pPr marL="742950" marR="0" lvl="1" indent="-285750" algn="l" rtl="0">
              <a:lnSpc>
                <a:spcPct val="100000"/>
              </a:lnSpc>
              <a:spcBef>
                <a:spcPts val="10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ответственности за производство и продажу немаркированных товаров, а также за несвоевременную передачу данных в систему маркировки </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000000"/>
                </a:solidFill>
                <a:highlight>
                  <a:srgbClr val="E5D841"/>
                </a:highlight>
                <a:latin typeface="Roboto Thin"/>
                <a:ea typeface="Roboto Thin"/>
                <a:cs typeface="Roboto Thin"/>
                <a:sym typeface="Roboto Thin"/>
              </a:rPr>
              <a:t>Что это значит?</a:t>
            </a:r>
            <a:endParaRPr>
              <a:solidFill>
                <a:srgbClr val="000000"/>
              </a:solidFill>
              <a:highlight>
                <a:srgbClr val="E5D841"/>
              </a:highlight>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С учетом разъяснений по обуви – аптеки могут применять ЕНВД и торговать лекарствами до 1 июля 2020 года.</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Кроме тех, которые подлежат обязательной маркировке с 1 октября 2019 года</a:t>
            </a:r>
            <a:endParaRPr/>
          </a:p>
          <a:p>
            <a:pPr marL="742950" marR="0" lvl="1" indent="-158750" algn="l" rtl="0">
              <a:lnSpc>
                <a:spcPct val="100000"/>
              </a:lnSpc>
              <a:spcBef>
                <a:spcPts val="760"/>
              </a:spcBef>
              <a:spcAft>
                <a:spcPts val="0"/>
              </a:spcAft>
              <a:buClr>
                <a:srgbClr val="CC0000"/>
              </a:buClr>
              <a:buSzPts val="2000"/>
              <a:buFont typeface="Noto Sans Symbols"/>
              <a:buNone/>
            </a:pPr>
            <a:endParaRPr sz="2000" b="0" i="0" u="none" strike="noStrike" cap="none">
              <a:solidFill>
                <a:srgbClr val="5B0917"/>
              </a:solidFill>
              <a:latin typeface="Roboto Thin"/>
              <a:ea typeface="Roboto Thin"/>
              <a:cs typeface="Roboto Thin"/>
              <a:sym typeface="Roboto Thin"/>
            </a:endParaRPr>
          </a:p>
          <a:p>
            <a:pPr marL="342900" marR="0" lvl="0" indent="-266700" algn="l" rtl="0">
              <a:spcBef>
                <a:spcPts val="1000"/>
              </a:spcBef>
              <a:spcAft>
                <a:spcPts val="0"/>
              </a:spcAft>
              <a:buClr>
                <a:srgbClr val="CC0000"/>
              </a:buClr>
              <a:buSzPts val="1200"/>
              <a:buFont typeface="Noto Sans Symbols"/>
              <a:buNone/>
            </a:pPr>
            <a:endParaRPr sz="2000" b="0" i="0" u="none" strike="noStrike" cap="none">
              <a:solidFill>
                <a:srgbClr val="5B0917"/>
              </a:solidFill>
              <a:latin typeface="Roboto Thin"/>
              <a:ea typeface="Roboto Thin"/>
              <a:cs typeface="Roboto Thin"/>
              <a:sym typeface="Roboto Thin"/>
            </a:endParaRPr>
          </a:p>
        </p:txBody>
      </p:sp>
      <p:sp>
        <p:nvSpPr>
          <p:cNvPr id="246" name="Google Shape;246;p47"/>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47" name="Google Shape;247;p47"/>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841475" y="260350"/>
            <a:ext cx="7750200" cy="935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Что делать, если в ассортименте есть «запрещенный» товар</a:t>
            </a:r>
            <a:endParaRPr sz="3600">
              <a:solidFill>
                <a:srgbClr val="000000"/>
              </a:solidFill>
              <a:highlight>
                <a:srgbClr val="E5D841"/>
              </a:highlight>
            </a:endParaRPr>
          </a:p>
        </p:txBody>
      </p:sp>
      <p:sp>
        <p:nvSpPr>
          <p:cNvPr id="253" name="Google Shape;253;p48"/>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000000"/>
                </a:solidFill>
                <a:highlight>
                  <a:srgbClr val="E5D841"/>
                </a:highlight>
                <a:latin typeface="Roboto Thin"/>
                <a:ea typeface="Roboto Thin"/>
                <a:cs typeface="Roboto Thin"/>
                <a:sym typeface="Roboto Thin"/>
              </a:rPr>
              <a:t>Отказаться от продажи</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такой продукции</a:t>
            </a:r>
            <a:endParaRPr/>
          </a:p>
          <a:p>
            <a:pPr marL="342900" marR="0" lvl="0" indent="-342900" algn="l" rtl="0">
              <a:lnSpc>
                <a:spcPct val="100000"/>
              </a:lnSpc>
              <a:spcBef>
                <a:spcPts val="1540"/>
              </a:spcBef>
              <a:spcAft>
                <a:spcPts val="0"/>
              </a:spcAft>
              <a:buClr>
                <a:srgbClr val="CC0000"/>
              </a:buClr>
              <a:buSzPts val="1320"/>
              <a:buFont typeface="Noto Sans Symbols"/>
              <a:buChar char="■"/>
            </a:pPr>
            <a:r>
              <a:rPr lang="en-US">
                <a:solidFill>
                  <a:srgbClr val="000000"/>
                </a:solidFill>
                <a:highlight>
                  <a:srgbClr val="E5D841"/>
                </a:highlight>
              </a:rPr>
              <a:t>Перейти на УСН (или ОСН)</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по </a:t>
            </a:r>
            <a:r>
              <a:rPr lang="en-US">
                <a:solidFill>
                  <a:srgbClr val="000000"/>
                </a:solidFill>
                <a:highlight>
                  <a:srgbClr val="E5D841"/>
                </a:highlight>
              </a:rPr>
              <a:t>всем</a:t>
            </a:r>
            <a:r>
              <a:rPr lang="en-US" sz="2200" b="0" i="0" u="none">
                <a:solidFill>
                  <a:srgbClr val="5B0917"/>
                </a:solidFill>
                <a:latin typeface="Roboto Thin"/>
                <a:ea typeface="Roboto Thin"/>
                <a:cs typeface="Roboto Thin"/>
                <a:sym typeface="Roboto Thin"/>
              </a:rPr>
              <a:t> торговым операциям</a:t>
            </a:r>
            <a:endParaRPr/>
          </a:p>
          <a:p>
            <a:pPr marL="342900" marR="0" lvl="0" indent="-342900" algn="l" rtl="0">
              <a:lnSpc>
                <a:spcPct val="100000"/>
              </a:lnSpc>
              <a:spcBef>
                <a:spcPts val="1540"/>
              </a:spcBef>
              <a:spcAft>
                <a:spcPts val="0"/>
              </a:spcAft>
              <a:buSzPts val="1320"/>
              <a:buChar char="■"/>
            </a:pPr>
            <a:r>
              <a:rPr lang="en-US">
                <a:solidFill>
                  <a:srgbClr val="000000"/>
                </a:solidFill>
                <a:highlight>
                  <a:srgbClr val="E5D841"/>
                </a:highlight>
              </a:rPr>
              <a:t>Перейти на УСН</a:t>
            </a:r>
            <a:r>
              <a:rPr lang="en-US" sz="2200" b="0" i="0" u="none">
                <a:solidFill>
                  <a:srgbClr val="C00000"/>
                </a:solidFill>
                <a:latin typeface="Roboto Thin"/>
                <a:ea typeface="Roboto Thin"/>
                <a:cs typeface="Roboto Thin"/>
                <a:sym typeface="Roboto Thin"/>
              </a:rPr>
              <a:t> </a:t>
            </a:r>
            <a:r>
              <a:rPr lang="en-US" sz="2200" b="0" i="0" u="none">
                <a:solidFill>
                  <a:srgbClr val="5B0917"/>
                </a:solidFill>
                <a:latin typeface="Roboto Thin"/>
                <a:ea typeface="Roboto Thin"/>
                <a:cs typeface="Roboto Thin"/>
                <a:sym typeface="Roboto Thin"/>
              </a:rPr>
              <a:t>по торговле </a:t>
            </a:r>
            <a:r>
              <a:rPr lang="en-US">
                <a:solidFill>
                  <a:srgbClr val="000000"/>
                </a:solidFill>
                <a:highlight>
                  <a:srgbClr val="E5D841"/>
                </a:highlight>
              </a:rPr>
              <a:t>этими</a:t>
            </a:r>
            <a:r>
              <a:rPr lang="en-US" sz="2200" b="0" i="0" u="none">
                <a:solidFill>
                  <a:srgbClr val="5B0917"/>
                </a:solidFill>
                <a:latin typeface="Roboto Thin"/>
                <a:ea typeface="Roboto Thin"/>
                <a:cs typeface="Roboto Thin"/>
                <a:sym typeface="Roboto Thin"/>
              </a:rPr>
              <a:t> товарами (если вы еще не на УСН)</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000000"/>
                </a:solidFill>
                <a:highlight>
                  <a:srgbClr val="E5D841"/>
                </a:highlight>
                <a:latin typeface="Roboto Thin"/>
                <a:ea typeface="Roboto Thin"/>
                <a:cs typeface="Roboto Thin"/>
                <a:sym typeface="Roboto Thin"/>
              </a:rPr>
              <a:t>Можно совмещать:</a:t>
            </a:r>
            <a:r>
              <a:rPr lang="en-US" sz="2000" b="0" i="0" u="none" strike="noStrike" cap="none">
                <a:solidFill>
                  <a:srgbClr val="5B0917"/>
                </a:solidFill>
                <a:latin typeface="Roboto Thin"/>
                <a:ea typeface="Roboto Thin"/>
                <a:cs typeface="Roboto Thin"/>
                <a:sym typeface="Roboto Thin"/>
              </a:rPr>
              <a:t> выручку от продажи «запрещенных» товаров – облагать в рамках УСН,  а всю остальную розницу оставить на ЕНВД</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письмо Минфина России от 13.11.2019 № 03-11-11/87500</a:t>
            </a:r>
            <a:endParaRPr/>
          </a:p>
          <a:p>
            <a:pPr marL="742950" marR="0" lvl="1" indent="-285750" algn="l" rtl="0">
              <a:lnSpc>
                <a:spcPct val="100000"/>
              </a:lnSpc>
              <a:spcBef>
                <a:spcPts val="76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Особенности:</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Придется вести </a:t>
            </a:r>
            <a:r>
              <a:rPr lang="en-US" sz="1800" b="0" i="0" u="none" strike="noStrike" cap="none">
                <a:solidFill>
                  <a:srgbClr val="000000"/>
                </a:solidFill>
                <a:highlight>
                  <a:srgbClr val="E5D841"/>
                </a:highlight>
                <a:latin typeface="Roboto Thin"/>
                <a:ea typeface="Roboto Thin"/>
                <a:cs typeface="Roboto Thin"/>
                <a:sym typeface="Roboto Thin"/>
              </a:rPr>
              <a:t>раздельный учет</a:t>
            </a:r>
            <a:r>
              <a:rPr lang="en-US" sz="1800" b="0" i="0" u="none" strike="noStrike" cap="none">
                <a:solidFill>
                  <a:srgbClr val="C00000"/>
                </a:solidFill>
                <a:latin typeface="Roboto Thin"/>
                <a:ea typeface="Roboto Thin"/>
                <a:cs typeface="Roboto Thin"/>
                <a:sym typeface="Roboto Thin"/>
              </a:rPr>
              <a:t> </a:t>
            </a:r>
            <a:r>
              <a:rPr lang="en-US" sz="1800" b="0" i="0" u="none" strike="noStrike" cap="none">
                <a:solidFill>
                  <a:srgbClr val="5B0917"/>
                </a:solidFill>
                <a:latin typeface="Roboto Thin"/>
                <a:ea typeface="Roboto Thin"/>
                <a:cs typeface="Roboto Thin"/>
                <a:sym typeface="Roboto Thin"/>
              </a:rPr>
              <a:t>выручки (определять долю расходов, делить взносы)</a:t>
            </a:r>
            <a:endParaRPr/>
          </a:p>
          <a:p>
            <a:pPr marL="1143000" marR="0" lvl="2" indent="-228600" algn="l" rtl="0">
              <a:lnSpc>
                <a:spcPct val="100000"/>
              </a:lnSpc>
              <a:spcBef>
                <a:spcPts val="720"/>
              </a:spcBef>
              <a:spcAft>
                <a:spcPts val="0"/>
              </a:spcAft>
              <a:buClr>
                <a:srgbClr val="CC0000"/>
              </a:buClr>
              <a:buSzPts val="1440"/>
              <a:buFont typeface="Noto Sans Symbols"/>
              <a:buChar char="▪"/>
            </a:pPr>
            <a:r>
              <a:rPr lang="en-US">
                <a:solidFill>
                  <a:srgbClr val="000000"/>
                </a:solidFill>
                <a:highlight>
                  <a:srgbClr val="E5D841"/>
                </a:highlight>
              </a:rPr>
              <a:t>Изменить параметры регистрации кассы</a:t>
            </a:r>
            <a:r>
              <a:rPr lang="en-US" sz="1800" b="0" i="0" u="none" strike="noStrike" cap="none">
                <a:solidFill>
                  <a:srgbClr val="5B0917"/>
                </a:solidFill>
                <a:latin typeface="Roboto Thin"/>
                <a:ea typeface="Roboto Thin"/>
                <a:cs typeface="Roboto Thin"/>
                <a:sym typeface="Roboto Thin"/>
              </a:rPr>
              <a:t>, добавив УСН в применяемые СН, а также </a:t>
            </a:r>
            <a:r>
              <a:rPr lang="en-US">
                <a:solidFill>
                  <a:srgbClr val="000000"/>
                </a:solidFill>
                <a:highlight>
                  <a:srgbClr val="E5D841"/>
                </a:highlight>
              </a:rPr>
              <a:t>пробивать</a:t>
            </a:r>
            <a:r>
              <a:rPr lang="en-US" sz="1800" b="0" i="0" u="none" strike="noStrike" cap="none">
                <a:solidFill>
                  <a:srgbClr val="C00000"/>
                </a:solidFill>
                <a:latin typeface="Roboto Thin"/>
                <a:ea typeface="Roboto Thin"/>
                <a:cs typeface="Roboto Thin"/>
                <a:sym typeface="Roboto Thin"/>
              </a:rPr>
              <a:t> </a:t>
            </a:r>
            <a:r>
              <a:rPr lang="en-US">
                <a:solidFill>
                  <a:srgbClr val="000000"/>
                </a:solidFill>
                <a:highlight>
                  <a:srgbClr val="E5D841"/>
                </a:highlight>
              </a:rPr>
              <a:t>отдельными чеками</a:t>
            </a:r>
            <a:r>
              <a:rPr lang="en-US" sz="1800" b="0" i="0" u="none" strike="noStrike" cap="none">
                <a:solidFill>
                  <a:srgbClr val="5B0917"/>
                </a:solidFill>
                <a:latin typeface="Roboto Thin"/>
                <a:ea typeface="Roboto Thin"/>
                <a:cs typeface="Roboto Thin"/>
                <a:sym typeface="Roboto Thin"/>
              </a:rPr>
              <a:t> продажу товаров на ЕНВД и на УСН</a:t>
            </a:r>
            <a:endParaRPr/>
          </a:p>
          <a:p>
            <a:pPr marL="342900" marR="0" lvl="0" indent="-274320" algn="l" rtl="0">
              <a:spcBef>
                <a:spcPts val="720"/>
              </a:spcBef>
              <a:spcAft>
                <a:spcPts val="0"/>
              </a:spcAft>
              <a:buClr>
                <a:srgbClr val="CC0000"/>
              </a:buClr>
              <a:buSzPts val="1080"/>
              <a:buFont typeface="Noto Sans Symbols"/>
              <a:buNone/>
            </a:pPr>
            <a:endParaRPr sz="1800" b="0" i="0" u="none" strike="noStrike" cap="none">
              <a:solidFill>
                <a:srgbClr val="5B0917"/>
              </a:solidFill>
              <a:latin typeface="Roboto Thin"/>
              <a:ea typeface="Roboto Thin"/>
              <a:cs typeface="Roboto Thin"/>
              <a:sym typeface="Roboto Thin"/>
            </a:endParaRPr>
          </a:p>
        </p:txBody>
      </p:sp>
      <p:sp>
        <p:nvSpPr>
          <p:cNvPr id="254" name="Google Shape;254;p48"/>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55" name="Google Shape;255;p48"/>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59"/>
        <p:cNvGrpSpPr/>
        <p:nvPr/>
      </p:nvGrpSpPr>
      <p:grpSpPr>
        <a:xfrm>
          <a:off x="0" y="0"/>
          <a:ext cx="0" cy="0"/>
          <a:chOff x="0" y="0"/>
          <a:chExt cx="0" cy="0"/>
        </a:xfrm>
      </p:grpSpPr>
      <p:sp>
        <p:nvSpPr>
          <p:cNvPr id="260" name="Google Shape;260;p49"/>
          <p:cNvSpPr txBox="1">
            <a:spLocks noGrp="1"/>
          </p:cNvSpPr>
          <p:nvPr>
            <p:ph type="title"/>
          </p:nvPr>
        </p:nvSpPr>
        <p:spPr>
          <a:xfrm>
            <a:off x="1992296" y="260350"/>
            <a:ext cx="9051900" cy="935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Что делать, если в ассортименте есть «запрещенный» товар</a:t>
            </a:r>
            <a:endParaRPr sz="3600">
              <a:solidFill>
                <a:srgbClr val="000000"/>
              </a:solidFill>
              <a:highlight>
                <a:srgbClr val="E5D841"/>
              </a:highlight>
            </a:endParaRPr>
          </a:p>
        </p:txBody>
      </p:sp>
      <p:sp>
        <p:nvSpPr>
          <p:cNvPr id="261" name="Google Shape;261;p49"/>
          <p:cNvSpPr txBox="1">
            <a:spLocks noGrp="1"/>
          </p:cNvSpPr>
          <p:nvPr>
            <p:ph type="body" idx="1"/>
          </p:nvPr>
        </p:nvSpPr>
        <p:spPr>
          <a:xfrm>
            <a:off x="144462" y="1268412"/>
            <a:ext cx="11903075" cy="5256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Письмо Минфина России от 13.12.2018 № 03-11-11/90773</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В отношении </a:t>
            </a:r>
            <a:r>
              <a:rPr lang="en-US" sz="2000" b="0" i="0" u="none" strike="noStrike" cap="none">
                <a:solidFill>
                  <a:srgbClr val="000000"/>
                </a:solidFill>
                <a:highlight>
                  <a:srgbClr val="E5D841"/>
                </a:highlight>
                <a:latin typeface="Roboto Thin"/>
                <a:ea typeface="Roboto Thin"/>
                <a:cs typeface="Roboto Thin"/>
                <a:sym typeface="Roboto Thin"/>
              </a:rPr>
              <a:t>одного и того же вида</a:t>
            </a:r>
            <a:r>
              <a:rPr lang="en-US" sz="2000" b="0" i="0" u="none" strike="noStrike" cap="none">
                <a:solidFill>
                  <a:srgbClr val="5B0917"/>
                </a:solidFill>
                <a:latin typeface="Roboto Thin"/>
                <a:ea typeface="Roboto Thin"/>
                <a:cs typeface="Roboto Thin"/>
                <a:sym typeface="Roboto Thin"/>
              </a:rPr>
              <a:t> предпринимательской деятельности, осуществляемого на территории одного муниципального района или на территории одного городского округа, </a:t>
            </a:r>
            <a:r>
              <a:rPr lang="en-US">
                <a:solidFill>
                  <a:srgbClr val="000000"/>
                </a:solidFill>
                <a:highlight>
                  <a:srgbClr val="E5D841"/>
                </a:highlight>
              </a:rPr>
              <a:t>ЕНВД и УСН одновременно применяться не могут</a:t>
            </a:r>
            <a:endParaRPr sz="2000" b="0" i="0" u="none" strike="noStrike" cap="none">
              <a:solidFill>
                <a:srgbClr val="5B0917"/>
              </a:solidFill>
              <a:latin typeface="Roboto Thin"/>
              <a:ea typeface="Roboto Thin"/>
              <a:cs typeface="Roboto Thin"/>
              <a:sym typeface="Roboto Thin"/>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абз. 11 ст. 346.27 НК РФ (в ред. действующей С 01.01.2019):</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a:solidFill>
                  <a:srgbClr val="000000"/>
                </a:solidFill>
                <a:highlight>
                  <a:srgbClr val="E5D841"/>
                </a:highlight>
              </a:rPr>
              <a:t>Реализация лекарственных препаратов</a:t>
            </a:r>
            <a:r>
              <a:rPr lang="en-US" sz="2000" b="0" i="0" u="none" strike="noStrike" cap="none">
                <a:solidFill>
                  <a:srgbClr val="5B0917"/>
                </a:solidFill>
                <a:latin typeface="Roboto Thin"/>
                <a:ea typeface="Roboto Thin"/>
                <a:cs typeface="Roboto Thin"/>
                <a:sym typeface="Roboto Thin"/>
              </a:rPr>
              <a:t>, подлежащих обязательной маркировке …</a:t>
            </a:r>
            <a:r>
              <a:rPr lang="en-US">
                <a:solidFill>
                  <a:srgbClr val="000000"/>
                </a:solidFill>
                <a:highlight>
                  <a:srgbClr val="E5D841"/>
                </a:highlight>
              </a:rPr>
              <a:t>обувных товаров и предметов одежды, принадлежностей к одежде и прочих изделий из натурального меха</a:t>
            </a:r>
            <a:r>
              <a:rPr lang="en-US" sz="2000" b="0" i="0" u="none" strike="noStrike" cap="none">
                <a:solidFill>
                  <a:srgbClr val="5B0917"/>
                </a:solidFill>
                <a:latin typeface="Roboto Thin"/>
                <a:ea typeface="Roboto Thin"/>
                <a:cs typeface="Roboto Thin"/>
                <a:sym typeface="Roboto Thin"/>
              </a:rPr>
              <a:t>, подлежащих обязательной маркировке средствами идентификации, для целей настоящей главы </a:t>
            </a:r>
            <a:r>
              <a:rPr lang="en-US">
                <a:solidFill>
                  <a:srgbClr val="000000"/>
                </a:solidFill>
                <a:highlight>
                  <a:srgbClr val="E5D841"/>
                </a:highlight>
              </a:rPr>
              <a:t>не относится к розничной торговле</a:t>
            </a:r>
            <a:endParaRPr/>
          </a:p>
          <a:p>
            <a:pPr marL="342900" marR="0" lvl="0" indent="-342900" algn="l" rtl="0">
              <a:lnSpc>
                <a:spcPct val="100000"/>
              </a:lnSpc>
              <a:spcBef>
                <a:spcPts val="104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Торговля перечисленным товарами </a:t>
            </a:r>
            <a:r>
              <a:rPr lang="en-US" sz="2200" b="0" i="0" u="none">
                <a:solidFill>
                  <a:srgbClr val="000000"/>
                </a:solidFill>
                <a:highlight>
                  <a:srgbClr val="E5D841"/>
                </a:highlight>
                <a:latin typeface="Roboto Thin"/>
                <a:ea typeface="Roboto Thin"/>
                <a:cs typeface="Roboto Thin"/>
                <a:sym typeface="Roboto Thin"/>
              </a:rPr>
              <a:t>не относится к виду деятельности «розничная торговля»</a:t>
            </a:r>
            <a:endParaRPr>
              <a:solidFill>
                <a:srgbClr val="000000"/>
              </a:solidFill>
              <a:highlight>
                <a:srgbClr val="E5D841"/>
              </a:highlight>
            </a:endParaRPr>
          </a:p>
        </p:txBody>
      </p:sp>
      <p:sp>
        <p:nvSpPr>
          <p:cNvPr id="262" name="Google Shape;262;p49"/>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63" name="Google Shape;263;p49"/>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67"/>
        <p:cNvGrpSpPr/>
        <p:nvPr/>
      </p:nvGrpSpPr>
      <p:grpSpPr>
        <a:xfrm>
          <a:off x="0" y="0"/>
          <a:ext cx="0" cy="0"/>
          <a:chOff x="0" y="0"/>
          <a:chExt cx="0" cy="0"/>
        </a:xfrm>
      </p:grpSpPr>
      <p:sp>
        <p:nvSpPr>
          <p:cNvPr id="268" name="Google Shape;268;p50"/>
          <p:cNvSpPr txBox="1">
            <a:spLocks noGrp="1"/>
          </p:cNvSpPr>
          <p:nvPr>
            <p:ph type="title"/>
          </p:nvPr>
        </p:nvSpPr>
        <p:spPr>
          <a:xfrm>
            <a:off x="1919287" y="260350"/>
            <a:ext cx="6672262" cy="79375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2271E"/>
              </a:buClr>
              <a:buSzPts val="2800"/>
              <a:buFont typeface="Roboto Thin"/>
              <a:buNone/>
            </a:pPr>
            <a:r>
              <a:rPr lang="en-US" sz="3600">
                <a:solidFill>
                  <a:srgbClr val="000000"/>
                </a:solidFill>
                <a:highlight>
                  <a:srgbClr val="E5D841"/>
                </a:highlight>
              </a:rPr>
              <a:t>Что будет, если ничего не сделать?</a:t>
            </a:r>
            <a:endParaRPr sz="3600">
              <a:solidFill>
                <a:srgbClr val="000000"/>
              </a:solidFill>
              <a:highlight>
                <a:srgbClr val="E5D841"/>
              </a:highlight>
            </a:endParaRPr>
          </a:p>
        </p:txBody>
      </p:sp>
      <p:sp>
        <p:nvSpPr>
          <p:cNvPr id="269" name="Google Shape;269;p50"/>
          <p:cNvSpPr txBox="1">
            <a:spLocks noGrp="1"/>
          </p:cNvSpPr>
          <p:nvPr>
            <p:ph type="body" idx="1"/>
          </p:nvPr>
        </p:nvSpPr>
        <p:spPr>
          <a:xfrm>
            <a:off x="119062" y="1268412"/>
            <a:ext cx="11928475" cy="5329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C0000"/>
              </a:buClr>
              <a:buSzPts val="1320"/>
              <a:buFont typeface="Noto Sans Symbols"/>
              <a:buChar char="■"/>
            </a:pPr>
            <a:r>
              <a:rPr lang="en-US" sz="2200" b="0" i="0" u="none">
                <a:solidFill>
                  <a:srgbClr val="5B0917"/>
                </a:solidFill>
                <a:latin typeface="Roboto Thin"/>
                <a:ea typeface="Roboto Thin"/>
                <a:cs typeface="Roboto Thin"/>
                <a:sym typeface="Roboto Thin"/>
              </a:rPr>
              <a:t>Организация или ИП, которые продадут «запрещенный товар»</a:t>
            </a:r>
            <a:endParaRPr/>
          </a:p>
          <a:p>
            <a:pPr marL="742950" marR="0" lvl="1" indent="-285750" algn="l" rtl="0">
              <a:lnSpc>
                <a:spcPct val="100000"/>
              </a:lnSpc>
              <a:spcBef>
                <a:spcPts val="150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Считаются утратившими право на ЕНВД и </a:t>
            </a:r>
            <a:r>
              <a:rPr lang="en-US" sz="2000" b="0" i="0" u="none" strike="noStrike" cap="none">
                <a:solidFill>
                  <a:srgbClr val="000000"/>
                </a:solidFill>
                <a:highlight>
                  <a:srgbClr val="E5D841"/>
                </a:highlight>
                <a:latin typeface="Roboto Thin"/>
                <a:ea typeface="Roboto Thin"/>
                <a:cs typeface="Roboto Thin"/>
                <a:sym typeface="Roboto Thin"/>
              </a:rPr>
              <a:t>должны применять общий режим налогообложения с начала того периода</a:t>
            </a:r>
            <a:r>
              <a:rPr lang="en-US" sz="2000" b="0" i="0" u="none" strike="noStrike" cap="none">
                <a:solidFill>
                  <a:srgbClr val="5B0917"/>
                </a:solidFill>
                <a:latin typeface="Roboto Thin"/>
                <a:ea typeface="Roboto Thin"/>
                <a:cs typeface="Roboto Thin"/>
                <a:sym typeface="Roboto Thin"/>
              </a:rPr>
              <a:t>, в котором была продажа</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п. 2.3 статьи 346.26 НК РФ (с 01.01.2020 в ред. п. 57 ст. 2 Федерального закона от 29.09.2019 № 325-ФЗ) </a:t>
            </a:r>
            <a:endParaRPr/>
          </a:p>
          <a:p>
            <a:pPr marL="742950" marR="0" lvl="1" indent="-285750" algn="l" rtl="0">
              <a:lnSpc>
                <a:spcPct val="100000"/>
              </a:lnSpc>
              <a:spcBef>
                <a:spcPts val="76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Применять общий режим = </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000000"/>
                </a:solidFill>
                <a:highlight>
                  <a:srgbClr val="E5D841"/>
                </a:highlight>
                <a:latin typeface="Roboto Thin"/>
                <a:ea typeface="Roboto Thin"/>
                <a:cs typeface="Roboto Thin"/>
                <a:sym typeface="Roboto Thin"/>
              </a:rPr>
              <a:t>ИП платить НДФЛ, то есть 13 процентов</a:t>
            </a:r>
            <a:r>
              <a:rPr lang="en-US" sz="1800" b="0" i="0" u="none" strike="noStrike" cap="none">
                <a:solidFill>
                  <a:srgbClr val="C00000"/>
                </a:solidFill>
                <a:latin typeface="Roboto Thin"/>
                <a:ea typeface="Roboto Thin"/>
                <a:cs typeface="Roboto Thin"/>
                <a:sym typeface="Roboto Thin"/>
              </a:rPr>
              <a:t> </a:t>
            </a:r>
            <a:r>
              <a:rPr lang="en-US" sz="1800" b="0" i="0" u="none" strike="noStrike" cap="none">
                <a:solidFill>
                  <a:srgbClr val="5B0917"/>
                </a:solidFill>
                <a:latin typeface="Roboto Thin"/>
                <a:ea typeface="Roboto Thin"/>
                <a:cs typeface="Roboto Thin"/>
                <a:sym typeface="Roboto Thin"/>
              </a:rPr>
              <a:t>со всех доходов (можно учесть расходы)</a:t>
            </a:r>
            <a:endParaRPr/>
          </a:p>
          <a:p>
            <a:pPr marL="1143000" marR="0" lvl="2" indent="-228600" algn="l" rtl="0">
              <a:lnSpc>
                <a:spcPct val="100000"/>
              </a:lnSpc>
              <a:spcBef>
                <a:spcPts val="72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Организации – </a:t>
            </a:r>
            <a:r>
              <a:rPr lang="en-US">
                <a:solidFill>
                  <a:srgbClr val="000000"/>
                </a:solidFill>
                <a:highlight>
                  <a:srgbClr val="E5D841"/>
                </a:highlight>
              </a:rPr>
              <a:t>платить налог на прибыль, то есть 20 процентов</a:t>
            </a:r>
            <a:r>
              <a:rPr lang="en-US" sz="1800" b="0" i="0" u="none" strike="noStrike" cap="none">
                <a:solidFill>
                  <a:srgbClr val="5B0917"/>
                </a:solidFill>
                <a:latin typeface="Roboto Thin"/>
                <a:ea typeface="Roboto Thin"/>
                <a:cs typeface="Roboto Thin"/>
                <a:sym typeface="Roboto Thin"/>
              </a:rPr>
              <a:t> со всех доходов (можно учесть расходы)</a:t>
            </a:r>
            <a:endParaRPr/>
          </a:p>
          <a:p>
            <a:pPr marL="742950" marR="0" lvl="1" indent="-285750" algn="l" rtl="0">
              <a:lnSpc>
                <a:spcPct val="100000"/>
              </a:lnSpc>
              <a:spcBef>
                <a:spcPts val="760"/>
              </a:spcBef>
              <a:spcAft>
                <a:spcPts val="0"/>
              </a:spcAft>
              <a:buClr>
                <a:srgbClr val="CC0000"/>
              </a:buClr>
              <a:buSzPts val="2000"/>
              <a:buFont typeface="Noto Sans Symbols"/>
              <a:buChar char="▪"/>
            </a:pPr>
            <a:r>
              <a:rPr lang="en-US" sz="2000" b="0" i="0" u="none" strike="noStrike" cap="none">
                <a:solidFill>
                  <a:srgbClr val="5B0917"/>
                </a:solidFill>
                <a:latin typeface="Roboto Thin"/>
                <a:ea typeface="Roboto Thin"/>
                <a:cs typeface="Roboto Thin"/>
                <a:sym typeface="Roboto Thin"/>
              </a:rPr>
              <a:t>С начала периода, в котором была продажа =</a:t>
            </a:r>
            <a:endParaRPr/>
          </a:p>
          <a:p>
            <a:pPr marL="1143000" marR="0" lvl="2" indent="-228600" algn="l" rtl="0">
              <a:lnSpc>
                <a:spcPct val="100000"/>
              </a:lnSpc>
              <a:spcBef>
                <a:spcPts val="960"/>
              </a:spcBef>
              <a:spcAft>
                <a:spcPts val="0"/>
              </a:spcAft>
              <a:buClr>
                <a:srgbClr val="CC0000"/>
              </a:buClr>
              <a:buSzPts val="1440"/>
              <a:buFont typeface="Noto Sans Symbols"/>
              <a:buChar char="▪"/>
            </a:pPr>
            <a:r>
              <a:rPr lang="en-US" sz="1800" b="0" i="0" u="none" strike="noStrike" cap="none">
                <a:solidFill>
                  <a:srgbClr val="5B0917"/>
                </a:solidFill>
                <a:latin typeface="Roboto Thin"/>
                <a:ea typeface="Roboto Thin"/>
                <a:cs typeface="Roboto Thin"/>
                <a:sym typeface="Roboto Thin"/>
              </a:rPr>
              <a:t>Период по ЕНВД – квартал, т.е. с начала квартала</a:t>
            </a:r>
            <a:endParaRPr/>
          </a:p>
        </p:txBody>
      </p:sp>
      <p:sp>
        <p:nvSpPr>
          <p:cNvPr id="270" name="Google Shape;270;p50"/>
          <p:cNvSpPr txBox="1"/>
          <p:nvPr/>
        </p:nvSpPr>
        <p:spPr>
          <a:xfrm>
            <a:off x="9767887" y="6597650"/>
            <a:ext cx="766762" cy="260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71" name="Google Shape;271;p50"/>
          <p:cNvSpPr txBox="1"/>
          <p:nvPr/>
        </p:nvSpPr>
        <p:spPr>
          <a:xfrm>
            <a:off x="11209337" y="6597650"/>
            <a:ext cx="766762" cy="2603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B0917"/>
              </a:buClr>
              <a:buSzPts val="1000"/>
              <a:buFont typeface="Roboto Thin"/>
              <a:buNone/>
            </a:pPr>
            <a:fld id="{00000000-1234-1234-1234-123412341234}" type="slidenum">
              <a:rPr lang="en-US" sz="1000" b="0" i="0" u="none">
                <a:solidFill>
                  <a:srgbClr val="5B0917"/>
                </a:solidFill>
                <a:latin typeface="Roboto Thin"/>
                <a:ea typeface="Roboto Thin"/>
                <a:cs typeface="Roboto Thin"/>
                <a:sym typeface="Roboto Thin"/>
              </a:rPr>
              <a:t>9</a:t>
            </a:fld>
            <a:endParaRPr/>
          </a:p>
        </p:txBody>
      </p:sp>
    </p:spTree>
  </p:cSld>
  <p:clrMapOvr>
    <a:masterClrMapping/>
  </p:clrMapOvr>
</p:sld>
</file>

<file path=ppt/theme/theme1.xml><?xml version="1.0" encoding="utf-8"?>
<a:theme xmlns:a="http://schemas.openxmlformats.org/drawingml/2006/main" name="3_1409_Шаблон">
  <a:themeElements>
    <a:clrScheme name="Тема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4895</Words>
  <Application>Microsoft Macintosh PowerPoint</Application>
  <PresentationFormat>Широкоэкранный</PresentationFormat>
  <Paragraphs>529</Paragraphs>
  <Slides>45</Slides>
  <Notes>45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45</vt:i4>
      </vt:variant>
    </vt:vector>
  </HeadingPairs>
  <TitlesOfParts>
    <vt:vector size="55" baseType="lpstr">
      <vt:lpstr>Calibri</vt:lpstr>
      <vt:lpstr>Arial</vt:lpstr>
      <vt:lpstr>Roboto Thin</vt:lpstr>
      <vt:lpstr>Roboto</vt:lpstr>
      <vt:lpstr>Times New Roman</vt:lpstr>
      <vt:lpstr>Noto Sans Symbols</vt:lpstr>
      <vt:lpstr>3_1409_Шаблон</vt:lpstr>
      <vt:lpstr>1409_Шаблон</vt:lpstr>
      <vt:lpstr>Simple Light</vt:lpstr>
      <vt:lpstr>Simple Light</vt:lpstr>
      <vt:lpstr>ЕНВД и маркировка  для розницы в 2020 году</vt:lpstr>
      <vt:lpstr>Какими товарами запрещено торговать на ЕНВД?</vt:lpstr>
      <vt:lpstr>Какими товарами запрещено торговать на ЕНВД?</vt:lpstr>
      <vt:lpstr>Какой одеждой и обувью можно торговать на ЕНВД?</vt:lpstr>
      <vt:lpstr>Когда заработает запрет для обуви и меховой одежды?</vt:lpstr>
      <vt:lpstr>Когда заработает запрет для продажи лекарств?</vt:lpstr>
      <vt:lpstr>Что делать, если в ассортименте есть «запрещенный» товар</vt:lpstr>
      <vt:lpstr>Что делать, если в ассортименте есть «запрещенный» товар</vt:lpstr>
      <vt:lpstr>Что будет, если ничего не сделать?</vt:lpstr>
      <vt:lpstr>Как ИП выбрать режим?</vt:lpstr>
      <vt:lpstr>Как организации выбрать режим?</vt:lpstr>
      <vt:lpstr>Сравнение нагрузки для ИП</vt:lpstr>
      <vt:lpstr>Если принято решение перейти на УСН…</vt:lpstr>
      <vt:lpstr>Ограничения по применению УСН</vt:lpstr>
      <vt:lpstr>Способы подачи уведомления о переходе на УСН</vt:lpstr>
      <vt:lpstr>Внести изменения в параметры регистрации кассы</vt:lpstr>
      <vt:lpstr>Особенности чеков</vt:lpstr>
      <vt:lpstr>Особенности чеков</vt:lpstr>
      <vt:lpstr>Раздельный учет</vt:lpstr>
      <vt:lpstr>Раздельный учет</vt:lpstr>
      <vt:lpstr>Как показывать доходы от продажи до и после 1 марта 2020 года</vt:lpstr>
      <vt:lpstr>Почему выгодно продать все остатки до 1 марта 2020 года?</vt:lpstr>
      <vt:lpstr>Вместо послесловия</vt:lpstr>
      <vt:lpstr>Какие процессы работы с товаром затрагивает маркировка</vt:lpstr>
      <vt:lpstr>Как начать работать в системе маркировки</vt:lpstr>
      <vt:lpstr>Как начать работать в системе маркировки</vt:lpstr>
      <vt:lpstr>Чем наносить код маркировки</vt:lpstr>
      <vt:lpstr>Интеграция «1С:Предприятия 8» с маркировкой</vt:lpstr>
      <vt:lpstr>Презентация PowerPoint</vt:lpstr>
      <vt:lpstr>Презентация PowerPoint</vt:lpstr>
      <vt:lpstr>Презентация PowerPoint</vt:lpstr>
      <vt:lpstr>Эмиссия кодов при производстве и импорте продукции</vt:lpstr>
      <vt:lpstr>Маркировка остатков</vt:lpstr>
      <vt:lpstr>Маркировка остатков</vt:lpstr>
      <vt:lpstr>Маркировка остатков</vt:lpstr>
      <vt:lpstr>Маркировка остатков</vt:lpstr>
      <vt:lpstr>Маркировка остатков</vt:lpstr>
      <vt:lpstr>Отгрузка маркированной продукции по ЭДО</vt:lpstr>
      <vt:lpstr>Поступление продукции по ЭДО</vt:lpstr>
      <vt:lpstr>Поступление продукции по ЭДО</vt:lpstr>
      <vt:lpstr>Презентация PowerPoint</vt:lpstr>
      <vt:lpstr>Презентация PowerPoint</vt:lpstr>
      <vt:lpstr>Презентация PowerPoint</vt:lpstr>
      <vt:lpstr>Розничные продажи маркированной обувной и табачной продукции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ЕНВД и маркировка  для розницы в 2020 году</dc:title>
  <cp:lastModifiedBy>Пользователь Microsoft Office</cp:lastModifiedBy>
  <cp:revision>1</cp:revision>
  <dcterms:modified xsi:type="dcterms:W3CDTF">2020-01-17T10:17:04Z</dcterms:modified>
</cp:coreProperties>
</file>